
<file path=[Content_Types].xml><?xml version="1.0" encoding="utf-8"?>
<Types xmlns="http://schemas.openxmlformats.org/package/2006/content-types">
  <Override PartName="/ppt/slides/slide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855" r:id="rId3"/>
    <p:sldId id="856" r:id="rId4"/>
    <p:sldId id="857" r:id="rId5"/>
    <p:sldId id="523" r:id="rId6"/>
    <p:sldId id="775" r:id="rId7"/>
    <p:sldId id="839" r:id="rId8"/>
    <p:sldId id="791" r:id="rId9"/>
    <p:sldId id="840" r:id="rId10"/>
    <p:sldId id="841" r:id="rId11"/>
    <p:sldId id="815" r:id="rId12"/>
    <p:sldId id="825" r:id="rId13"/>
    <p:sldId id="826" r:id="rId14"/>
    <p:sldId id="827" r:id="rId15"/>
    <p:sldId id="837" r:id="rId16"/>
    <p:sldId id="843" r:id="rId17"/>
    <p:sldId id="848" r:id="rId18"/>
    <p:sldId id="849" r:id="rId19"/>
    <p:sldId id="850" r:id="rId20"/>
    <p:sldId id="851" r:id="rId21"/>
    <p:sldId id="852" r:id="rId22"/>
    <p:sldId id="853" r:id="rId23"/>
    <p:sldId id="522" r:id="rId24"/>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1185">
          <p15:clr>
            <a:srgbClr val="A4A3A4"/>
          </p15:clr>
        </p15:guide>
        <p15:guide id="2" pos="11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7F9B5"/>
    <a:srgbClr val="33CC33"/>
    <a:srgbClr val="B9CDE5"/>
    <a:srgbClr val="3BB910"/>
    <a:srgbClr val="B3A2C7"/>
    <a:srgbClr val="006600"/>
    <a:srgbClr val="9999FF"/>
    <a:srgbClr val="99CCFF"/>
    <a:srgbClr val="A20000"/>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242" autoAdjust="0"/>
  </p:normalViewPr>
  <p:slideViewPr>
    <p:cSldViewPr>
      <p:cViewPr varScale="1">
        <p:scale>
          <a:sx n="90" d="100"/>
          <a:sy n="90" d="100"/>
        </p:scale>
        <p:origin x="-1404" y="-102"/>
      </p:cViewPr>
      <p:guideLst>
        <p:guide orient="horz" pos="1185"/>
        <p:guide pos="1134"/>
      </p:guideLst>
    </p:cSldViewPr>
  </p:slideViewPr>
  <p:outlineViewPr>
    <p:cViewPr>
      <p:scale>
        <a:sx n="33" d="100"/>
        <a:sy n="33" d="100"/>
      </p:scale>
      <p:origin x="42" y="15252"/>
    </p:cViewPr>
  </p:outlineViewPr>
  <p:notesTextViewPr>
    <p:cViewPr>
      <p:scale>
        <a:sx n="100" d="100"/>
        <a:sy n="100" d="100"/>
      </p:scale>
      <p:origin x="0" y="0"/>
    </p:cViewPr>
  </p:notesTextViewPr>
  <p:sorterViewPr>
    <p:cViewPr>
      <p:scale>
        <a:sx n="141" d="100"/>
        <a:sy n="141" d="100"/>
      </p:scale>
      <p:origin x="0" y="7136"/>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22153959364481085"/>
          <c:y val="3.6961418969321105E-2"/>
          <c:w val="0.73873355223213644"/>
          <c:h val="0.80023075760252504"/>
        </c:manualLayout>
      </c:layout>
      <c:barChart>
        <c:barDir val="bar"/>
        <c:grouping val="percentStacked"/>
        <c:ser>
          <c:idx val="0"/>
          <c:order val="0"/>
          <c:tx>
            <c:strRef>
              <c:f>Sheet1!$B$1</c:f>
              <c:strCache>
                <c:ptCount val="1"/>
                <c:pt idx="0">
                  <c:v>Very positive</c:v>
                </c:pt>
              </c:strCache>
            </c:strRef>
          </c:tx>
          <c:spPr>
            <a:solidFill>
              <a:srgbClr val="33CC33"/>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Sheet1!$A$2:$A$27</c:f>
              <c:strCache>
                <c:ptCount val="26"/>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strCache>
            </c:strRef>
          </c:cat>
          <c:val>
            <c:numRef>
              <c:f>Sheet1!$B$2:$B$27</c:f>
              <c:numCache>
                <c:formatCode>0%</c:formatCode>
                <c:ptCount val="26"/>
                <c:pt idx="0">
                  <c:v>0.48990906482600011</c:v>
                </c:pt>
                <c:pt idx="1">
                  <c:v>0.37585307015800001</c:v>
                </c:pt>
                <c:pt idx="3">
                  <c:v>0.38381022024320016</c:v>
                </c:pt>
                <c:pt idx="4">
                  <c:v>0.35706570189440012</c:v>
                </c:pt>
                <c:pt idx="6">
                  <c:v>0.57562568740920017</c:v>
                </c:pt>
                <c:pt idx="7">
                  <c:v>0.52316904604910008</c:v>
                </c:pt>
                <c:pt idx="9">
                  <c:v>0.59924760691980006</c:v>
                </c:pt>
                <c:pt idx="10">
                  <c:v>0.53142865828280017</c:v>
                </c:pt>
                <c:pt idx="12">
                  <c:v>0.38560958890940011</c:v>
                </c:pt>
                <c:pt idx="13">
                  <c:v>0.25143686745540006</c:v>
                </c:pt>
                <c:pt idx="15">
                  <c:v>0.3468027969580002</c:v>
                </c:pt>
                <c:pt idx="16">
                  <c:v>0.26772300177649999</c:v>
                </c:pt>
                <c:pt idx="18">
                  <c:v>0.37219406922550008</c:v>
                </c:pt>
                <c:pt idx="19">
                  <c:v>0.32744463281640007</c:v>
                </c:pt>
                <c:pt idx="21">
                  <c:v>8.6856095973470049E-2</c:v>
                </c:pt>
                <c:pt idx="22">
                  <c:v>8.7745717503149995E-2</c:v>
                </c:pt>
                <c:pt idx="24">
                  <c:v>0.15950028757430004</c:v>
                </c:pt>
                <c:pt idx="25">
                  <c:v>0.18383621753359999</c:v>
                </c:pt>
              </c:numCache>
            </c:numRef>
          </c:val>
        </c:ser>
        <c:ser>
          <c:idx val="1"/>
          <c:order val="1"/>
          <c:tx>
            <c:strRef>
              <c:f>Sheet1!$C$1</c:f>
              <c:strCache>
                <c:ptCount val="1"/>
                <c:pt idx="0">
                  <c:v>Mostly positive</c:v>
                </c:pt>
              </c:strCache>
            </c:strRef>
          </c:tx>
          <c:spPr>
            <a:solidFill>
              <a:srgbClr val="92D050"/>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Sheet1!$A$2:$A$27</c:f>
              <c:strCache>
                <c:ptCount val="26"/>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strCache>
            </c:strRef>
          </c:cat>
          <c:val>
            <c:numRef>
              <c:f>Sheet1!$C$2:$C$27</c:f>
              <c:numCache>
                <c:formatCode>0%</c:formatCode>
                <c:ptCount val="26"/>
                <c:pt idx="0">
                  <c:v>0.46793229804800002</c:v>
                </c:pt>
                <c:pt idx="1">
                  <c:v>0.57473452224760002</c:v>
                </c:pt>
                <c:pt idx="3">
                  <c:v>0.54238124997939996</c:v>
                </c:pt>
                <c:pt idx="4">
                  <c:v>0.55617693032769999</c:v>
                </c:pt>
                <c:pt idx="6">
                  <c:v>0.36990242379270011</c:v>
                </c:pt>
                <c:pt idx="7">
                  <c:v>0.43390236095820012</c:v>
                </c:pt>
                <c:pt idx="9">
                  <c:v>0.38022931996360004</c:v>
                </c:pt>
                <c:pt idx="10">
                  <c:v>0.44308790852690005</c:v>
                </c:pt>
                <c:pt idx="12">
                  <c:v>0.50922772061749999</c:v>
                </c:pt>
                <c:pt idx="13">
                  <c:v>0.55753066224289993</c:v>
                </c:pt>
                <c:pt idx="15">
                  <c:v>0.58882512711360013</c:v>
                </c:pt>
                <c:pt idx="16">
                  <c:v>0.59965393616230012</c:v>
                </c:pt>
                <c:pt idx="18">
                  <c:v>0.53341591438890001</c:v>
                </c:pt>
                <c:pt idx="19">
                  <c:v>0.52967564582670001</c:v>
                </c:pt>
                <c:pt idx="21">
                  <c:v>0.56924712335140004</c:v>
                </c:pt>
                <c:pt idx="22">
                  <c:v>0.47119198737129997</c:v>
                </c:pt>
                <c:pt idx="24">
                  <c:v>0.66741072732310014</c:v>
                </c:pt>
                <c:pt idx="25">
                  <c:v>0.59815502931640008</c:v>
                </c:pt>
              </c:numCache>
            </c:numRef>
          </c:val>
        </c:ser>
        <c:ser>
          <c:idx val="2"/>
          <c:order val="2"/>
          <c:tx>
            <c:strRef>
              <c:f>Sheet1!$D$1</c:f>
              <c:strCache>
                <c:ptCount val="1"/>
                <c:pt idx="0">
                  <c:v>Mostly negative</c:v>
                </c:pt>
              </c:strCache>
            </c:strRef>
          </c:tx>
          <c:spPr>
            <a:solidFill>
              <a:srgbClr val="FF0000"/>
            </a:solidFill>
            <a:ln w="25373">
              <a:noFill/>
            </a:ln>
          </c:spPr>
          <c:dLbls>
            <c:spPr>
              <a:noFill/>
              <a:ln w="25373">
                <a:noFill/>
              </a:ln>
            </c:spPr>
            <c:txPr>
              <a:bodyPr/>
              <a:lstStyle/>
              <a:p>
                <a:pPr>
                  <a:defRPr>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Sheet1!$A$2:$A$27</c:f>
              <c:strCache>
                <c:ptCount val="26"/>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strCache>
            </c:strRef>
          </c:cat>
          <c:val>
            <c:numRef>
              <c:f>Sheet1!$D$2:$D$27</c:f>
              <c:numCache>
                <c:formatCode>0%</c:formatCode>
                <c:ptCount val="26"/>
                <c:pt idx="0">
                  <c:v>3.2908913893070012E-2</c:v>
                </c:pt>
                <c:pt idx="1">
                  <c:v>4.024211670293E-2</c:v>
                </c:pt>
                <c:pt idx="3">
                  <c:v>6.5453437419500007E-2</c:v>
                </c:pt>
                <c:pt idx="4">
                  <c:v>7.3349718976799996E-2</c:v>
                </c:pt>
                <c:pt idx="6">
                  <c:v>4.2476294266320005E-2</c:v>
                </c:pt>
                <c:pt idx="7">
                  <c:v>3.611127774033001E-2</c:v>
                </c:pt>
                <c:pt idx="9">
                  <c:v>1.2378234469699998E-2</c:v>
                </c:pt>
                <c:pt idx="10">
                  <c:v>1.957851737105E-2</c:v>
                </c:pt>
                <c:pt idx="12">
                  <c:v>7.8818766535390009E-2</c:v>
                </c:pt>
                <c:pt idx="13">
                  <c:v>0.14773371395410001</c:v>
                </c:pt>
                <c:pt idx="15">
                  <c:v>5.701758195337002E-2</c:v>
                </c:pt>
                <c:pt idx="16">
                  <c:v>0.10999754090500002</c:v>
                </c:pt>
                <c:pt idx="18">
                  <c:v>8.0037869240030035E-2</c:v>
                </c:pt>
                <c:pt idx="19">
                  <c:v>0.11482237006590001</c:v>
                </c:pt>
                <c:pt idx="21">
                  <c:v>0.30068687445900011</c:v>
                </c:pt>
                <c:pt idx="22">
                  <c:v>0.36425810531110009</c:v>
                </c:pt>
                <c:pt idx="24">
                  <c:v>0.15088854274579999</c:v>
                </c:pt>
                <c:pt idx="25">
                  <c:v>0.18195542307730006</c:v>
                </c:pt>
              </c:numCache>
            </c:numRef>
          </c:val>
        </c:ser>
        <c:ser>
          <c:idx val="3"/>
          <c:order val="3"/>
          <c:tx>
            <c:strRef>
              <c:f>Sheet1!$E$1</c:f>
              <c:strCache>
                <c:ptCount val="1"/>
                <c:pt idx="0">
                  <c:v>Very negative</c:v>
                </c:pt>
              </c:strCache>
            </c:strRef>
          </c:tx>
          <c:spPr>
            <a:solidFill>
              <a:srgbClr val="C00000"/>
            </a:solidFill>
          </c:spPr>
          <c:dLbls>
            <c:spPr>
              <a:noFill/>
              <a:ln>
                <a:noFill/>
              </a:ln>
              <a:effectLst/>
            </c:spPr>
            <c:txPr>
              <a:bodyPr/>
              <a:lstStyle/>
              <a:p>
                <a:pPr>
                  <a:defRPr>
                    <a:solidFill>
                      <a:schemeClr val="bg1"/>
                    </a:solidFill>
                  </a:defRPr>
                </a:pPr>
                <a:endParaRPr lang="en-US"/>
              </a:p>
            </c:txPr>
            <c:showVal val="1"/>
            <c:extLst>
              <c:ext xmlns:c15="http://schemas.microsoft.com/office/drawing/2012/chart" uri="{CE6537A1-D6FC-4f65-9D91-7224C49458BB}">
                <c15:showLeaderLines val="0"/>
              </c:ext>
            </c:extLst>
          </c:dLbls>
          <c:cat>
            <c:strRef>
              <c:f>Sheet1!$A$2:$A$27</c:f>
              <c:strCache>
                <c:ptCount val="26"/>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strCache>
            </c:strRef>
          </c:cat>
          <c:val>
            <c:numRef>
              <c:f>Sheet1!$E$2:$E$27</c:f>
              <c:numCache>
                <c:formatCode>0%</c:formatCode>
                <c:ptCount val="26"/>
                <c:pt idx="0">
                  <c:v>9.249723232939001E-3</c:v>
                </c:pt>
                <c:pt idx="1">
                  <c:v>9.170290891507003E-3</c:v>
                </c:pt>
                <c:pt idx="3">
                  <c:v>8.3550923578870062E-3</c:v>
                </c:pt>
                <c:pt idx="4">
                  <c:v>1.3407648801109999E-2</c:v>
                </c:pt>
                <c:pt idx="6">
                  <c:v>1.1995594531720001E-2</c:v>
                </c:pt>
                <c:pt idx="7">
                  <c:v>6.817315252419999E-3</c:v>
                </c:pt>
                <c:pt idx="9">
                  <c:v>8.1448386469370002E-3</c:v>
                </c:pt>
                <c:pt idx="10">
                  <c:v>5.904915819243E-3</c:v>
                </c:pt>
                <c:pt idx="12">
                  <c:v>2.6343923937620004E-2</c:v>
                </c:pt>
                <c:pt idx="13">
                  <c:v>4.3298756347640008E-2</c:v>
                </c:pt>
                <c:pt idx="15">
                  <c:v>7.3544939750210024E-3</c:v>
                </c:pt>
                <c:pt idx="16">
                  <c:v>2.2625521156239999E-2</c:v>
                </c:pt>
                <c:pt idx="18">
                  <c:v>1.4352147145520001E-2</c:v>
                </c:pt>
                <c:pt idx="19">
                  <c:v>2.8057351290990001E-2</c:v>
                </c:pt>
                <c:pt idx="21">
                  <c:v>4.3209906216069988E-2</c:v>
                </c:pt>
                <c:pt idx="22">
                  <c:v>7.6804189814489998E-2</c:v>
                </c:pt>
                <c:pt idx="24">
                  <c:v>2.2200442356890004E-2</c:v>
                </c:pt>
                <c:pt idx="25">
                  <c:v>3.605333007267001E-2</c:v>
                </c:pt>
              </c:numCache>
            </c:numRef>
          </c:val>
        </c:ser>
        <c:dLbls>
          <c:showVal val="1"/>
        </c:dLbls>
        <c:gapWidth val="16"/>
        <c:overlap val="100"/>
        <c:axId val="55605888"/>
        <c:axId val="55619968"/>
      </c:barChart>
      <c:catAx>
        <c:axId val="55605888"/>
        <c:scaling>
          <c:orientation val="maxMin"/>
        </c:scaling>
        <c:axPos val="l"/>
        <c:numFmt formatCode="General" sourceLinked="1"/>
        <c:tickLblPos val="nextTo"/>
        <c:spPr>
          <a:ln w="3172">
            <a:solidFill>
              <a:srgbClr val="808080"/>
            </a:solidFill>
            <a:prstDash val="solid"/>
          </a:ln>
        </c:spPr>
        <c:crossAx val="55619968"/>
        <c:crosses val="autoZero"/>
        <c:auto val="1"/>
        <c:lblAlgn val="ctr"/>
        <c:lblOffset val="100"/>
      </c:catAx>
      <c:valAx>
        <c:axId val="55619968"/>
        <c:scaling>
          <c:orientation val="minMax"/>
        </c:scaling>
        <c:axPos val="b"/>
        <c:numFmt formatCode="0%" sourceLinked="1"/>
        <c:tickLblPos val="nextTo"/>
        <c:spPr>
          <a:ln w="3172">
            <a:solidFill>
              <a:srgbClr val="808080"/>
            </a:solidFill>
            <a:prstDash val="solid"/>
          </a:ln>
        </c:spPr>
        <c:crossAx val="55605888"/>
        <c:crosses val="max"/>
        <c:crossBetween val="between"/>
      </c:valAx>
      <c:spPr>
        <a:noFill/>
        <a:ln w="25373">
          <a:noFill/>
        </a:ln>
      </c:spPr>
    </c:plotArea>
    <c:legend>
      <c:legendPos val="r"/>
      <c:layout>
        <c:manualLayout>
          <c:xMode val="edge"/>
          <c:yMode val="edge"/>
          <c:x val="7.9792329884496346E-2"/>
          <c:y val="0.885281385281385"/>
          <c:w val="0.92020767011550508"/>
          <c:h val="0.11471858463853102"/>
        </c:manualLayout>
      </c:layout>
      <c:overlay val="1"/>
      <c:spPr>
        <a:noFill/>
        <a:ln w="25373">
          <a:noFill/>
        </a:ln>
      </c:sp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39652850086722902"/>
          <c:y val="3.6961418969321105E-2"/>
          <c:w val="0.56374449624774881"/>
          <c:h val="0.80023075760252504"/>
        </c:manualLayout>
      </c:layout>
      <c:barChart>
        <c:barDir val="bar"/>
        <c:grouping val="percentStacked"/>
        <c:ser>
          <c:idx val="0"/>
          <c:order val="0"/>
          <c:tx>
            <c:strRef>
              <c:f>Sheet1!$B$1</c:f>
              <c:strCache>
                <c:ptCount val="1"/>
                <c:pt idx="0">
                  <c:v>Strongly agree</c:v>
                </c:pt>
              </c:strCache>
            </c:strRef>
          </c:tx>
          <c:spPr>
            <a:solidFill>
              <a:srgbClr val="33CC33"/>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Sheet1!$A$2:$A$6</c:f>
              <c:strCache>
                <c:ptCount val="5"/>
                <c:pt idx="0">
                  <c:v>Nova Scotia</c:v>
                </c:pt>
                <c:pt idx="1">
                  <c:v>Canada</c:v>
                </c:pt>
                <c:pt idx="3">
                  <c:v>Nova Scotia</c:v>
                </c:pt>
                <c:pt idx="4">
                  <c:v>Canada</c:v>
                </c:pt>
              </c:strCache>
            </c:strRef>
          </c:cat>
          <c:val>
            <c:numRef>
              <c:f>Sheet1!$B$2:$B$6</c:f>
              <c:numCache>
                <c:formatCode>0%</c:formatCode>
                <c:ptCount val="5"/>
                <c:pt idx="0">
                  <c:v>0.41406613270400006</c:v>
                </c:pt>
                <c:pt idx="1">
                  <c:v>0.34401859230150006</c:v>
                </c:pt>
                <c:pt idx="3">
                  <c:v>0.48059222587349998</c:v>
                </c:pt>
                <c:pt idx="4">
                  <c:v>0.40172111348009992</c:v>
                </c:pt>
              </c:numCache>
            </c:numRef>
          </c:val>
        </c:ser>
        <c:ser>
          <c:idx val="1"/>
          <c:order val="1"/>
          <c:tx>
            <c:strRef>
              <c:f>Sheet1!$C$1</c:f>
              <c:strCache>
                <c:ptCount val="1"/>
                <c:pt idx="0">
                  <c:v>Mostly agree</c:v>
                </c:pt>
              </c:strCache>
            </c:strRef>
          </c:tx>
          <c:spPr>
            <a:solidFill>
              <a:srgbClr val="92D050"/>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Sheet1!$A$2:$A$6</c:f>
              <c:strCache>
                <c:ptCount val="5"/>
                <c:pt idx="0">
                  <c:v>Nova Scotia</c:v>
                </c:pt>
                <c:pt idx="1">
                  <c:v>Canada</c:v>
                </c:pt>
                <c:pt idx="3">
                  <c:v>Nova Scotia</c:v>
                </c:pt>
                <c:pt idx="4">
                  <c:v>Canada</c:v>
                </c:pt>
              </c:strCache>
            </c:strRef>
          </c:cat>
          <c:val>
            <c:numRef>
              <c:f>Sheet1!$C$2:$C$6</c:f>
              <c:numCache>
                <c:formatCode>0%</c:formatCode>
                <c:ptCount val="5"/>
                <c:pt idx="0">
                  <c:v>0.45105289336630006</c:v>
                </c:pt>
                <c:pt idx="1">
                  <c:v>0.46676733633380002</c:v>
                </c:pt>
                <c:pt idx="3">
                  <c:v>0.38725611040329999</c:v>
                </c:pt>
                <c:pt idx="4">
                  <c:v>0.42945081352750014</c:v>
                </c:pt>
              </c:numCache>
            </c:numRef>
          </c:val>
        </c:ser>
        <c:ser>
          <c:idx val="2"/>
          <c:order val="2"/>
          <c:tx>
            <c:strRef>
              <c:f>Sheet1!$D$1</c:f>
              <c:strCache>
                <c:ptCount val="1"/>
                <c:pt idx="0">
                  <c:v>Mostly disagree</c:v>
                </c:pt>
              </c:strCache>
            </c:strRef>
          </c:tx>
          <c:spPr>
            <a:solidFill>
              <a:srgbClr val="FF0000"/>
            </a:solidFill>
            <a:ln w="25373">
              <a:noFill/>
            </a:ln>
          </c:spPr>
          <c:dLbls>
            <c:spPr>
              <a:noFill/>
              <a:ln w="25373">
                <a:noFill/>
              </a:ln>
            </c:spPr>
            <c:txPr>
              <a:bodyPr/>
              <a:lstStyle/>
              <a:p>
                <a:pPr>
                  <a:defRPr>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Sheet1!$A$2:$A$6</c:f>
              <c:strCache>
                <c:ptCount val="5"/>
                <c:pt idx="0">
                  <c:v>Nova Scotia</c:v>
                </c:pt>
                <c:pt idx="1">
                  <c:v>Canada</c:v>
                </c:pt>
                <c:pt idx="3">
                  <c:v>Nova Scotia</c:v>
                </c:pt>
                <c:pt idx="4">
                  <c:v>Canada</c:v>
                </c:pt>
              </c:strCache>
            </c:strRef>
          </c:cat>
          <c:val>
            <c:numRef>
              <c:f>Sheet1!$D$2:$D$6</c:f>
              <c:numCache>
                <c:formatCode>0%</c:formatCode>
                <c:ptCount val="5"/>
                <c:pt idx="0">
                  <c:v>5.5163815524249996E-2</c:v>
                </c:pt>
                <c:pt idx="1">
                  <c:v>7.3745321552400003E-2</c:v>
                </c:pt>
                <c:pt idx="3">
                  <c:v>5.8725830628419996E-2</c:v>
                </c:pt>
                <c:pt idx="4">
                  <c:v>6.7454036192990022E-2</c:v>
                </c:pt>
              </c:numCache>
            </c:numRef>
          </c:val>
        </c:ser>
        <c:ser>
          <c:idx val="3"/>
          <c:order val="3"/>
          <c:tx>
            <c:strRef>
              <c:f>Sheet1!$E$1</c:f>
              <c:strCache>
                <c:ptCount val="1"/>
                <c:pt idx="0">
                  <c:v>Strongly disagree</c:v>
                </c:pt>
              </c:strCache>
            </c:strRef>
          </c:tx>
          <c:spPr>
            <a:solidFill>
              <a:srgbClr val="C00000"/>
            </a:solidFill>
          </c:spPr>
          <c:dLbls>
            <c:spPr>
              <a:noFill/>
              <a:ln>
                <a:noFill/>
              </a:ln>
              <a:effectLst/>
            </c:spPr>
            <c:txPr>
              <a:bodyPr/>
              <a:lstStyle/>
              <a:p>
                <a:pPr>
                  <a:defRPr>
                    <a:solidFill>
                      <a:schemeClr val="bg1"/>
                    </a:solidFill>
                  </a:defRPr>
                </a:pPr>
                <a:endParaRPr lang="en-US"/>
              </a:p>
            </c:txPr>
            <c:showVal val="1"/>
            <c:extLst>
              <c:ext xmlns:c15="http://schemas.microsoft.com/office/drawing/2012/chart" uri="{CE6537A1-D6FC-4f65-9D91-7224C49458BB}">
                <c15:showLeaderLines val="0"/>
              </c:ext>
            </c:extLst>
          </c:dLbls>
          <c:cat>
            <c:strRef>
              <c:f>Sheet1!$A$2:$A$6</c:f>
              <c:strCache>
                <c:ptCount val="5"/>
                <c:pt idx="0">
                  <c:v>Nova Scotia</c:v>
                </c:pt>
                <c:pt idx="1">
                  <c:v>Canada</c:v>
                </c:pt>
                <c:pt idx="3">
                  <c:v>Nova Scotia</c:v>
                </c:pt>
                <c:pt idx="4">
                  <c:v>Canada</c:v>
                </c:pt>
              </c:strCache>
            </c:strRef>
          </c:cat>
          <c:val>
            <c:numRef>
              <c:f>Sheet1!$E$2:$E$6</c:f>
              <c:numCache>
                <c:formatCode>0%</c:formatCode>
                <c:ptCount val="5"/>
                <c:pt idx="0">
                  <c:v>1.7476165640460003E-2</c:v>
                </c:pt>
                <c:pt idx="1">
                  <c:v>2.1960302708200003E-2</c:v>
                </c:pt>
                <c:pt idx="3">
                  <c:v>2.5276906835530001E-2</c:v>
                </c:pt>
                <c:pt idx="4">
                  <c:v>2.1547138512700004E-2</c:v>
                </c:pt>
              </c:numCache>
            </c:numRef>
          </c:val>
        </c:ser>
        <c:ser>
          <c:idx val="4"/>
          <c:order val="4"/>
          <c:tx>
            <c:strRef>
              <c:f>Sheet1!$F$1</c:f>
              <c:strCache>
                <c:ptCount val="1"/>
                <c:pt idx="0">
                  <c:v>Unsure</c:v>
                </c:pt>
              </c:strCache>
            </c:strRef>
          </c:tx>
          <c:spPr>
            <a:solidFill>
              <a:schemeClr val="bg1">
                <a:lumMod val="75000"/>
              </a:schemeClr>
            </a:solidFill>
          </c:spPr>
          <c:dLbls>
            <c:spPr>
              <a:noFill/>
              <a:ln>
                <a:noFill/>
              </a:ln>
              <a:effectLst/>
            </c:spPr>
            <c:showVal val="1"/>
            <c:extLst>
              <c:ext xmlns:c15="http://schemas.microsoft.com/office/drawing/2012/chart" uri="{CE6537A1-D6FC-4f65-9D91-7224C49458BB}">
                <c15:showLeaderLines val="1"/>
              </c:ext>
            </c:extLst>
          </c:dLbls>
          <c:cat>
            <c:strRef>
              <c:f>Sheet1!$A$2:$A$6</c:f>
              <c:strCache>
                <c:ptCount val="5"/>
                <c:pt idx="0">
                  <c:v>Nova Scotia</c:v>
                </c:pt>
                <c:pt idx="1">
                  <c:v>Canada</c:v>
                </c:pt>
                <c:pt idx="3">
                  <c:v>Nova Scotia</c:v>
                </c:pt>
                <c:pt idx="4">
                  <c:v>Canada</c:v>
                </c:pt>
              </c:strCache>
            </c:strRef>
          </c:cat>
          <c:val>
            <c:numRef>
              <c:f>Sheet1!$F$2:$F$6</c:f>
              <c:numCache>
                <c:formatCode>0%</c:formatCode>
                <c:ptCount val="5"/>
                <c:pt idx="0">
                  <c:v>6.2240992764999982E-2</c:v>
                </c:pt>
                <c:pt idx="1">
                  <c:v>9.350844710415003E-2</c:v>
                </c:pt>
                <c:pt idx="3">
                  <c:v>4.8148926259259997E-2</c:v>
                </c:pt>
                <c:pt idx="4">
                  <c:v>7.9826898286679993E-2</c:v>
                </c:pt>
              </c:numCache>
            </c:numRef>
          </c:val>
        </c:ser>
        <c:dLbls>
          <c:showVal val="1"/>
        </c:dLbls>
        <c:gapWidth val="16"/>
        <c:overlap val="100"/>
        <c:axId val="59714560"/>
        <c:axId val="59736832"/>
      </c:barChart>
      <c:catAx>
        <c:axId val="59714560"/>
        <c:scaling>
          <c:orientation val="maxMin"/>
        </c:scaling>
        <c:axPos val="l"/>
        <c:numFmt formatCode="General" sourceLinked="1"/>
        <c:tickLblPos val="nextTo"/>
        <c:spPr>
          <a:ln w="3172">
            <a:solidFill>
              <a:srgbClr val="808080"/>
            </a:solidFill>
            <a:prstDash val="solid"/>
          </a:ln>
        </c:spPr>
        <c:crossAx val="59736832"/>
        <c:crosses val="autoZero"/>
        <c:auto val="1"/>
        <c:lblAlgn val="ctr"/>
        <c:lblOffset val="100"/>
      </c:catAx>
      <c:valAx>
        <c:axId val="59736832"/>
        <c:scaling>
          <c:orientation val="minMax"/>
        </c:scaling>
        <c:axPos val="b"/>
        <c:numFmt formatCode="0%" sourceLinked="1"/>
        <c:tickLblPos val="nextTo"/>
        <c:spPr>
          <a:ln w="3172">
            <a:solidFill>
              <a:srgbClr val="808080"/>
            </a:solidFill>
            <a:prstDash val="solid"/>
          </a:ln>
        </c:spPr>
        <c:crossAx val="59714560"/>
        <c:crosses val="max"/>
        <c:crossBetween val="between"/>
      </c:valAx>
      <c:spPr>
        <a:noFill/>
        <a:ln w="25373">
          <a:noFill/>
        </a:ln>
      </c:spPr>
    </c:plotArea>
    <c:legend>
      <c:legendPos val="r"/>
      <c:layout>
        <c:manualLayout>
          <c:xMode val="edge"/>
          <c:yMode val="edge"/>
          <c:x val="7.9792329884496332E-2"/>
          <c:y val="0.88528138528138489"/>
          <c:w val="0.92020762522193689"/>
          <c:h val="0.114718601882751"/>
        </c:manualLayout>
      </c:layout>
      <c:overlay val="1"/>
      <c:spPr>
        <a:noFill/>
        <a:ln w="25373">
          <a:noFill/>
        </a:ln>
      </c:sp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CA"/>
  <c:chart>
    <c:autoTitleDeleted val="1"/>
    <c:plotArea>
      <c:layout>
        <c:manualLayout>
          <c:layoutTarget val="inner"/>
          <c:xMode val="edge"/>
          <c:yMode val="edge"/>
          <c:x val="0.43169549443041599"/>
          <c:y val="3.6961418969321105E-2"/>
          <c:w val="0.52857758223729989"/>
          <c:h val="0.81758180914834888"/>
        </c:manualLayout>
      </c:layout>
      <c:barChart>
        <c:barDir val="bar"/>
        <c:grouping val="clustered"/>
        <c:ser>
          <c:idx val="0"/>
          <c:order val="0"/>
          <c:tx>
            <c:strRef>
              <c:f>Sheet1!$B$1</c:f>
              <c:strCache>
                <c:ptCount val="1"/>
                <c:pt idx="0">
                  <c:v>Nova Scotia</c:v>
                </c:pt>
              </c:strCache>
            </c:strRef>
          </c:tx>
          <c:spPr>
            <a:solidFill>
              <a:srgbClr val="33CC33"/>
            </a:solidFill>
            <a:ln w="25373">
              <a:noFill/>
            </a:ln>
          </c:spPr>
          <c:dPt>
            <c:idx val="1"/>
          </c:dPt>
          <c:dLbls>
            <c:spPr>
              <a:noFill/>
              <a:ln w="25373">
                <a:noFill/>
              </a:ln>
            </c:spPr>
            <c:txPr>
              <a:bodyPr wrap="square" lIns="38100" tIns="19050" rIns="38100" bIns="19050" anchor="ctr">
                <a:spAutoFit/>
              </a:bodyPr>
              <a:lstStyle/>
              <a:p>
                <a:pPr>
                  <a:defRPr sz="1200">
                    <a:solidFill>
                      <a:schemeClr val="tx1"/>
                    </a:solidFill>
                  </a:defRPr>
                </a:pPr>
                <a:endParaRPr lang="en-US"/>
              </a:p>
            </c:txPr>
            <c:dLblPos val="outEnd"/>
            <c:showVal val="1"/>
            <c:extLst>
              <c:ext xmlns:c15="http://schemas.microsoft.com/office/drawing/2012/chart" uri="{CE6537A1-D6FC-4f65-9D91-7224C49458BB}">
                <c15:showLeaderLines val="0"/>
              </c:ext>
            </c:extLst>
          </c:dLbls>
          <c:cat>
            <c:strRef>
              <c:f>Sheet1!$A$2:$A$14</c:f>
              <c:strCache>
                <c:ptCount val="13"/>
                <c:pt idx="0">
                  <c:v>Your family doctor/specialist</c:v>
                </c:pt>
                <c:pt idx="1">
                  <c:v>Your pharmacist</c:v>
                </c:pt>
                <c:pt idx="2">
                  <c:v>Clinic or Public Health Office</c:v>
                </c:pt>
                <c:pt idx="3">
                  <c:v>Internet sites</c:v>
                </c:pt>
                <c:pt idx="4">
                  <c:v>Word of mouth / Family &amp; Friends</c:v>
                </c:pt>
                <c:pt idx="5">
                  <c:v>Television</c:v>
                </c:pt>
                <c:pt idx="6">
                  <c:v>Newspapers</c:v>
                </c:pt>
                <c:pt idx="7">
                  <c:v>Radio</c:v>
                </c:pt>
                <c:pt idx="8">
                  <c:v>Brochures in mailbox</c:v>
                </c:pt>
                <c:pt idx="9">
                  <c:v>Facebook sites</c:v>
                </c:pt>
                <c:pt idx="10">
                  <c:v>Advocacy groups</c:v>
                </c:pt>
                <c:pt idx="11">
                  <c:v>Youtube videos</c:v>
                </c:pt>
                <c:pt idx="12">
                  <c:v>Other</c:v>
                </c:pt>
              </c:strCache>
            </c:strRef>
          </c:cat>
          <c:val>
            <c:numRef>
              <c:f>Sheet1!$B$2:$B$14</c:f>
              <c:numCache>
                <c:formatCode>0%</c:formatCode>
                <c:ptCount val="13"/>
                <c:pt idx="0">
                  <c:v>0.7676813980338002</c:v>
                </c:pt>
                <c:pt idx="1">
                  <c:v>0.71365569818560015</c:v>
                </c:pt>
                <c:pt idx="2">
                  <c:v>0.36315606212660007</c:v>
                </c:pt>
                <c:pt idx="3">
                  <c:v>0.31214653198430004</c:v>
                </c:pt>
                <c:pt idx="4">
                  <c:v>0.26980888567900002</c:v>
                </c:pt>
                <c:pt idx="5">
                  <c:v>0.23608306500029999</c:v>
                </c:pt>
                <c:pt idx="6">
                  <c:v>0.10751163990610001</c:v>
                </c:pt>
                <c:pt idx="7">
                  <c:v>6.6358003336070004E-2</c:v>
                </c:pt>
                <c:pt idx="8">
                  <c:v>5.8491378820359992E-2</c:v>
                </c:pt>
                <c:pt idx="9">
                  <c:v>4.5123072617179995E-2</c:v>
                </c:pt>
                <c:pt idx="10">
                  <c:v>2.4858675452210006E-2</c:v>
                </c:pt>
                <c:pt idx="11">
                  <c:v>1.8580289842440003E-2</c:v>
                </c:pt>
                <c:pt idx="12">
                  <c:v>1.6545299015960004E-2</c:v>
                </c:pt>
              </c:numCache>
            </c:numRef>
          </c:val>
        </c:ser>
        <c:ser>
          <c:idx val="1"/>
          <c:order val="1"/>
          <c:tx>
            <c:strRef>
              <c:f>Sheet1!$C$1</c:f>
              <c:strCache>
                <c:ptCount val="1"/>
                <c:pt idx="0">
                  <c:v>Canada</c:v>
                </c:pt>
              </c:strCache>
            </c:strRef>
          </c:tx>
          <c:spPr>
            <a:solidFill>
              <a:srgbClr val="00B0F0"/>
            </a:solidFill>
          </c:spPr>
          <c:dLbls>
            <c:spPr>
              <a:noFill/>
              <a:ln>
                <a:noFill/>
              </a:ln>
              <a:effectLst/>
            </c:spPr>
            <c:showVal val="1"/>
            <c:extLst>
              <c:ext xmlns:c15="http://schemas.microsoft.com/office/drawing/2012/chart" uri="{CE6537A1-D6FC-4f65-9D91-7224C49458BB}">
                <c15:showLeaderLines val="1"/>
              </c:ext>
            </c:extLst>
          </c:dLbls>
          <c:cat>
            <c:strRef>
              <c:f>Sheet1!$A$2:$A$14</c:f>
              <c:strCache>
                <c:ptCount val="13"/>
                <c:pt idx="0">
                  <c:v>Your family doctor/specialist</c:v>
                </c:pt>
                <c:pt idx="1">
                  <c:v>Your pharmacist</c:v>
                </c:pt>
                <c:pt idx="2">
                  <c:v>Clinic or Public Health Office</c:v>
                </c:pt>
                <c:pt idx="3">
                  <c:v>Internet sites</c:v>
                </c:pt>
                <c:pt idx="4">
                  <c:v>Word of mouth / Family &amp; Friends</c:v>
                </c:pt>
                <c:pt idx="5">
                  <c:v>Television</c:v>
                </c:pt>
                <c:pt idx="6">
                  <c:v>Newspapers</c:v>
                </c:pt>
                <c:pt idx="7">
                  <c:v>Radio</c:v>
                </c:pt>
                <c:pt idx="8">
                  <c:v>Brochures in mailbox</c:v>
                </c:pt>
                <c:pt idx="9">
                  <c:v>Facebook sites</c:v>
                </c:pt>
                <c:pt idx="10">
                  <c:v>Advocacy groups</c:v>
                </c:pt>
                <c:pt idx="11">
                  <c:v>Youtube videos</c:v>
                </c:pt>
                <c:pt idx="12">
                  <c:v>Other</c:v>
                </c:pt>
              </c:strCache>
            </c:strRef>
          </c:cat>
          <c:val>
            <c:numRef>
              <c:f>Sheet1!$C$2:$C$14</c:f>
              <c:numCache>
                <c:formatCode>0%</c:formatCode>
                <c:ptCount val="13"/>
                <c:pt idx="0">
                  <c:v>0.73000000000000009</c:v>
                </c:pt>
                <c:pt idx="1">
                  <c:v>0.66000000000000014</c:v>
                </c:pt>
                <c:pt idx="2">
                  <c:v>0.35000000000000003</c:v>
                </c:pt>
                <c:pt idx="3">
                  <c:v>0.41000000000000003</c:v>
                </c:pt>
                <c:pt idx="4">
                  <c:v>0.26</c:v>
                </c:pt>
                <c:pt idx="5">
                  <c:v>0.21000000000000002</c:v>
                </c:pt>
                <c:pt idx="6">
                  <c:v>0.11</c:v>
                </c:pt>
                <c:pt idx="7">
                  <c:v>8.0000000000000016E-2</c:v>
                </c:pt>
                <c:pt idx="8">
                  <c:v>6.0000000000000005E-2</c:v>
                </c:pt>
                <c:pt idx="9">
                  <c:v>4.0000000000000008E-2</c:v>
                </c:pt>
                <c:pt idx="10">
                  <c:v>3.0000000000000002E-2</c:v>
                </c:pt>
                <c:pt idx="11">
                  <c:v>2.0000000000000004E-2</c:v>
                </c:pt>
                <c:pt idx="12">
                  <c:v>3.0000000000000002E-2</c:v>
                </c:pt>
              </c:numCache>
            </c:numRef>
          </c:val>
        </c:ser>
        <c:dLbls>
          <c:showVal val="1"/>
        </c:dLbls>
        <c:gapWidth val="33"/>
        <c:axId val="59792000"/>
        <c:axId val="59810176"/>
      </c:barChart>
      <c:catAx>
        <c:axId val="59792000"/>
        <c:scaling>
          <c:orientation val="maxMin"/>
        </c:scaling>
        <c:axPos val="l"/>
        <c:numFmt formatCode="General" sourceLinked="1"/>
        <c:tickLblPos val="nextTo"/>
        <c:spPr>
          <a:ln w="3172">
            <a:solidFill>
              <a:srgbClr val="808080"/>
            </a:solidFill>
            <a:prstDash val="solid"/>
          </a:ln>
        </c:spPr>
        <c:txPr>
          <a:bodyPr/>
          <a:lstStyle/>
          <a:p>
            <a:pPr>
              <a:defRPr sz="1400"/>
            </a:pPr>
            <a:endParaRPr lang="en-US"/>
          </a:p>
        </c:txPr>
        <c:crossAx val="59810176"/>
        <c:crosses val="autoZero"/>
        <c:auto val="1"/>
        <c:lblAlgn val="ctr"/>
        <c:lblOffset val="100"/>
      </c:catAx>
      <c:valAx>
        <c:axId val="59810176"/>
        <c:scaling>
          <c:orientation val="minMax"/>
        </c:scaling>
        <c:axPos val="b"/>
        <c:numFmt formatCode="0%" sourceLinked="1"/>
        <c:tickLblPos val="nextTo"/>
        <c:spPr>
          <a:ln w="3172">
            <a:solidFill>
              <a:srgbClr val="808080"/>
            </a:solidFill>
            <a:prstDash val="solid"/>
          </a:ln>
        </c:spPr>
        <c:crossAx val="59792000"/>
        <c:crosses val="max"/>
        <c:crossBetween val="between"/>
      </c:valAx>
      <c:spPr>
        <a:noFill/>
        <a:ln w="25373">
          <a:noFill/>
        </a:ln>
      </c:spPr>
    </c:plotArea>
    <c:legend>
      <c:legendPos val="b"/>
      <c:layout>
        <c:manualLayout>
          <c:xMode val="edge"/>
          <c:yMode val="edge"/>
          <c:x val="0"/>
          <c:y val="0.91838352011131985"/>
          <c:w val="1"/>
          <c:h val="6.5126203633270999E-2"/>
        </c:manualLayout>
      </c:layout>
      <c:txPr>
        <a:bodyPr/>
        <a:lstStyle/>
        <a:p>
          <a:pPr>
            <a:defRPr sz="1400"/>
          </a:pPr>
          <a:endParaRPr lang="en-US"/>
        </a:p>
      </c:tx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CA"/>
  <c:chart>
    <c:autoTitleDeleted val="1"/>
    <c:plotArea>
      <c:layout>
        <c:manualLayout>
          <c:layoutTarget val="inner"/>
          <c:xMode val="edge"/>
          <c:yMode val="edge"/>
          <c:x val="0.21596768533557303"/>
          <c:y val="0"/>
          <c:w val="0.72618200504303398"/>
          <c:h val="0.92199050035207308"/>
        </c:manualLayout>
      </c:layout>
      <c:barChart>
        <c:barDir val="bar"/>
        <c:grouping val="clustered"/>
        <c:ser>
          <c:idx val="0"/>
          <c:order val="0"/>
          <c:tx>
            <c:strRef>
              <c:f>Sheet1!$B$1</c:f>
              <c:strCache>
                <c:ptCount val="1"/>
                <c:pt idx="0">
                  <c:v>Column1</c:v>
                </c:pt>
              </c:strCache>
            </c:strRef>
          </c:tx>
          <c:dPt>
            <c:idx val="0"/>
            <c:spPr>
              <a:solidFill>
                <a:srgbClr val="33CC33"/>
              </a:solidFill>
            </c:spPr>
          </c:dPt>
          <c:dPt>
            <c:idx val="1"/>
            <c:spPr>
              <a:solidFill>
                <a:srgbClr val="92D050"/>
              </a:solidFill>
            </c:spPr>
          </c:dPt>
          <c:dPt>
            <c:idx val="2"/>
            <c:spPr>
              <a:solidFill>
                <a:schemeClr val="bg1">
                  <a:lumMod val="75000"/>
                </a:schemeClr>
              </a:solidFill>
            </c:spPr>
          </c:dPt>
          <c:dPt>
            <c:idx val="3"/>
            <c:spPr>
              <a:solidFill>
                <a:srgbClr val="FF0000"/>
              </a:solidFill>
            </c:spPr>
          </c:dPt>
          <c:dPt>
            <c:idx val="4"/>
            <c:spPr>
              <a:solidFill>
                <a:schemeClr val="bg1">
                  <a:lumMod val="50000"/>
                </a:schemeClr>
              </a:solidFill>
            </c:spPr>
          </c:dPt>
          <c:dPt>
            <c:idx val="5"/>
            <c:spPr>
              <a:solidFill>
                <a:schemeClr val="bg1">
                  <a:lumMod val="50000"/>
                </a:schemeClr>
              </a:solidFill>
            </c:spPr>
          </c:dPt>
          <c:dLbls>
            <c:spPr>
              <a:noFill/>
              <a:ln>
                <a:noFill/>
              </a:ln>
              <a:effectLst/>
            </c:spPr>
            <c:txPr>
              <a:bodyPr wrap="square" lIns="38100" tIns="19050" rIns="38100" bIns="19050" anchor="ctr">
                <a:spAutoFit/>
              </a:bodyPr>
              <a:lstStyle/>
              <a:p>
                <a:pPr>
                  <a:defRPr sz="1400"/>
                </a:pPr>
                <a:endParaRPr lang="en-US"/>
              </a:p>
            </c:txPr>
            <c:dLblPos val="outEnd"/>
            <c:showVal val="1"/>
            <c:extLst>
              <c:ext xmlns:c15="http://schemas.microsoft.com/office/drawing/2012/chart" uri="{CE6537A1-D6FC-4f65-9D91-7224C49458BB}">
                <c15:showLeaderLines val="1"/>
              </c:ext>
            </c:extLst>
          </c:dLbls>
          <c:cat>
            <c:strRef>
              <c:f>Sheet1!$A$2:$A$7</c:f>
              <c:strCache>
                <c:ptCount val="6"/>
                <c:pt idx="0">
                  <c:v>Strongly agree</c:v>
                </c:pt>
                <c:pt idx="1">
                  <c:v>Agree</c:v>
                </c:pt>
                <c:pt idx="2">
                  <c:v>Neutral</c:v>
                </c:pt>
                <c:pt idx="3">
                  <c:v>Disagree</c:v>
                </c:pt>
                <c:pt idx="4">
                  <c:v>Strongly disagree</c:v>
                </c:pt>
                <c:pt idx="5">
                  <c:v>Don’t Know</c:v>
                </c:pt>
              </c:strCache>
            </c:strRef>
          </c:cat>
          <c:val>
            <c:numRef>
              <c:f>Sheet1!$B$2:$B$7</c:f>
              <c:numCache>
                <c:formatCode>0%</c:formatCode>
                <c:ptCount val="6"/>
                <c:pt idx="0">
                  <c:v>0.50409901903269994</c:v>
                </c:pt>
                <c:pt idx="1">
                  <c:v>0.33576948689500008</c:v>
                </c:pt>
                <c:pt idx="2">
                  <c:v>0.12564273148770003</c:v>
                </c:pt>
                <c:pt idx="3">
                  <c:v>7.4596208304960011E-3</c:v>
                </c:pt>
                <c:pt idx="5">
                  <c:v>2.4921442081940002E-2</c:v>
                </c:pt>
              </c:numCache>
            </c:numRef>
          </c:val>
        </c:ser>
        <c:dLbls>
          <c:showVal val="1"/>
        </c:dLbls>
        <c:gapWidth val="50"/>
        <c:axId val="59882880"/>
        <c:axId val="59884672"/>
      </c:barChart>
      <c:catAx>
        <c:axId val="59882880"/>
        <c:scaling>
          <c:orientation val="maxMin"/>
        </c:scaling>
        <c:axPos val="l"/>
        <c:numFmt formatCode="General" sourceLinked="1"/>
        <c:tickLblPos val="nextTo"/>
        <c:txPr>
          <a:bodyPr/>
          <a:lstStyle/>
          <a:p>
            <a:pPr>
              <a:defRPr sz="1400"/>
            </a:pPr>
            <a:endParaRPr lang="en-US"/>
          </a:p>
        </c:txPr>
        <c:crossAx val="59884672"/>
        <c:crosses val="autoZero"/>
        <c:auto val="1"/>
        <c:lblAlgn val="ctr"/>
        <c:lblOffset val="100"/>
      </c:catAx>
      <c:valAx>
        <c:axId val="59884672"/>
        <c:scaling>
          <c:orientation val="minMax"/>
        </c:scaling>
        <c:axPos val="b"/>
        <c:numFmt formatCode="0%" sourceLinked="1"/>
        <c:tickLblPos val="nextTo"/>
        <c:crossAx val="59882880"/>
        <c:crosses val="max"/>
        <c:crossBetween val="between"/>
      </c:valAx>
    </c:plotArea>
    <c:plotVisOnly val="1"/>
    <c:dispBlanksAs val="zero"/>
  </c:chart>
  <c:txPr>
    <a:bodyPr/>
    <a:lstStyle/>
    <a:p>
      <a:pPr>
        <a:defRPr sz="1100">
          <a:latin typeface="Arial" panose="020B0604020202020204" pitchFamily="34" charset="0"/>
          <a:cs typeface="Arial" panose="020B0604020202020204" pitchFamily="34" charset="0"/>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CA"/>
  <c:chart>
    <c:autoTitleDeleted val="1"/>
    <c:plotArea>
      <c:layout>
        <c:manualLayout>
          <c:layoutTarget val="inner"/>
          <c:xMode val="edge"/>
          <c:yMode val="edge"/>
          <c:x val="0.21596768533557303"/>
          <c:y val="0"/>
          <c:w val="0.72618200504303398"/>
          <c:h val="0.92199050035207308"/>
        </c:manualLayout>
      </c:layout>
      <c:barChart>
        <c:barDir val="bar"/>
        <c:grouping val="clustered"/>
        <c:ser>
          <c:idx val="0"/>
          <c:order val="0"/>
          <c:tx>
            <c:strRef>
              <c:f>Sheet1!$B$1</c:f>
              <c:strCache>
                <c:ptCount val="1"/>
                <c:pt idx="0">
                  <c:v>Column1</c:v>
                </c:pt>
              </c:strCache>
            </c:strRef>
          </c:tx>
          <c:dPt>
            <c:idx val="0"/>
            <c:spPr>
              <a:solidFill>
                <a:srgbClr val="33CC33"/>
              </a:solidFill>
            </c:spPr>
          </c:dPt>
          <c:dPt>
            <c:idx val="1"/>
            <c:spPr>
              <a:solidFill>
                <a:srgbClr val="92D050"/>
              </a:solidFill>
            </c:spPr>
          </c:dPt>
          <c:dPt>
            <c:idx val="2"/>
            <c:spPr>
              <a:solidFill>
                <a:schemeClr val="bg1">
                  <a:lumMod val="75000"/>
                </a:schemeClr>
              </a:solidFill>
            </c:spPr>
          </c:dPt>
          <c:dPt>
            <c:idx val="3"/>
            <c:spPr>
              <a:solidFill>
                <a:srgbClr val="FF0000"/>
              </a:solidFill>
            </c:spPr>
          </c:dPt>
          <c:dPt>
            <c:idx val="4"/>
            <c:spPr>
              <a:solidFill>
                <a:srgbClr val="C00000"/>
              </a:solidFill>
            </c:spPr>
          </c:dPt>
          <c:dPt>
            <c:idx val="5"/>
            <c:spPr>
              <a:solidFill>
                <a:schemeClr val="bg1">
                  <a:lumMod val="50000"/>
                </a:schemeClr>
              </a:solidFill>
            </c:spPr>
          </c:dPt>
          <c:dLbls>
            <c:spPr>
              <a:noFill/>
              <a:ln>
                <a:noFill/>
              </a:ln>
              <a:effectLst/>
            </c:spPr>
            <c:txPr>
              <a:bodyPr wrap="square" lIns="38100" tIns="19050" rIns="38100" bIns="19050" anchor="ctr">
                <a:spAutoFit/>
              </a:bodyPr>
              <a:lstStyle/>
              <a:p>
                <a:pPr>
                  <a:defRPr sz="1400"/>
                </a:pPr>
                <a:endParaRPr lang="en-US"/>
              </a:p>
            </c:txPr>
            <c:dLblPos val="outEnd"/>
            <c:showVal val="1"/>
            <c:extLst>
              <c:ext xmlns:c15="http://schemas.microsoft.com/office/drawing/2012/chart" uri="{CE6537A1-D6FC-4f65-9D91-7224C49458BB}">
                <c15:showLeaderLines val="1"/>
              </c:ext>
            </c:extLst>
          </c:dLbls>
          <c:cat>
            <c:strRef>
              <c:f>Sheet1!$A$2:$A$7</c:f>
              <c:strCache>
                <c:ptCount val="6"/>
                <c:pt idx="0">
                  <c:v>Strongly agree</c:v>
                </c:pt>
                <c:pt idx="1">
                  <c:v>Agree</c:v>
                </c:pt>
                <c:pt idx="2">
                  <c:v>Neutral</c:v>
                </c:pt>
                <c:pt idx="3">
                  <c:v>Disagree</c:v>
                </c:pt>
                <c:pt idx="4">
                  <c:v>Strongly disagree</c:v>
                </c:pt>
                <c:pt idx="5">
                  <c:v>Don’t Know</c:v>
                </c:pt>
              </c:strCache>
            </c:strRef>
          </c:cat>
          <c:val>
            <c:numRef>
              <c:f>Sheet1!$B$2:$B$7</c:f>
              <c:numCache>
                <c:formatCode>0%</c:formatCode>
                <c:ptCount val="6"/>
                <c:pt idx="0">
                  <c:v>0.30022367398560013</c:v>
                </c:pt>
                <c:pt idx="1">
                  <c:v>0.34254085860000005</c:v>
                </c:pt>
                <c:pt idx="2">
                  <c:v>0.22543062513759998</c:v>
                </c:pt>
                <c:pt idx="3">
                  <c:v>7.479492337485999E-2</c:v>
                </c:pt>
                <c:pt idx="4">
                  <c:v>2.0034605274470006E-2</c:v>
                </c:pt>
                <c:pt idx="5">
                  <c:v>3.6975313627570013E-2</c:v>
                </c:pt>
              </c:numCache>
            </c:numRef>
          </c:val>
        </c:ser>
        <c:dLbls>
          <c:showVal val="1"/>
        </c:dLbls>
        <c:gapWidth val="50"/>
        <c:axId val="59932032"/>
        <c:axId val="59933824"/>
      </c:barChart>
      <c:catAx>
        <c:axId val="59932032"/>
        <c:scaling>
          <c:orientation val="maxMin"/>
        </c:scaling>
        <c:axPos val="l"/>
        <c:numFmt formatCode="General" sourceLinked="1"/>
        <c:tickLblPos val="nextTo"/>
        <c:txPr>
          <a:bodyPr/>
          <a:lstStyle/>
          <a:p>
            <a:pPr>
              <a:defRPr sz="1400"/>
            </a:pPr>
            <a:endParaRPr lang="en-US"/>
          </a:p>
        </c:txPr>
        <c:crossAx val="59933824"/>
        <c:crosses val="autoZero"/>
        <c:auto val="1"/>
        <c:lblAlgn val="ctr"/>
        <c:lblOffset val="100"/>
      </c:catAx>
      <c:valAx>
        <c:axId val="59933824"/>
        <c:scaling>
          <c:orientation val="minMax"/>
        </c:scaling>
        <c:axPos val="b"/>
        <c:numFmt formatCode="0%" sourceLinked="1"/>
        <c:tickLblPos val="nextTo"/>
        <c:crossAx val="59932032"/>
        <c:crosses val="max"/>
        <c:crossBetween val="between"/>
      </c:valAx>
    </c:plotArea>
    <c:plotVisOnly val="1"/>
    <c:dispBlanksAs val="zero"/>
  </c:chart>
  <c:txPr>
    <a:bodyPr/>
    <a:lstStyle/>
    <a:p>
      <a:pPr>
        <a:defRPr sz="1100">
          <a:latin typeface="Arial" panose="020B0604020202020204" pitchFamily="34" charset="0"/>
          <a:cs typeface="Arial" panose="020B0604020202020204" pitchFamily="34" charset="0"/>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50589191823003488"/>
          <c:y val="3.6961395330276675E-2"/>
          <c:w val="0.45741895158946527"/>
          <c:h val="0.80023075760252504"/>
        </c:manualLayout>
      </c:layout>
      <c:barChart>
        <c:barDir val="bar"/>
        <c:grouping val="percentStacked"/>
        <c:ser>
          <c:idx val="0"/>
          <c:order val="0"/>
          <c:tx>
            <c:strRef>
              <c:f>Sheet1!$B$1</c:f>
              <c:strCache>
                <c:ptCount val="1"/>
                <c:pt idx="0">
                  <c:v>Yes</c:v>
                </c:pt>
              </c:strCache>
            </c:strRef>
          </c:tx>
          <c:spPr>
            <a:solidFill>
              <a:srgbClr val="33CC33"/>
            </a:solidFill>
            <a:ln w="25373">
              <a:noFill/>
            </a:ln>
          </c:spPr>
          <c:dLbls>
            <c:spPr>
              <a:noFill/>
              <a:ln w="25373">
                <a:noFill/>
              </a:ln>
            </c:spPr>
            <c:txPr>
              <a:bodyPr wrap="square" lIns="38100" tIns="19050" rIns="38100" bIns="19050" anchor="ctr">
                <a:spAutoFit/>
              </a:bodyPr>
              <a:lstStyle/>
              <a:p>
                <a:pPr>
                  <a:defRPr sz="1400"/>
                </a:pPr>
                <a:endParaRPr lang="en-US"/>
              </a:p>
            </c:txPr>
            <c:dLblPos val="ctr"/>
            <c:showVal val="1"/>
            <c:extLst>
              <c:ext xmlns:c15="http://schemas.microsoft.com/office/drawing/2012/chart" uri="{CE6537A1-D6FC-4f65-9D91-7224C49458BB}">
                <c15:showLeaderLines val="0"/>
              </c:ext>
            </c:extLst>
          </c:dLbls>
          <c:cat>
            <c:strRef>
              <c:f>Sheet1!$A$2:$A$10</c:f>
              <c:strCache>
                <c:ptCount val="9"/>
                <c:pt idx="0">
                  <c:v>Assessment and treatment (prescription) of a minor ailment (like a rash, allergies, cold sores etc)</c:v>
                </c:pt>
                <c:pt idx="1">
                  <c:v>Renew and extend your prescription (or continuing care prescription)</c:v>
                </c:pt>
                <c:pt idx="2">
                  <c:v>Flu Shot</c:v>
                </c:pt>
                <c:pt idx="3">
                  <c:v>Medication review (an appointment with a pharmacist to review and discuss medications)</c:v>
                </c:pt>
                <c:pt idx="4">
                  <c:v>Adapt a prescription by altering the dose, formulation, or regimen to more closely meet your needs</c:v>
                </c:pt>
                <c:pt idx="5">
                  <c:v>Other vaccine or injection</c:v>
                </c:pt>
                <c:pt idx="6">
                  <c:v>Help with Chronic Disease Management (like diabetes or COPD)</c:v>
                </c:pt>
                <c:pt idx="7">
                  <c:v>Smoking cessation counselling</c:v>
                </c:pt>
                <c:pt idx="8">
                  <c:v>Ordering and Interpreting the results of laboratory tests necessary for drug therapy</c:v>
                </c:pt>
              </c:strCache>
            </c:strRef>
          </c:cat>
          <c:val>
            <c:numRef>
              <c:f>Sheet1!$B$2:$B$10</c:f>
              <c:numCache>
                <c:formatCode>0%</c:formatCode>
                <c:ptCount val="9"/>
                <c:pt idx="0">
                  <c:v>0.51894819912029999</c:v>
                </c:pt>
                <c:pt idx="1">
                  <c:v>0.49328171180699998</c:v>
                </c:pt>
                <c:pt idx="2">
                  <c:v>0.41620793169060005</c:v>
                </c:pt>
                <c:pt idx="3">
                  <c:v>0.36911240729500011</c:v>
                </c:pt>
                <c:pt idx="4">
                  <c:v>0.22510252512929996</c:v>
                </c:pt>
                <c:pt idx="5">
                  <c:v>0.19014185892080002</c:v>
                </c:pt>
                <c:pt idx="6">
                  <c:v>0.15428324567220006</c:v>
                </c:pt>
                <c:pt idx="7">
                  <c:v>7.0448374121340002E-2</c:v>
                </c:pt>
                <c:pt idx="8">
                  <c:v>7.0378137662500007E-2</c:v>
                </c:pt>
              </c:numCache>
            </c:numRef>
          </c:val>
        </c:ser>
        <c:ser>
          <c:idx val="1"/>
          <c:order val="1"/>
          <c:tx>
            <c:strRef>
              <c:f>Sheet1!$C$1</c:f>
              <c:strCache>
                <c:ptCount val="1"/>
                <c:pt idx="0">
                  <c:v>No</c:v>
                </c:pt>
              </c:strCache>
            </c:strRef>
          </c:tx>
          <c:spPr>
            <a:solidFill>
              <a:srgbClr val="FF0000"/>
            </a:solidFill>
            <a:ln w="25373">
              <a:noFill/>
            </a:ln>
          </c:spPr>
          <c:dLbls>
            <c:spPr>
              <a:noFill/>
              <a:ln w="25373">
                <a:noFill/>
              </a:ln>
            </c:spPr>
            <c:txPr>
              <a:bodyPr wrap="square" lIns="38100" tIns="19050" rIns="38100" bIns="19050" anchor="ctr">
                <a:spAutoFit/>
              </a:bodyPr>
              <a:lstStyle/>
              <a:p>
                <a:pPr>
                  <a:defRPr sz="1400">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Sheet1!$A$2:$A$10</c:f>
              <c:strCache>
                <c:ptCount val="9"/>
                <c:pt idx="0">
                  <c:v>Assessment and treatment (prescription) of a minor ailment (like a rash, allergies, cold sores etc)</c:v>
                </c:pt>
                <c:pt idx="1">
                  <c:v>Renew and extend your prescription (or continuing care prescription)</c:v>
                </c:pt>
                <c:pt idx="2">
                  <c:v>Flu Shot</c:v>
                </c:pt>
                <c:pt idx="3">
                  <c:v>Medication review (an appointment with a pharmacist to review and discuss medications)</c:v>
                </c:pt>
                <c:pt idx="4">
                  <c:v>Adapt a prescription by altering the dose, formulation, or regimen to more closely meet your needs</c:v>
                </c:pt>
                <c:pt idx="5">
                  <c:v>Other vaccine or injection</c:v>
                </c:pt>
                <c:pt idx="6">
                  <c:v>Help with Chronic Disease Management (like diabetes or COPD)</c:v>
                </c:pt>
                <c:pt idx="7">
                  <c:v>Smoking cessation counselling</c:v>
                </c:pt>
                <c:pt idx="8">
                  <c:v>Ordering and Interpreting the results of laboratory tests necessary for drug therapy</c:v>
                </c:pt>
              </c:strCache>
            </c:strRef>
          </c:cat>
          <c:val>
            <c:numRef>
              <c:f>Sheet1!$C$2:$C$10</c:f>
              <c:numCache>
                <c:formatCode>0%</c:formatCode>
                <c:ptCount val="9"/>
                <c:pt idx="0">
                  <c:v>0.48105180087970006</c:v>
                </c:pt>
                <c:pt idx="1">
                  <c:v>0.50671828819300002</c:v>
                </c:pt>
                <c:pt idx="2">
                  <c:v>0.5837920683094</c:v>
                </c:pt>
                <c:pt idx="3">
                  <c:v>0.63088759270499994</c:v>
                </c:pt>
                <c:pt idx="4">
                  <c:v>0.77489747487070015</c:v>
                </c:pt>
                <c:pt idx="5">
                  <c:v>0.80985814107920007</c:v>
                </c:pt>
                <c:pt idx="6">
                  <c:v>0.84571675432780002</c:v>
                </c:pt>
                <c:pt idx="7">
                  <c:v>0.92955162587870011</c:v>
                </c:pt>
                <c:pt idx="8">
                  <c:v>0.92962186233750022</c:v>
                </c:pt>
              </c:numCache>
            </c:numRef>
          </c:val>
        </c:ser>
        <c:dLbls>
          <c:showVal val="1"/>
        </c:dLbls>
        <c:gapWidth val="33"/>
        <c:overlap val="100"/>
        <c:axId val="57796480"/>
        <c:axId val="57798016"/>
      </c:barChart>
      <c:catAx>
        <c:axId val="57796480"/>
        <c:scaling>
          <c:orientation val="maxMin"/>
        </c:scaling>
        <c:axPos val="l"/>
        <c:numFmt formatCode="General" sourceLinked="1"/>
        <c:tickLblPos val="nextTo"/>
        <c:spPr>
          <a:ln w="3172">
            <a:solidFill>
              <a:srgbClr val="808080"/>
            </a:solidFill>
            <a:prstDash val="solid"/>
          </a:ln>
        </c:spPr>
        <c:txPr>
          <a:bodyPr/>
          <a:lstStyle/>
          <a:p>
            <a:pPr>
              <a:defRPr sz="1200"/>
            </a:pPr>
            <a:endParaRPr lang="en-US"/>
          </a:p>
        </c:txPr>
        <c:crossAx val="57798016"/>
        <c:crosses val="autoZero"/>
        <c:auto val="1"/>
        <c:lblAlgn val="ctr"/>
        <c:lblOffset val="100"/>
      </c:catAx>
      <c:valAx>
        <c:axId val="57798016"/>
        <c:scaling>
          <c:orientation val="minMax"/>
        </c:scaling>
        <c:axPos val="b"/>
        <c:numFmt formatCode="0%" sourceLinked="1"/>
        <c:tickLblPos val="nextTo"/>
        <c:spPr>
          <a:ln w="3172">
            <a:solidFill>
              <a:srgbClr val="808080"/>
            </a:solidFill>
            <a:prstDash val="solid"/>
          </a:ln>
        </c:spPr>
        <c:crossAx val="57796480"/>
        <c:crosses val="max"/>
        <c:crossBetween val="between"/>
      </c:valAx>
      <c:spPr>
        <a:noFill/>
        <a:ln w="25373">
          <a:noFill/>
        </a:ln>
      </c:spPr>
    </c:plotArea>
    <c:legend>
      <c:legendPos val="r"/>
      <c:layout>
        <c:manualLayout>
          <c:xMode val="edge"/>
          <c:yMode val="edge"/>
          <c:x val="7.9792329884496332E-2"/>
          <c:y val="0.88528138528138489"/>
          <c:w val="0.92020762522193689"/>
          <c:h val="0.114718601882751"/>
        </c:manualLayout>
      </c:layout>
      <c:overlay val="1"/>
      <c:spPr>
        <a:noFill/>
        <a:ln w="25373">
          <a:noFill/>
        </a:ln>
      </c:sp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50589191823003488"/>
          <c:y val="3.6961395330276675E-2"/>
          <c:w val="0.45741895158946527"/>
          <c:h val="0.69887170692825362"/>
        </c:manualLayout>
      </c:layout>
      <c:barChart>
        <c:barDir val="bar"/>
        <c:grouping val="percentStacked"/>
        <c:ser>
          <c:idx val="0"/>
          <c:order val="0"/>
          <c:tx>
            <c:strRef>
              <c:f>Sheet1!$B$1</c:f>
              <c:strCache>
                <c:ptCount val="1"/>
                <c:pt idx="0">
                  <c:v>I have not needed the service</c:v>
                </c:pt>
              </c:strCache>
            </c:strRef>
          </c:tx>
          <c:spPr>
            <a:solidFill>
              <a:srgbClr val="33CC33"/>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Sheet1!$A$2:$A$10</c:f>
              <c:strCache>
                <c:ptCount val="9"/>
                <c:pt idx="0">
                  <c:v>Smoking cessation counselling</c:v>
                </c:pt>
                <c:pt idx="1">
                  <c:v>Help with Chronic Disease Management (like diabetes or COPD)</c:v>
                </c:pt>
                <c:pt idx="2">
                  <c:v>Medication review (an appointment with a pharmacist to review and discuss medications)</c:v>
                </c:pt>
                <c:pt idx="3">
                  <c:v>Ordering and Interpreting the results of laboratory tests necessary for drug therapy</c:v>
                </c:pt>
                <c:pt idx="4">
                  <c:v>Adapt a prescription by altering the dose, formulation, or regimen to more closely meet your needs</c:v>
                </c:pt>
                <c:pt idx="5">
                  <c:v>Other vaccine or injection</c:v>
                </c:pt>
                <c:pt idx="6">
                  <c:v>Renew and extend your prescription (or continuing care prescription)</c:v>
                </c:pt>
                <c:pt idx="7">
                  <c:v>Assessment and treatment (prescription) of a minor ailment (like a rash, allergies, cold sores etc)</c:v>
                </c:pt>
                <c:pt idx="8">
                  <c:v>Flu Shot</c:v>
                </c:pt>
              </c:strCache>
            </c:strRef>
          </c:cat>
          <c:val>
            <c:numRef>
              <c:f>Sheet1!$B$2:$B$10</c:f>
              <c:numCache>
                <c:formatCode>0%</c:formatCode>
                <c:ptCount val="9"/>
                <c:pt idx="0">
                  <c:v>0.89657060722910009</c:v>
                </c:pt>
                <c:pt idx="1">
                  <c:v>0.86941824556910019</c:v>
                </c:pt>
                <c:pt idx="2">
                  <c:v>0.82589071595660002</c:v>
                </c:pt>
                <c:pt idx="3">
                  <c:v>0.80471177800709992</c:v>
                </c:pt>
                <c:pt idx="4">
                  <c:v>0.78849975979320008</c:v>
                </c:pt>
                <c:pt idx="5">
                  <c:v>0.74788970967920021</c:v>
                </c:pt>
                <c:pt idx="6">
                  <c:v>0.73669862050050017</c:v>
                </c:pt>
                <c:pt idx="7">
                  <c:v>0.72441565298550015</c:v>
                </c:pt>
                <c:pt idx="8">
                  <c:v>0.59123689631159992</c:v>
                </c:pt>
              </c:numCache>
            </c:numRef>
          </c:val>
        </c:ser>
        <c:ser>
          <c:idx val="1"/>
          <c:order val="1"/>
          <c:tx>
            <c:strRef>
              <c:f>Sheet1!$C$1</c:f>
              <c:strCache>
                <c:ptCount val="1"/>
                <c:pt idx="0">
                  <c:v>I am not willing to pay for the service</c:v>
                </c:pt>
              </c:strCache>
            </c:strRef>
          </c:tx>
          <c:spPr>
            <a:solidFill>
              <a:srgbClr val="00B0F0"/>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Sheet1!$A$2:$A$10</c:f>
              <c:strCache>
                <c:ptCount val="9"/>
                <c:pt idx="0">
                  <c:v>Smoking cessation counselling</c:v>
                </c:pt>
                <c:pt idx="1">
                  <c:v>Help with Chronic Disease Management (like diabetes or COPD)</c:v>
                </c:pt>
                <c:pt idx="2">
                  <c:v>Medication review (an appointment with a pharmacist to review and discuss medications)</c:v>
                </c:pt>
                <c:pt idx="3">
                  <c:v>Ordering and Interpreting the results of laboratory tests necessary for drug therapy</c:v>
                </c:pt>
                <c:pt idx="4">
                  <c:v>Adapt a prescription by altering the dose, formulation, or regimen to more closely meet your needs</c:v>
                </c:pt>
                <c:pt idx="5">
                  <c:v>Other vaccine or injection</c:v>
                </c:pt>
                <c:pt idx="6">
                  <c:v>Renew and extend your prescription (or continuing care prescription)</c:v>
                </c:pt>
                <c:pt idx="7">
                  <c:v>Assessment and treatment (prescription) of a minor ailment (like a rash, allergies, cold sores etc)</c:v>
                </c:pt>
                <c:pt idx="8">
                  <c:v>Flu Shot</c:v>
                </c:pt>
              </c:strCache>
            </c:strRef>
          </c:cat>
          <c:val>
            <c:numRef>
              <c:f>Sheet1!$C$2:$C$10</c:f>
              <c:numCache>
                <c:formatCode>0%</c:formatCode>
                <c:ptCount val="9"/>
                <c:pt idx="0">
                  <c:v>4.6122724993069998E-2</c:v>
                </c:pt>
                <c:pt idx="1">
                  <c:v>4.0351459581349995E-2</c:v>
                </c:pt>
                <c:pt idx="2">
                  <c:v>9.2106059442980004E-2</c:v>
                </c:pt>
                <c:pt idx="3">
                  <c:v>4.5948317717669981E-2</c:v>
                </c:pt>
                <c:pt idx="4">
                  <c:v>5.2576039969390011E-2</c:v>
                </c:pt>
                <c:pt idx="5">
                  <c:v>7.709890863037E-2</c:v>
                </c:pt>
                <c:pt idx="6">
                  <c:v>6.9295366575920003E-2</c:v>
                </c:pt>
                <c:pt idx="7">
                  <c:v>0.10317870301990002</c:v>
                </c:pt>
                <c:pt idx="8">
                  <c:v>6.184996728831E-2</c:v>
                </c:pt>
              </c:numCache>
            </c:numRef>
          </c:val>
        </c:ser>
        <c:ser>
          <c:idx val="2"/>
          <c:order val="2"/>
          <c:tx>
            <c:strRef>
              <c:f>Sheet1!$D$1</c:f>
              <c:strCache>
                <c:ptCount val="1"/>
                <c:pt idx="0">
                  <c:v>I am not comfortable having my pharmacist perform this service</c:v>
                </c:pt>
              </c:strCache>
            </c:strRef>
          </c:tx>
          <c:spPr>
            <a:solidFill>
              <a:srgbClr val="C7F9B5"/>
            </a:solidFill>
          </c:spPr>
          <c:dLbls>
            <c:spPr>
              <a:noFill/>
              <a:ln>
                <a:noFill/>
              </a:ln>
              <a:effectLst/>
            </c:spPr>
            <c:showVal val="1"/>
            <c:extLst>
              <c:ext xmlns:c15="http://schemas.microsoft.com/office/drawing/2012/chart" uri="{CE6537A1-D6FC-4f65-9D91-7224C49458BB}">
                <c15:showLeaderLines val="1"/>
              </c:ext>
            </c:extLst>
          </c:dLbls>
          <c:cat>
            <c:strRef>
              <c:f>Sheet1!$A$2:$A$10</c:f>
              <c:strCache>
                <c:ptCount val="9"/>
                <c:pt idx="0">
                  <c:v>Smoking cessation counselling</c:v>
                </c:pt>
                <c:pt idx="1">
                  <c:v>Help with Chronic Disease Management (like diabetes or COPD)</c:v>
                </c:pt>
                <c:pt idx="2">
                  <c:v>Medication review (an appointment with a pharmacist to review and discuss medications)</c:v>
                </c:pt>
                <c:pt idx="3">
                  <c:v>Ordering and Interpreting the results of laboratory tests necessary for drug therapy</c:v>
                </c:pt>
                <c:pt idx="4">
                  <c:v>Adapt a prescription by altering the dose, formulation, or regimen to more closely meet your needs</c:v>
                </c:pt>
                <c:pt idx="5">
                  <c:v>Other vaccine or injection</c:v>
                </c:pt>
                <c:pt idx="6">
                  <c:v>Renew and extend your prescription (or continuing care prescription)</c:v>
                </c:pt>
                <c:pt idx="7">
                  <c:v>Assessment and treatment (prescription) of a minor ailment (like a rash, allergies, cold sores etc)</c:v>
                </c:pt>
                <c:pt idx="8">
                  <c:v>Flu Shot</c:v>
                </c:pt>
              </c:strCache>
            </c:strRef>
          </c:cat>
          <c:val>
            <c:numRef>
              <c:f>Sheet1!$D$2:$D$10</c:f>
              <c:numCache>
                <c:formatCode>0%</c:formatCode>
                <c:ptCount val="9"/>
                <c:pt idx="0">
                  <c:v>1.7354469744420002E-2</c:v>
                </c:pt>
                <c:pt idx="1">
                  <c:v>5.7195056134240009E-2</c:v>
                </c:pt>
                <c:pt idx="2">
                  <c:v>2.2409852836870005E-2</c:v>
                </c:pt>
                <c:pt idx="3">
                  <c:v>8.9068922607730014E-2</c:v>
                </c:pt>
                <c:pt idx="4">
                  <c:v>8.8466917999770009E-2</c:v>
                </c:pt>
                <c:pt idx="5">
                  <c:v>5.4062946030180005E-2</c:v>
                </c:pt>
                <c:pt idx="6">
                  <c:v>5.8409438015090007E-2</c:v>
                </c:pt>
                <c:pt idx="7">
                  <c:v>8.2959838801250005E-2</c:v>
                </c:pt>
                <c:pt idx="8">
                  <c:v>5.6447873184569994E-2</c:v>
                </c:pt>
              </c:numCache>
            </c:numRef>
          </c:val>
        </c:ser>
        <c:ser>
          <c:idx val="3"/>
          <c:order val="3"/>
          <c:tx>
            <c:strRef>
              <c:f>Sheet1!$E$1</c:f>
              <c:strCache>
                <c:ptCount val="1"/>
                <c:pt idx="0">
                  <c:v>It was more convenient to have it done somewhere else</c:v>
                </c:pt>
              </c:strCache>
            </c:strRef>
          </c:tx>
          <c:spPr>
            <a:solidFill>
              <a:srgbClr val="0070C0"/>
            </a:solidFill>
          </c:spPr>
          <c:dLbls>
            <c:spPr>
              <a:noFill/>
              <a:ln>
                <a:noFill/>
              </a:ln>
              <a:effectLst/>
            </c:spPr>
            <c:txPr>
              <a:bodyPr/>
              <a:lstStyle/>
              <a:p>
                <a:pPr>
                  <a:defRPr>
                    <a:solidFill>
                      <a:schemeClr val="bg1"/>
                    </a:solidFill>
                  </a:defRPr>
                </a:pPr>
                <a:endParaRPr lang="en-US"/>
              </a:p>
            </c:txPr>
            <c:showVal val="1"/>
            <c:extLst>
              <c:ext xmlns:c15="http://schemas.microsoft.com/office/drawing/2012/chart" uri="{CE6537A1-D6FC-4f65-9D91-7224C49458BB}">
                <c15:showLeaderLines val="1"/>
              </c:ext>
            </c:extLst>
          </c:dLbls>
          <c:cat>
            <c:strRef>
              <c:f>Sheet1!$A$2:$A$10</c:f>
              <c:strCache>
                <c:ptCount val="9"/>
                <c:pt idx="0">
                  <c:v>Smoking cessation counselling</c:v>
                </c:pt>
                <c:pt idx="1">
                  <c:v>Help with Chronic Disease Management (like diabetes or COPD)</c:v>
                </c:pt>
                <c:pt idx="2">
                  <c:v>Medication review (an appointment with a pharmacist to review and discuss medications)</c:v>
                </c:pt>
                <c:pt idx="3">
                  <c:v>Ordering and Interpreting the results of laboratory tests necessary for drug therapy</c:v>
                </c:pt>
                <c:pt idx="4">
                  <c:v>Adapt a prescription by altering the dose, formulation, or regimen to more closely meet your needs</c:v>
                </c:pt>
                <c:pt idx="5">
                  <c:v>Other vaccine or injection</c:v>
                </c:pt>
                <c:pt idx="6">
                  <c:v>Renew and extend your prescription (or continuing care prescription)</c:v>
                </c:pt>
                <c:pt idx="7">
                  <c:v>Assessment and treatment (prescription) of a minor ailment (like a rash, allergies, cold sores etc)</c:v>
                </c:pt>
                <c:pt idx="8">
                  <c:v>Flu Shot</c:v>
                </c:pt>
              </c:strCache>
            </c:strRef>
          </c:cat>
          <c:val>
            <c:numRef>
              <c:f>Sheet1!$E$2:$E$10</c:f>
              <c:numCache>
                <c:formatCode>0%</c:formatCode>
                <c:ptCount val="9"/>
                <c:pt idx="0">
                  <c:v>1.5953793876559999E-2</c:v>
                </c:pt>
                <c:pt idx="1">
                  <c:v>1.2828491813249999E-2</c:v>
                </c:pt>
                <c:pt idx="2">
                  <c:v>2.771056380893E-2</c:v>
                </c:pt>
                <c:pt idx="3">
                  <c:v>3.4606489055909996E-2</c:v>
                </c:pt>
                <c:pt idx="4">
                  <c:v>2.6359538403760003E-2</c:v>
                </c:pt>
                <c:pt idx="5">
                  <c:v>8.2721561711420019E-2</c:v>
                </c:pt>
                <c:pt idx="6">
                  <c:v>3.796508349549E-2</c:v>
                </c:pt>
                <c:pt idx="7">
                  <c:v>6.9228359197430006E-2</c:v>
                </c:pt>
                <c:pt idx="8">
                  <c:v>0.20592733718560008</c:v>
                </c:pt>
              </c:numCache>
            </c:numRef>
          </c:val>
        </c:ser>
        <c:ser>
          <c:idx val="4"/>
          <c:order val="4"/>
          <c:tx>
            <c:strRef>
              <c:f>Sheet1!$F$1</c:f>
              <c:strCache>
                <c:ptCount val="1"/>
                <c:pt idx="0">
                  <c:v>Other</c:v>
                </c:pt>
              </c:strCache>
            </c:strRef>
          </c:tx>
          <c:spPr>
            <a:solidFill>
              <a:schemeClr val="bg1">
                <a:lumMod val="50000"/>
              </a:schemeClr>
            </a:solidFill>
          </c:spPr>
          <c:dLbls>
            <c:spPr>
              <a:noFill/>
              <a:ln>
                <a:noFill/>
              </a:ln>
              <a:effectLst/>
            </c:spPr>
            <c:txPr>
              <a:bodyPr/>
              <a:lstStyle/>
              <a:p>
                <a:pPr>
                  <a:defRPr>
                    <a:solidFill>
                      <a:schemeClr val="bg1"/>
                    </a:solidFill>
                  </a:defRPr>
                </a:pPr>
                <a:endParaRPr lang="en-US"/>
              </a:p>
            </c:txPr>
            <c:showVal val="1"/>
            <c:extLst>
              <c:ext xmlns:c15="http://schemas.microsoft.com/office/drawing/2012/chart" uri="{CE6537A1-D6FC-4f65-9D91-7224C49458BB}">
                <c15:showLeaderLines val="1"/>
              </c:ext>
            </c:extLst>
          </c:dLbls>
          <c:cat>
            <c:strRef>
              <c:f>Sheet1!$A$2:$A$10</c:f>
              <c:strCache>
                <c:ptCount val="9"/>
                <c:pt idx="0">
                  <c:v>Smoking cessation counselling</c:v>
                </c:pt>
                <c:pt idx="1">
                  <c:v>Help with Chronic Disease Management (like diabetes or COPD)</c:v>
                </c:pt>
                <c:pt idx="2">
                  <c:v>Medication review (an appointment with a pharmacist to review and discuss medications)</c:v>
                </c:pt>
                <c:pt idx="3">
                  <c:v>Ordering and Interpreting the results of laboratory tests necessary for drug therapy</c:v>
                </c:pt>
                <c:pt idx="4">
                  <c:v>Adapt a prescription by altering the dose, formulation, or regimen to more closely meet your needs</c:v>
                </c:pt>
                <c:pt idx="5">
                  <c:v>Other vaccine or injection</c:v>
                </c:pt>
                <c:pt idx="6">
                  <c:v>Renew and extend your prescription (or continuing care prescription)</c:v>
                </c:pt>
                <c:pt idx="7">
                  <c:v>Assessment and treatment (prescription) of a minor ailment (like a rash, allergies, cold sores etc)</c:v>
                </c:pt>
                <c:pt idx="8">
                  <c:v>Flu Shot</c:v>
                </c:pt>
              </c:strCache>
            </c:strRef>
          </c:cat>
          <c:val>
            <c:numRef>
              <c:f>Sheet1!$F$2:$F$10</c:f>
              <c:numCache>
                <c:formatCode>0%</c:formatCode>
                <c:ptCount val="9"/>
                <c:pt idx="0">
                  <c:v>2.3998404156889992E-2</c:v>
                </c:pt>
                <c:pt idx="1">
                  <c:v>2.02067469021E-2</c:v>
                </c:pt>
                <c:pt idx="2">
                  <c:v>3.1882807954600002E-2</c:v>
                </c:pt>
                <c:pt idx="3">
                  <c:v>2.5664492611640003E-2</c:v>
                </c:pt>
                <c:pt idx="4">
                  <c:v>4.4097743833920011E-2</c:v>
                </c:pt>
                <c:pt idx="5">
                  <c:v>3.8226873948840001E-2</c:v>
                </c:pt>
                <c:pt idx="6">
                  <c:v>9.7631491412990004E-2</c:v>
                </c:pt>
                <c:pt idx="7">
                  <c:v>2.0217445995929999E-2</c:v>
                </c:pt>
                <c:pt idx="8">
                  <c:v>8.453792602986003E-2</c:v>
                </c:pt>
              </c:numCache>
            </c:numRef>
          </c:val>
        </c:ser>
        <c:dLbls>
          <c:showVal val="1"/>
        </c:dLbls>
        <c:gapWidth val="33"/>
        <c:overlap val="100"/>
        <c:axId val="60277120"/>
        <c:axId val="60278656"/>
      </c:barChart>
      <c:catAx>
        <c:axId val="60277120"/>
        <c:scaling>
          <c:orientation val="maxMin"/>
        </c:scaling>
        <c:axPos val="l"/>
        <c:numFmt formatCode="General" sourceLinked="1"/>
        <c:tickLblPos val="nextTo"/>
        <c:spPr>
          <a:ln w="3172">
            <a:solidFill>
              <a:srgbClr val="808080"/>
            </a:solidFill>
            <a:prstDash val="solid"/>
          </a:ln>
        </c:spPr>
        <c:crossAx val="60278656"/>
        <c:crosses val="autoZero"/>
        <c:auto val="1"/>
        <c:lblAlgn val="ctr"/>
        <c:lblOffset val="100"/>
      </c:catAx>
      <c:valAx>
        <c:axId val="60278656"/>
        <c:scaling>
          <c:orientation val="minMax"/>
        </c:scaling>
        <c:axPos val="b"/>
        <c:numFmt formatCode="0%" sourceLinked="1"/>
        <c:tickLblPos val="nextTo"/>
        <c:spPr>
          <a:ln w="3172">
            <a:solidFill>
              <a:srgbClr val="808080"/>
            </a:solidFill>
            <a:prstDash val="solid"/>
          </a:ln>
        </c:spPr>
        <c:crossAx val="60277120"/>
        <c:crosses val="max"/>
        <c:crossBetween val="between"/>
      </c:valAx>
      <c:spPr>
        <a:noFill/>
        <a:ln w="25373">
          <a:noFill/>
        </a:ln>
      </c:spPr>
    </c:plotArea>
    <c:legend>
      <c:legendPos val="r"/>
      <c:layout>
        <c:manualLayout>
          <c:xMode val="edge"/>
          <c:yMode val="edge"/>
          <c:x val="0"/>
          <c:y val="0.79789309131022179"/>
          <c:w val="1"/>
          <c:h val="0.20210690868977824"/>
        </c:manualLayout>
      </c:layout>
      <c:overlay val="1"/>
      <c:spPr>
        <a:noFill/>
        <a:ln w="25373">
          <a:noFill/>
        </a:ln>
      </c:spPr>
    </c:legend>
    <c:plotVisOnly val="1"/>
    <c:dispBlanksAs val="gap"/>
  </c:chart>
  <c:spPr>
    <a:noFill/>
    <a:ln>
      <a:noFill/>
    </a:ln>
  </c:spPr>
  <c:txPr>
    <a:bodyPr/>
    <a:lstStyle/>
    <a:p>
      <a:pPr>
        <a:defRPr sz="1200" baseline="0">
          <a:solidFill>
            <a:schemeClr val="tx1"/>
          </a:solidFill>
          <a:latin typeface="Arial" panose="020B0604020202020204" pitchFamily="34" charset="0"/>
          <a:cs typeface="Arial" panose="020B0604020202020204" pitchFamily="34" charset="0"/>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50589191823003488"/>
          <c:y val="3.6961395330276675E-2"/>
          <c:w val="0.45741895158946527"/>
          <c:h val="0.80023075760252504"/>
        </c:manualLayout>
      </c:layout>
      <c:barChart>
        <c:barDir val="bar"/>
        <c:grouping val="percentStacked"/>
        <c:ser>
          <c:idx val="0"/>
          <c:order val="0"/>
          <c:tx>
            <c:strRef>
              <c:f>Sheet1!$B$1</c:f>
              <c:strCache>
                <c:ptCount val="1"/>
                <c:pt idx="0">
                  <c:v>Yes</c:v>
                </c:pt>
              </c:strCache>
            </c:strRef>
          </c:tx>
          <c:spPr>
            <a:solidFill>
              <a:srgbClr val="33CC33"/>
            </a:solidFill>
            <a:ln w="25373">
              <a:noFill/>
            </a:ln>
          </c:spPr>
          <c:dLbls>
            <c:spPr>
              <a:noFill/>
              <a:ln w="25373">
                <a:noFill/>
              </a:ln>
            </c:spPr>
            <c:txPr>
              <a:bodyPr wrap="square" lIns="38100" tIns="19050" rIns="38100" bIns="19050" anchor="ctr">
                <a:spAutoFit/>
              </a:bodyPr>
              <a:lstStyle/>
              <a:p>
                <a:pPr>
                  <a:defRPr sz="1400"/>
                </a:pPr>
                <a:endParaRPr lang="en-US"/>
              </a:p>
            </c:txPr>
            <c:dLblPos val="ctr"/>
            <c:showVal val="1"/>
            <c:extLst>
              <c:ext xmlns:c15="http://schemas.microsoft.com/office/drawing/2012/chart" uri="{CE6537A1-D6FC-4f65-9D91-7224C49458BB}">
                <c15:showLeaderLines val="0"/>
              </c:ext>
            </c:extLst>
          </c:dLbls>
          <c:cat>
            <c:strRef>
              <c:f>Sheet1!$A$2:$A$10</c:f>
              <c:strCache>
                <c:ptCount val="9"/>
                <c:pt idx="0">
                  <c:v>Assessment and treatment (prescription) of a minor ailment (like a rash, allergies, cold sores etc)</c:v>
                </c:pt>
                <c:pt idx="1">
                  <c:v>Renew and extend your prescription (or continuing care prescription)</c:v>
                </c:pt>
                <c:pt idx="2">
                  <c:v>Flu Shot</c:v>
                </c:pt>
                <c:pt idx="3">
                  <c:v>Medication review (an appointment with a pharmacist to review and discuss medications)</c:v>
                </c:pt>
                <c:pt idx="4">
                  <c:v>Adapt a prescription by altering the dose, formulation, or regimen to more closely meet your needs</c:v>
                </c:pt>
                <c:pt idx="5">
                  <c:v>Other vaccine or injection</c:v>
                </c:pt>
                <c:pt idx="6">
                  <c:v>Ordering and Interpreting the results of laboratory tests necessary for drug therapy</c:v>
                </c:pt>
                <c:pt idx="7">
                  <c:v>Help with Chronic Disease Management (like diabetes or COPD)</c:v>
                </c:pt>
                <c:pt idx="8">
                  <c:v>Smoking cessation counselling</c:v>
                </c:pt>
              </c:strCache>
            </c:strRef>
          </c:cat>
          <c:val>
            <c:numRef>
              <c:f>Sheet1!$B$2:$B$10</c:f>
              <c:numCache>
                <c:formatCode>0%</c:formatCode>
                <c:ptCount val="9"/>
                <c:pt idx="0">
                  <c:v>0.96193020503179993</c:v>
                </c:pt>
                <c:pt idx="1">
                  <c:v>0.96051396203059991</c:v>
                </c:pt>
                <c:pt idx="2">
                  <c:v>0.95998488522490011</c:v>
                </c:pt>
                <c:pt idx="3">
                  <c:v>0.95471656566599994</c:v>
                </c:pt>
                <c:pt idx="4">
                  <c:v>0.93903877458970009</c:v>
                </c:pt>
                <c:pt idx="5">
                  <c:v>0.93824295247380018</c:v>
                </c:pt>
                <c:pt idx="6">
                  <c:v>0.92887081505250002</c:v>
                </c:pt>
                <c:pt idx="7">
                  <c:v>0.89769840758640018</c:v>
                </c:pt>
                <c:pt idx="8">
                  <c:v>0.80344189655580023</c:v>
                </c:pt>
              </c:numCache>
            </c:numRef>
          </c:val>
        </c:ser>
        <c:ser>
          <c:idx val="1"/>
          <c:order val="1"/>
          <c:tx>
            <c:strRef>
              <c:f>Sheet1!$C$1</c:f>
              <c:strCache>
                <c:ptCount val="1"/>
                <c:pt idx="0">
                  <c:v>No</c:v>
                </c:pt>
              </c:strCache>
            </c:strRef>
          </c:tx>
          <c:spPr>
            <a:solidFill>
              <a:srgbClr val="FF0000"/>
            </a:solidFill>
            <a:ln w="25373">
              <a:noFill/>
            </a:ln>
          </c:spPr>
          <c:dLbls>
            <c:spPr>
              <a:noFill/>
              <a:ln w="25373">
                <a:noFill/>
              </a:ln>
            </c:spPr>
            <c:txPr>
              <a:bodyPr wrap="square" lIns="38100" tIns="19050" rIns="38100" bIns="19050" anchor="ctr">
                <a:spAutoFit/>
              </a:bodyPr>
              <a:lstStyle/>
              <a:p>
                <a:pPr>
                  <a:defRPr sz="1400">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Sheet1!$A$2:$A$10</c:f>
              <c:strCache>
                <c:ptCount val="9"/>
                <c:pt idx="0">
                  <c:v>Assessment and treatment (prescription) of a minor ailment (like a rash, allergies, cold sores etc)</c:v>
                </c:pt>
                <c:pt idx="1">
                  <c:v>Renew and extend your prescription (or continuing care prescription)</c:v>
                </c:pt>
                <c:pt idx="2">
                  <c:v>Flu Shot</c:v>
                </c:pt>
                <c:pt idx="3">
                  <c:v>Medication review (an appointment with a pharmacist to review and discuss medications)</c:v>
                </c:pt>
                <c:pt idx="4">
                  <c:v>Adapt a prescription by altering the dose, formulation, or regimen to more closely meet your needs</c:v>
                </c:pt>
                <c:pt idx="5">
                  <c:v>Other vaccine or injection</c:v>
                </c:pt>
                <c:pt idx="6">
                  <c:v>Ordering and Interpreting the results of laboratory tests necessary for drug therapy</c:v>
                </c:pt>
                <c:pt idx="7">
                  <c:v>Help with Chronic Disease Management (like diabetes or COPD)</c:v>
                </c:pt>
                <c:pt idx="8">
                  <c:v>Smoking cessation counselling</c:v>
                </c:pt>
              </c:strCache>
            </c:strRef>
          </c:cat>
          <c:val>
            <c:numRef>
              <c:f>Sheet1!$C$2:$C$10</c:f>
              <c:numCache>
                <c:formatCode>0%</c:formatCode>
                <c:ptCount val="9"/>
                <c:pt idx="0">
                  <c:v>3.8069794968189997E-2</c:v>
                </c:pt>
                <c:pt idx="1">
                  <c:v>3.9486037969430003E-2</c:v>
                </c:pt>
                <c:pt idx="2">
                  <c:v>4.0015114775049994E-2</c:v>
                </c:pt>
                <c:pt idx="3">
                  <c:v>4.5283434334000006E-2</c:v>
                </c:pt>
                <c:pt idx="4">
                  <c:v>6.0961225410250001E-2</c:v>
                </c:pt>
                <c:pt idx="5">
                  <c:v>6.1757047526170013E-2</c:v>
                </c:pt>
                <c:pt idx="6">
                  <c:v>7.1129184947509999E-2</c:v>
                </c:pt>
                <c:pt idx="7">
                  <c:v>0.10230159241360003</c:v>
                </c:pt>
                <c:pt idx="8">
                  <c:v>0.19655810344419999</c:v>
                </c:pt>
              </c:numCache>
            </c:numRef>
          </c:val>
        </c:ser>
        <c:dLbls>
          <c:showVal val="1"/>
        </c:dLbls>
        <c:gapWidth val="33"/>
        <c:overlap val="100"/>
        <c:axId val="60214272"/>
        <c:axId val="60367616"/>
      </c:barChart>
      <c:catAx>
        <c:axId val="60214272"/>
        <c:scaling>
          <c:orientation val="maxMin"/>
        </c:scaling>
        <c:axPos val="l"/>
        <c:numFmt formatCode="General" sourceLinked="1"/>
        <c:tickLblPos val="nextTo"/>
        <c:spPr>
          <a:ln w="3172">
            <a:solidFill>
              <a:srgbClr val="808080"/>
            </a:solidFill>
            <a:prstDash val="solid"/>
          </a:ln>
        </c:spPr>
        <c:txPr>
          <a:bodyPr/>
          <a:lstStyle/>
          <a:p>
            <a:pPr>
              <a:defRPr sz="1200"/>
            </a:pPr>
            <a:endParaRPr lang="en-US"/>
          </a:p>
        </c:txPr>
        <c:crossAx val="60367616"/>
        <c:crosses val="autoZero"/>
        <c:auto val="1"/>
        <c:lblAlgn val="ctr"/>
        <c:lblOffset val="100"/>
      </c:catAx>
      <c:valAx>
        <c:axId val="60367616"/>
        <c:scaling>
          <c:orientation val="minMax"/>
        </c:scaling>
        <c:axPos val="b"/>
        <c:numFmt formatCode="0%" sourceLinked="1"/>
        <c:tickLblPos val="nextTo"/>
        <c:spPr>
          <a:ln w="3172">
            <a:solidFill>
              <a:srgbClr val="808080"/>
            </a:solidFill>
            <a:prstDash val="solid"/>
          </a:ln>
        </c:spPr>
        <c:crossAx val="60214272"/>
        <c:crosses val="max"/>
        <c:crossBetween val="between"/>
      </c:valAx>
      <c:spPr>
        <a:noFill/>
        <a:ln w="25373">
          <a:noFill/>
        </a:ln>
      </c:spPr>
    </c:plotArea>
    <c:legend>
      <c:legendPos val="r"/>
      <c:layout>
        <c:manualLayout>
          <c:xMode val="edge"/>
          <c:yMode val="edge"/>
          <c:x val="7.9792329884496332E-2"/>
          <c:y val="0.88528138528138489"/>
          <c:w val="0.92020762522193689"/>
          <c:h val="0.114718601882751"/>
        </c:manualLayout>
      </c:layout>
      <c:overlay val="1"/>
      <c:spPr>
        <a:noFill/>
        <a:ln w="25373">
          <a:noFill/>
        </a:ln>
      </c:sp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CA"/>
  <c:chart>
    <c:autoTitleDeleted val="1"/>
    <c:plotArea>
      <c:layout>
        <c:manualLayout>
          <c:layoutTarget val="inner"/>
          <c:xMode val="edge"/>
          <c:yMode val="edge"/>
          <c:x val="0.21596768533557303"/>
          <c:y val="0"/>
          <c:w val="0.72618200504303398"/>
          <c:h val="0.92199050035207308"/>
        </c:manualLayout>
      </c:layout>
      <c:barChart>
        <c:barDir val="bar"/>
        <c:grouping val="clustered"/>
        <c:ser>
          <c:idx val="0"/>
          <c:order val="0"/>
          <c:tx>
            <c:strRef>
              <c:f>Sheet1!$B$1</c:f>
              <c:strCache>
                <c:ptCount val="1"/>
                <c:pt idx="0">
                  <c:v>Column1</c:v>
                </c:pt>
              </c:strCache>
            </c:strRef>
          </c:tx>
          <c:dPt>
            <c:idx val="0"/>
            <c:spPr>
              <a:solidFill>
                <a:srgbClr val="33CC33"/>
              </a:solidFill>
            </c:spPr>
          </c:dPt>
          <c:dPt>
            <c:idx val="1"/>
            <c:spPr>
              <a:solidFill>
                <a:srgbClr val="92D050"/>
              </a:solidFill>
            </c:spPr>
          </c:dPt>
          <c:dPt>
            <c:idx val="2"/>
            <c:spPr>
              <a:solidFill>
                <a:schemeClr val="bg1">
                  <a:lumMod val="75000"/>
                </a:schemeClr>
              </a:solidFill>
            </c:spPr>
          </c:dPt>
          <c:dPt>
            <c:idx val="3"/>
            <c:spPr>
              <a:solidFill>
                <a:srgbClr val="FF0000"/>
              </a:solidFill>
            </c:spPr>
          </c:dPt>
          <c:dPt>
            <c:idx val="4"/>
            <c:spPr>
              <a:solidFill>
                <a:srgbClr val="C00000"/>
              </a:solidFill>
            </c:spPr>
          </c:dPt>
          <c:dPt>
            <c:idx val="5"/>
            <c:spPr>
              <a:solidFill>
                <a:schemeClr val="bg1">
                  <a:lumMod val="50000"/>
                </a:schemeClr>
              </a:solidFill>
            </c:spPr>
          </c:dPt>
          <c:dLbls>
            <c:spPr>
              <a:noFill/>
              <a:ln>
                <a:noFill/>
              </a:ln>
              <a:effectLst/>
            </c:spPr>
            <c:txPr>
              <a:bodyPr wrap="square" lIns="38100" tIns="19050" rIns="38100" bIns="19050" anchor="ctr">
                <a:spAutoFit/>
              </a:bodyPr>
              <a:lstStyle/>
              <a:p>
                <a:pPr>
                  <a:defRPr sz="1400"/>
                </a:pPr>
                <a:endParaRPr lang="en-US"/>
              </a:p>
            </c:txPr>
            <c:dLblPos val="outEnd"/>
            <c:showVal val="1"/>
            <c:extLst>
              <c:ext xmlns:c15="http://schemas.microsoft.com/office/drawing/2012/chart" uri="{CE6537A1-D6FC-4f65-9D91-7224C49458BB}">
                <c15:showLeaderLines val="1"/>
              </c:ext>
            </c:extLst>
          </c:dLbls>
          <c:cat>
            <c:strRef>
              <c:f>Sheet1!$A$2:$A$7</c:f>
              <c:strCache>
                <c:ptCount val="6"/>
                <c:pt idx="0">
                  <c:v>Strongly agree</c:v>
                </c:pt>
                <c:pt idx="1">
                  <c:v>Agree</c:v>
                </c:pt>
                <c:pt idx="2">
                  <c:v>Neutral</c:v>
                </c:pt>
                <c:pt idx="3">
                  <c:v>Disagree</c:v>
                </c:pt>
                <c:pt idx="4">
                  <c:v>Strongly disagree</c:v>
                </c:pt>
                <c:pt idx="5">
                  <c:v>Don’t Know</c:v>
                </c:pt>
              </c:strCache>
            </c:strRef>
          </c:cat>
          <c:val>
            <c:numRef>
              <c:f>Sheet1!$B$2:$B$7</c:f>
              <c:numCache>
                <c:formatCode>0%</c:formatCode>
                <c:ptCount val="6"/>
                <c:pt idx="0">
                  <c:v>0.41551623201069998</c:v>
                </c:pt>
                <c:pt idx="1">
                  <c:v>0.40522925018030004</c:v>
                </c:pt>
                <c:pt idx="2">
                  <c:v>0.13742335717190007</c:v>
                </c:pt>
                <c:pt idx="3">
                  <c:v>1.3128494954449999E-2</c:v>
                </c:pt>
                <c:pt idx="4">
                  <c:v>8.2499655024119989E-3</c:v>
                </c:pt>
                <c:pt idx="5">
                  <c:v>2.0452700180190003E-2</c:v>
                </c:pt>
              </c:numCache>
            </c:numRef>
          </c:val>
        </c:ser>
        <c:dLbls>
          <c:showVal val="1"/>
        </c:dLbls>
        <c:gapWidth val="50"/>
        <c:axId val="60423168"/>
        <c:axId val="60293888"/>
      </c:barChart>
      <c:catAx>
        <c:axId val="60423168"/>
        <c:scaling>
          <c:orientation val="maxMin"/>
        </c:scaling>
        <c:axPos val="l"/>
        <c:numFmt formatCode="General" sourceLinked="1"/>
        <c:tickLblPos val="nextTo"/>
        <c:txPr>
          <a:bodyPr/>
          <a:lstStyle/>
          <a:p>
            <a:pPr>
              <a:defRPr sz="1400"/>
            </a:pPr>
            <a:endParaRPr lang="en-US"/>
          </a:p>
        </c:txPr>
        <c:crossAx val="60293888"/>
        <c:crosses val="autoZero"/>
        <c:auto val="1"/>
        <c:lblAlgn val="ctr"/>
        <c:lblOffset val="100"/>
      </c:catAx>
      <c:valAx>
        <c:axId val="60293888"/>
        <c:scaling>
          <c:orientation val="minMax"/>
        </c:scaling>
        <c:axPos val="b"/>
        <c:numFmt formatCode="0%" sourceLinked="1"/>
        <c:tickLblPos val="nextTo"/>
        <c:crossAx val="60423168"/>
        <c:crosses val="max"/>
        <c:crossBetween val="between"/>
      </c:valAx>
    </c:plotArea>
    <c:plotVisOnly val="1"/>
    <c:dispBlanksAs val="zero"/>
  </c:chart>
  <c:txPr>
    <a:bodyPr/>
    <a:lstStyle/>
    <a:p>
      <a:pPr>
        <a:defRPr sz="1100">
          <a:latin typeface="Arial" panose="020B0604020202020204" pitchFamily="34" charset="0"/>
          <a:cs typeface="Arial" panose="020B060402020202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12989987223641816"/>
          <c:y val="3.6961418969321105E-2"/>
          <c:w val="0.83037315298300185"/>
          <c:h val="0.80023075760252504"/>
        </c:manualLayout>
      </c:layout>
      <c:barChart>
        <c:barDir val="bar"/>
        <c:grouping val="percentStacked"/>
        <c:ser>
          <c:idx val="0"/>
          <c:order val="0"/>
          <c:tx>
            <c:strRef>
              <c:f>Sheet1!$B$1</c:f>
              <c:strCache>
                <c:ptCount val="1"/>
                <c:pt idx="0">
                  <c:v>Essential</c:v>
                </c:pt>
              </c:strCache>
            </c:strRef>
          </c:tx>
          <c:spPr>
            <a:solidFill>
              <a:srgbClr val="33CC33"/>
            </a:solidFill>
            <a:ln w="25373">
              <a:noFill/>
            </a:ln>
          </c:spPr>
          <c:dLbls>
            <c:spPr>
              <a:noFill/>
              <a:ln w="25373">
                <a:noFill/>
              </a:ln>
            </c:spPr>
            <c:txPr>
              <a:bodyPr wrap="square" lIns="38100" tIns="19050" rIns="38100" bIns="19050" anchor="ctr">
                <a:spAutoFit/>
              </a:bodyPr>
              <a:lstStyle/>
              <a:p>
                <a:pPr>
                  <a:defRPr sz="1050"/>
                </a:pPr>
                <a:endParaRPr lang="en-US"/>
              </a:p>
            </c:txPr>
            <c:dLblPos val="ctr"/>
            <c:showVal val="1"/>
            <c:extLst>
              <c:ext xmlns:c15="http://schemas.microsoft.com/office/drawing/2012/chart" uri="{CE6537A1-D6FC-4f65-9D91-7224C49458BB}">
                <c15:showLeaderLines val="0"/>
              </c:ext>
            </c:extLst>
          </c:dLbls>
          <c:cat>
            <c:strRef>
              <c:f>Sheet1!$A$2:$A$39</c:f>
              <c:strCache>
                <c:ptCount val="38"/>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pt idx="27">
                  <c:v>Nova Scotia</c:v>
                </c:pt>
                <c:pt idx="28">
                  <c:v>Canada</c:v>
                </c:pt>
                <c:pt idx="30">
                  <c:v>Nova Scotia</c:v>
                </c:pt>
                <c:pt idx="31">
                  <c:v>Canada</c:v>
                </c:pt>
                <c:pt idx="33">
                  <c:v>Nova Scotia</c:v>
                </c:pt>
                <c:pt idx="34">
                  <c:v>Canada</c:v>
                </c:pt>
                <c:pt idx="36">
                  <c:v>Nova Scotia</c:v>
                </c:pt>
                <c:pt idx="37">
                  <c:v>Canada</c:v>
                </c:pt>
              </c:strCache>
            </c:strRef>
          </c:cat>
          <c:val>
            <c:numRef>
              <c:f>Sheet1!$B$2:$B$39</c:f>
              <c:numCache>
                <c:formatCode>0%</c:formatCode>
                <c:ptCount val="38"/>
                <c:pt idx="0">
                  <c:v>0.64163058947300011</c:v>
                </c:pt>
                <c:pt idx="1">
                  <c:v>0.54202798955129994</c:v>
                </c:pt>
                <c:pt idx="3">
                  <c:v>0.30672437906600003</c:v>
                </c:pt>
                <c:pt idx="4">
                  <c:v>0.25315921237920008</c:v>
                </c:pt>
                <c:pt idx="6">
                  <c:v>0.63123261306500011</c:v>
                </c:pt>
                <c:pt idx="7">
                  <c:v>0.56137254545139992</c:v>
                </c:pt>
                <c:pt idx="9">
                  <c:v>0.85961290838560001</c:v>
                </c:pt>
                <c:pt idx="10">
                  <c:v>0.75782691485440012</c:v>
                </c:pt>
                <c:pt idx="12">
                  <c:v>0.38114349115390006</c:v>
                </c:pt>
                <c:pt idx="13">
                  <c:v>0.31139260984860012</c:v>
                </c:pt>
                <c:pt idx="15">
                  <c:v>0.33135596152560004</c:v>
                </c:pt>
                <c:pt idx="16">
                  <c:v>0.25434224719609999</c:v>
                </c:pt>
                <c:pt idx="18">
                  <c:v>0.25913300756790003</c:v>
                </c:pt>
                <c:pt idx="19">
                  <c:v>0.20911192040500001</c:v>
                </c:pt>
                <c:pt idx="21">
                  <c:v>0.80801670326769981</c:v>
                </c:pt>
                <c:pt idx="22">
                  <c:v>0.71745082872059995</c:v>
                </c:pt>
                <c:pt idx="24">
                  <c:v>0.91334529039460011</c:v>
                </c:pt>
                <c:pt idx="25">
                  <c:v>0.84902663044990023</c:v>
                </c:pt>
                <c:pt idx="27">
                  <c:v>0.52643144936050001</c:v>
                </c:pt>
                <c:pt idx="28">
                  <c:v>0.42831839251280013</c:v>
                </c:pt>
                <c:pt idx="30">
                  <c:v>0.26412373531880007</c:v>
                </c:pt>
                <c:pt idx="31">
                  <c:v>0.25380708645209993</c:v>
                </c:pt>
                <c:pt idx="33">
                  <c:v>0.37357736429100008</c:v>
                </c:pt>
                <c:pt idx="34">
                  <c:v>0.31327986026870014</c:v>
                </c:pt>
                <c:pt idx="36">
                  <c:v>0.35611543672480012</c:v>
                </c:pt>
                <c:pt idx="37">
                  <c:v>0.31775790098579998</c:v>
                </c:pt>
              </c:numCache>
            </c:numRef>
          </c:val>
        </c:ser>
        <c:ser>
          <c:idx val="1"/>
          <c:order val="1"/>
          <c:tx>
            <c:strRef>
              <c:f>Sheet1!$C$1</c:f>
              <c:strCache>
                <c:ptCount val="1"/>
                <c:pt idx="0">
                  <c:v>Important</c:v>
                </c:pt>
              </c:strCache>
            </c:strRef>
          </c:tx>
          <c:spPr>
            <a:solidFill>
              <a:schemeClr val="bg1">
                <a:lumMod val="50000"/>
              </a:schemeClr>
            </a:solidFill>
            <a:ln w="25373">
              <a:noFill/>
            </a:ln>
          </c:spPr>
          <c:dLbls>
            <c:spPr>
              <a:noFill/>
              <a:ln w="25373">
                <a:noFill/>
              </a:ln>
            </c:spPr>
            <c:txPr>
              <a:bodyPr wrap="square" lIns="38100" tIns="19050" rIns="38100" bIns="19050" anchor="ctr">
                <a:spAutoFit/>
              </a:bodyPr>
              <a:lstStyle/>
              <a:p>
                <a:pPr>
                  <a:defRPr sz="1050">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Sheet1!$A$2:$A$39</c:f>
              <c:strCache>
                <c:ptCount val="38"/>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pt idx="27">
                  <c:v>Nova Scotia</c:v>
                </c:pt>
                <c:pt idx="28">
                  <c:v>Canada</c:v>
                </c:pt>
                <c:pt idx="30">
                  <c:v>Nova Scotia</c:v>
                </c:pt>
                <c:pt idx="31">
                  <c:v>Canada</c:v>
                </c:pt>
                <c:pt idx="33">
                  <c:v>Nova Scotia</c:v>
                </c:pt>
                <c:pt idx="34">
                  <c:v>Canada</c:v>
                </c:pt>
                <c:pt idx="36">
                  <c:v>Nova Scotia</c:v>
                </c:pt>
                <c:pt idx="37">
                  <c:v>Canada</c:v>
                </c:pt>
              </c:strCache>
            </c:strRef>
          </c:cat>
          <c:val>
            <c:numRef>
              <c:f>Sheet1!$C$2:$C$39</c:f>
              <c:numCache>
                <c:formatCode>0%</c:formatCode>
                <c:ptCount val="38"/>
                <c:pt idx="0">
                  <c:v>0.29788909963960003</c:v>
                </c:pt>
                <c:pt idx="1">
                  <c:v>0.3790585756985001</c:v>
                </c:pt>
                <c:pt idx="3">
                  <c:v>0.4920596028425</c:v>
                </c:pt>
                <c:pt idx="4">
                  <c:v>0.46962507417849997</c:v>
                </c:pt>
                <c:pt idx="6">
                  <c:v>0.31998228183210009</c:v>
                </c:pt>
                <c:pt idx="7">
                  <c:v>0.35676211503549998</c:v>
                </c:pt>
                <c:pt idx="9">
                  <c:v>0.11772605764840002</c:v>
                </c:pt>
                <c:pt idx="10">
                  <c:v>0.20871113932710006</c:v>
                </c:pt>
                <c:pt idx="12">
                  <c:v>0.45987441542790014</c:v>
                </c:pt>
                <c:pt idx="13">
                  <c:v>0.47072111521069998</c:v>
                </c:pt>
                <c:pt idx="15">
                  <c:v>0.34416783386480004</c:v>
                </c:pt>
                <c:pt idx="16">
                  <c:v>0.34382061170010003</c:v>
                </c:pt>
                <c:pt idx="18">
                  <c:v>0.3729045737377002</c:v>
                </c:pt>
                <c:pt idx="19">
                  <c:v>0.38601499750270013</c:v>
                </c:pt>
                <c:pt idx="21">
                  <c:v>0.17042038169790005</c:v>
                </c:pt>
                <c:pt idx="22">
                  <c:v>0.23741126831230008</c:v>
                </c:pt>
                <c:pt idx="24">
                  <c:v>7.3682039785670006E-2</c:v>
                </c:pt>
                <c:pt idx="25">
                  <c:v>0.12802402510299998</c:v>
                </c:pt>
                <c:pt idx="27">
                  <c:v>0.38460542687009996</c:v>
                </c:pt>
                <c:pt idx="28">
                  <c:v>0.44846544436469998</c:v>
                </c:pt>
                <c:pt idx="30">
                  <c:v>0.54241234150849982</c:v>
                </c:pt>
                <c:pt idx="31">
                  <c:v>0.50188352793509983</c:v>
                </c:pt>
                <c:pt idx="33">
                  <c:v>0.45727774943759991</c:v>
                </c:pt>
                <c:pt idx="34">
                  <c:v>0.45709490216270005</c:v>
                </c:pt>
                <c:pt idx="36">
                  <c:v>0.5017866402358</c:v>
                </c:pt>
                <c:pt idx="37">
                  <c:v>0.50073284699679999</c:v>
                </c:pt>
              </c:numCache>
            </c:numRef>
          </c:val>
        </c:ser>
        <c:ser>
          <c:idx val="2"/>
          <c:order val="2"/>
          <c:tx>
            <c:strRef>
              <c:f>Sheet1!$D$1</c:f>
              <c:strCache>
                <c:ptCount val="1"/>
                <c:pt idx="0">
                  <c:v>Supporting</c:v>
                </c:pt>
              </c:strCache>
            </c:strRef>
          </c:tx>
          <c:spPr>
            <a:solidFill>
              <a:srgbClr val="00B0F0"/>
            </a:solidFill>
            <a:ln w="25373">
              <a:noFill/>
            </a:ln>
          </c:spPr>
          <c:dLbls>
            <c:spPr>
              <a:noFill/>
              <a:ln w="25373">
                <a:noFill/>
              </a:ln>
            </c:spPr>
            <c:txPr>
              <a:bodyPr/>
              <a:lstStyle/>
              <a:p>
                <a:pPr>
                  <a:defRPr sz="1050">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Sheet1!$A$2:$A$39</c:f>
              <c:strCache>
                <c:ptCount val="38"/>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pt idx="27">
                  <c:v>Nova Scotia</c:v>
                </c:pt>
                <c:pt idx="28">
                  <c:v>Canada</c:v>
                </c:pt>
                <c:pt idx="30">
                  <c:v>Nova Scotia</c:v>
                </c:pt>
                <c:pt idx="31">
                  <c:v>Canada</c:v>
                </c:pt>
                <c:pt idx="33">
                  <c:v>Nova Scotia</c:v>
                </c:pt>
                <c:pt idx="34">
                  <c:v>Canada</c:v>
                </c:pt>
                <c:pt idx="36">
                  <c:v>Nova Scotia</c:v>
                </c:pt>
                <c:pt idx="37">
                  <c:v>Canada</c:v>
                </c:pt>
              </c:strCache>
            </c:strRef>
          </c:cat>
          <c:val>
            <c:numRef>
              <c:f>Sheet1!$D$2:$D$39</c:f>
              <c:numCache>
                <c:formatCode>0%</c:formatCode>
                <c:ptCount val="38"/>
                <c:pt idx="0">
                  <c:v>6.0480310887410009E-2</c:v>
                </c:pt>
                <c:pt idx="1">
                  <c:v>7.8913434750190012E-2</c:v>
                </c:pt>
                <c:pt idx="3">
                  <c:v>0.20121601809150003</c:v>
                </c:pt>
                <c:pt idx="4">
                  <c:v>0.2772157134423</c:v>
                </c:pt>
                <c:pt idx="6">
                  <c:v>4.8785105102969982E-2</c:v>
                </c:pt>
                <c:pt idx="7">
                  <c:v>8.186533951314004E-2</c:v>
                </c:pt>
                <c:pt idx="9">
                  <c:v>2.2661033965960004E-2</c:v>
                </c:pt>
                <c:pt idx="10">
                  <c:v>3.346194581851001E-2</c:v>
                </c:pt>
                <c:pt idx="12">
                  <c:v>0.15898209341820002</c:v>
                </c:pt>
                <c:pt idx="13">
                  <c:v>0.21788627494069998</c:v>
                </c:pt>
                <c:pt idx="15">
                  <c:v>0.32447620460970011</c:v>
                </c:pt>
                <c:pt idx="16">
                  <c:v>0.40183714110380009</c:v>
                </c:pt>
                <c:pt idx="18">
                  <c:v>0.36796241869440016</c:v>
                </c:pt>
                <c:pt idx="19">
                  <c:v>0.40487308209219997</c:v>
                </c:pt>
                <c:pt idx="21">
                  <c:v>2.1562915034340002E-2</c:v>
                </c:pt>
                <c:pt idx="22">
                  <c:v>4.5137902967130009E-2</c:v>
                </c:pt>
                <c:pt idx="24">
                  <c:v>1.2972669819690001E-2</c:v>
                </c:pt>
                <c:pt idx="25">
                  <c:v>2.2949344447190007E-2</c:v>
                </c:pt>
                <c:pt idx="27">
                  <c:v>8.8963123769400021E-2</c:v>
                </c:pt>
                <c:pt idx="28">
                  <c:v>0.12321616312240001</c:v>
                </c:pt>
                <c:pt idx="30">
                  <c:v>0.19346392317260003</c:v>
                </c:pt>
                <c:pt idx="31">
                  <c:v>0.24430938561290005</c:v>
                </c:pt>
                <c:pt idx="33">
                  <c:v>0.16914488627140001</c:v>
                </c:pt>
                <c:pt idx="34">
                  <c:v>0.22962523756860001</c:v>
                </c:pt>
                <c:pt idx="36">
                  <c:v>0.14209792303940003</c:v>
                </c:pt>
                <c:pt idx="37">
                  <c:v>0.18150925201740006</c:v>
                </c:pt>
              </c:numCache>
            </c:numRef>
          </c:val>
        </c:ser>
        <c:dLbls>
          <c:showVal val="1"/>
        </c:dLbls>
        <c:gapWidth val="16"/>
        <c:overlap val="100"/>
        <c:axId val="55569792"/>
        <c:axId val="55784576"/>
      </c:barChart>
      <c:catAx>
        <c:axId val="55569792"/>
        <c:scaling>
          <c:orientation val="maxMin"/>
        </c:scaling>
        <c:axPos val="l"/>
        <c:numFmt formatCode="General" sourceLinked="1"/>
        <c:tickLblPos val="nextTo"/>
        <c:spPr>
          <a:ln w="3172">
            <a:solidFill>
              <a:srgbClr val="808080"/>
            </a:solidFill>
            <a:prstDash val="solid"/>
          </a:ln>
        </c:spPr>
        <c:txPr>
          <a:bodyPr/>
          <a:lstStyle/>
          <a:p>
            <a:pPr>
              <a:defRPr sz="1050"/>
            </a:pPr>
            <a:endParaRPr lang="en-US"/>
          </a:p>
        </c:txPr>
        <c:crossAx val="55784576"/>
        <c:crosses val="autoZero"/>
        <c:auto val="1"/>
        <c:lblAlgn val="ctr"/>
        <c:lblOffset val="100"/>
      </c:catAx>
      <c:valAx>
        <c:axId val="55784576"/>
        <c:scaling>
          <c:orientation val="minMax"/>
        </c:scaling>
        <c:axPos val="b"/>
        <c:numFmt formatCode="0%" sourceLinked="1"/>
        <c:tickLblPos val="nextTo"/>
        <c:spPr>
          <a:ln w="3172">
            <a:solidFill>
              <a:srgbClr val="808080"/>
            </a:solidFill>
            <a:prstDash val="solid"/>
          </a:ln>
        </c:spPr>
        <c:crossAx val="55569792"/>
        <c:crosses val="max"/>
        <c:crossBetween val="between"/>
      </c:valAx>
      <c:spPr>
        <a:noFill/>
        <a:ln w="25373">
          <a:noFill/>
        </a:ln>
      </c:spPr>
    </c:plotArea>
    <c:legend>
      <c:legendPos val="r"/>
      <c:layout>
        <c:manualLayout>
          <c:xMode val="edge"/>
          <c:yMode val="edge"/>
          <c:x val="7.9792317314537134E-2"/>
          <c:y val="0.89727707505408905"/>
          <c:w val="0.92020767011550508"/>
          <c:h val="6.4337014690733718E-2"/>
        </c:manualLayout>
      </c:layout>
      <c:overlay val="1"/>
      <c:spPr>
        <a:noFill/>
        <a:ln w="25373">
          <a:noFill/>
        </a:ln>
      </c:sp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18213255981497301"/>
          <c:y val="3.6961418969321001E-2"/>
          <c:w val="0.77814045724593706"/>
          <c:h val="0.83580111915695599"/>
        </c:manualLayout>
      </c:layout>
      <c:barChart>
        <c:barDir val="bar"/>
        <c:grouping val="percentStacked"/>
        <c:ser>
          <c:idx val="0"/>
          <c:order val="0"/>
          <c:tx>
            <c:strRef>
              <c:f>Sheet1!$B$1</c:f>
              <c:strCache>
                <c:ptCount val="1"/>
                <c:pt idx="0">
                  <c:v>Completely trust</c:v>
                </c:pt>
              </c:strCache>
            </c:strRef>
          </c:tx>
          <c:spPr>
            <a:solidFill>
              <a:srgbClr val="33CC33"/>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Sheet1!$B$2:$B$15</c:f>
              <c:numCache>
                <c:formatCode>0%</c:formatCode>
                <c:ptCount val="14"/>
                <c:pt idx="0">
                  <c:v>0.28965768949760007</c:v>
                </c:pt>
                <c:pt idx="1">
                  <c:v>0.22</c:v>
                </c:pt>
                <c:pt idx="3">
                  <c:v>0.48303555311799995</c:v>
                </c:pt>
                <c:pt idx="4">
                  <c:v>0.39000000000000007</c:v>
                </c:pt>
                <c:pt idx="6">
                  <c:v>0.17801539827080001</c:v>
                </c:pt>
                <c:pt idx="7">
                  <c:v>0.15000000000000002</c:v>
                </c:pt>
                <c:pt idx="9">
                  <c:v>0.27120811899540009</c:v>
                </c:pt>
                <c:pt idx="10">
                  <c:v>0.19</c:v>
                </c:pt>
                <c:pt idx="12">
                  <c:v>0.33788510595250021</c:v>
                </c:pt>
                <c:pt idx="13">
                  <c:v>0.15000000000000002</c:v>
                </c:pt>
              </c:numCache>
            </c:numRef>
          </c:val>
        </c:ser>
        <c:ser>
          <c:idx val="1"/>
          <c:order val="1"/>
          <c:tx>
            <c:strRef>
              <c:f>Sheet1!$C$1</c:f>
              <c:strCache>
                <c:ptCount val="1"/>
                <c:pt idx="0">
                  <c:v>Trust a great deal</c:v>
                </c:pt>
              </c:strCache>
            </c:strRef>
          </c:tx>
          <c:spPr>
            <a:solidFill>
              <a:srgbClr val="92D050"/>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Sheet1!$C$2:$C$15</c:f>
              <c:numCache>
                <c:formatCode>0%</c:formatCode>
                <c:ptCount val="14"/>
                <c:pt idx="0">
                  <c:v>0.44799613424290002</c:v>
                </c:pt>
                <c:pt idx="1">
                  <c:v>0.37000000000000005</c:v>
                </c:pt>
                <c:pt idx="3">
                  <c:v>0.38296140220910002</c:v>
                </c:pt>
                <c:pt idx="4">
                  <c:v>0.38000000000000006</c:v>
                </c:pt>
                <c:pt idx="6">
                  <c:v>0.4526635141875</c:v>
                </c:pt>
                <c:pt idx="7">
                  <c:v>0.38000000000000006</c:v>
                </c:pt>
                <c:pt idx="9">
                  <c:v>0.42872464888579997</c:v>
                </c:pt>
                <c:pt idx="10">
                  <c:v>0.39000000000000007</c:v>
                </c:pt>
                <c:pt idx="12">
                  <c:v>0.46644115213260001</c:v>
                </c:pt>
                <c:pt idx="13">
                  <c:v>0.38000000000000006</c:v>
                </c:pt>
              </c:numCache>
            </c:numRef>
          </c:val>
        </c:ser>
        <c:ser>
          <c:idx val="2"/>
          <c:order val="2"/>
          <c:tx>
            <c:strRef>
              <c:f>Sheet1!$D$1</c:f>
              <c:strCache>
                <c:ptCount val="1"/>
                <c:pt idx="0">
                  <c:v>Trust somewhat</c:v>
                </c:pt>
              </c:strCache>
            </c:strRef>
          </c:tx>
          <c:spPr>
            <a:solidFill>
              <a:srgbClr val="C7F9B5"/>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Sheet1!$D$2:$D$15</c:f>
              <c:numCache>
                <c:formatCode>0%</c:formatCode>
                <c:ptCount val="14"/>
                <c:pt idx="0">
                  <c:v>0.19335657961389996</c:v>
                </c:pt>
                <c:pt idx="1">
                  <c:v>0.28000000000000008</c:v>
                </c:pt>
                <c:pt idx="3">
                  <c:v>0.11634688649870001</c:v>
                </c:pt>
                <c:pt idx="4">
                  <c:v>0.18000000000000002</c:v>
                </c:pt>
                <c:pt idx="6">
                  <c:v>0.29100754628900005</c:v>
                </c:pt>
                <c:pt idx="7">
                  <c:v>0.35000000000000003</c:v>
                </c:pt>
                <c:pt idx="9">
                  <c:v>0.2403439197984</c:v>
                </c:pt>
                <c:pt idx="10">
                  <c:v>0.33000000000000007</c:v>
                </c:pt>
                <c:pt idx="12">
                  <c:v>0.16292129746060002</c:v>
                </c:pt>
                <c:pt idx="13">
                  <c:v>0.35000000000000003</c:v>
                </c:pt>
              </c:numCache>
            </c:numRef>
          </c:val>
        </c:ser>
        <c:ser>
          <c:idx val="3"/>
          <c:order val="3"/>
          <c:tx>
            <c:strRef>
              <c:f>Sheet1!$E$1</c:f>
              <c:strCache>
                <c:ptCount val="1"/>
                <c:pt idx="0">
                  <c:v>Trust only a little</c:v>
                </c:pt>
              </c:strCache>
            </c:strRef>
          </c:tx>
          <c:spPr>
            <a:solidFill>
              <a:srgbClr val="B9CDE5"/>
            </a:solidFill>
          </c:spPr>
          <c:dLbls>
            <c:spPr>
              <a:noFill/>
              <a:ln>
                <a:noFill/>
              </a:ln>
              <a:effectLst/>
            </c:spPr>
            <c:txPr>
              <a:bodyPr wrap="square" lIns="38100" tIns="19050" rIns="38100" bIns="19050" anchor="ctr">
                <a:spAutoFit/>
              </a:bodyPr>
              <a:lstStyle/>
              <a:p>
                <a:pPr>
                  <a:defRPr sz="1200">
                    <a:solidFill>
                      <a:schemeClr val="tx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Sheet1!$E$2:$E$15</c:f>
              <c:numCache>
                <c:formatCode>0%</c:formatCode>
                <c:ptCount val="14"/>
                <c:pt idx="0">
                  <c:v>3.7703535973860003E-2</c:v>
                </c:pt>
                <c:pt idx="1">
                  <c:v>8.0000000000000016E-2</c:v>
                </c:pt>
                <c:pt idx="3">
                  <c:v>7.4831439253920011E-3</c:v>
                </c:pt>
                <c:pt idx="4">
                  <c:v>3.0000000000000002E-2</c:v>
                </c:pt>
                <c:pt idx="6">
                  <c:v>5.2617671287030016E-2</c:v>
                </c:pt>
                <c:pt idx="7">
                  <c:v>0.1</c:v>
                </c:pt>
                <c:pt idx="9">
                  <c:v>4.2067154146150004E-2</c:v>
                </c:pt>
                <c:pt idx="10">
                  <c:v>7.0000000000000021E-2</c:v>
                </c:pt>
                <c:pt idx="12">
                  <c:v>2.0206316499290004E-2</c:v>
                </c:pt>
                <c:pt idx="13">
                  <c:v>0.1</c:v>
                </c:pt>
              </c:numCache>
            </c:numRef>
          </c:val>
        </c:ser>
        <c:ser>
          <c:idx val="4"/>
          <c:order val="4"/>
          <c:tx>
            <c:strRef>
              <c:f>Sheet1!$F$1</c:f>
              <c:strCache>
                <c:ptCount val="1"/>
                <c:pt idx="0">
                  <c:v>Do not trust at all</c:v>
                </c:pt>
              </c:strCache>
            </c:strRef>
          </c:tx>
          <c:spPr>
            <a:solidFill>
              <a:srgbClr val="C00000"/>
            </a:solidFill>
          </c:spPr>
          <c:dLbls>
            <c:spPr>
              <a:noFill/>
              <a:ln>
                <a:noFill/>
              </a:ln>
              <a:effectLst/>
            </c:spPr>
            <c:txPr>
              <a:bodyPr wrap="square" lIns="38100" tIns="19050" rIns="38100" bIns="19050" anchor="ctr">
                <a:spAutoFit/>
              </a:bodyPr>
              <a:lstStyle/>
              <a:p>
                <a:pPr>
                  <a:defRPr sz="1200">
                    <a:solidFill>
                      <a:schemeClr val="bg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Sheet1!$F$2:$F$15</c:f>
              <c:numCache>
                <c:formatCode>0%</c:formatCode>
                <c:ptCount val="14"/>
                <c:pt idx="0">
                  <c:v>3.1286060671730002E-2</c:v>
                </c:pt>
                <c:pt idx="1">
                  <c:v>0.05</c:v>
                </c:pt>
                <c:pt idx="3">
                  <c:v>1.0173014248820002E-2</c:v>
                </c:pt>
                <c:pt idx="4">
                  <c:v>1.0000000000000002E-2</c:v>
                </c:pt>
                <c:pt idx="6">
                  <c:v>2.5695869965680004E-2</c:v>
                </c:pt>
                <c:pt idx="7">
                  <c:v>2.0000000000000004E-2</c:v>
                </c:pt>
                <c:pt idx="9">
                  <c:v>1.7656158174220001E-2</c:v>
                </c:pt>
                <c:pt idx="10">
                  <c:v>2.0000000000000004E-2</c:v>
                </c:pt>
                <c:pt idx="12">
                  <c:v>1.2546127954910002E-2</c:v>
                </c:pt>
                <c:pt idx="13">
                  <c:v>2.0000000000000004E-2</c:v>
                </c:pt>
              </c:numCache>
            </c:numRef>
          </c:val>
        </c:ser>
        <c:dLbls>
          <c:showVal val="1"/>
        </c:dLbls>
        <c:gapWidth val="16"/>
        <c:overlap val="100"/>
        <c:axId val="55957376"/>
        <c:axId val="55958912"/>
      </c:barChart>
      <c:catAx>
        <c:axId val="55957376"/>
        <c:scaling>
          <c:orientation val="maxMin"/>
        </c:scaling>
        <c:axPos val="l"/>
        <c:numFmt formatCode="General" sourceLinked="1"/>
        <c:tickLblPos val="nextTo"/>
        <c:spPr>
          <a:ln w="3172">
            <a:solidFill>
              <a:srgbClr val="808080"/>
            </a:solidFill>
            <a:prstDash val="solid"/>
          </a:ln>
        </c:spPr>
        <c:txPr>
          <a:bodyPr/>
          <a:lstStyle/>
          <a:p>
            <a:pPr>
              <a:defRPr sz="1200"/>
            </a:pPr>
            <a:endParaRPr lang="en-US"/>
          </a:p>
        </c:txPr>
        <c:crossAx val="55958912"/>
        <c:crosses val="autoZero"/>
        <c:auto val="1"/>
        <c:lblAlgn val="ctr"/>
        <c:lblOffset val="100"/>
      </c:catAx>
      <c:valAx>
        <c:axId val="55958912"/>
        <c:scaling>
          <c:orientation val="minMax"/>
        </c:scaling>
        <c:axPos val="b"/>
        <c:numFmt formatCode="0%" sourceLinked="1"/>
        <c:tickLblPos val="nextTo"/>
        <c:spPr>
          <a:ln w="3172">
            <a:solidFill>
              <a:srgbClr val="808080"/>
            </a:solidFill>
            <a:prstDash val="solid"/>
          </a:ln>
        </c:spPr>
        <c:crossAx val="55957376"/>
        <c:crosses val="max"/>
        <c:crossBetween val="between"/>
      </c:valAx>
      <c:spPr>
        <a:noFill/>
        <a:ln w="25373">
          <a:noFill/>
        </a:ln>
      </c:spPr>
    </c:plotArea>
    <c:legend>
      <c:legendPos val="r"/>
      <c:layout>
        <c:manualLayout>
          <c:xMode val="edge"/>
          <c:yMode val="edge"/>
          <c:x val="1.7620795764660105E-3"/>
          <c:y val="0.92953902557835499"/>
          <c:w val="0.99823796106047191"/>
          <c:h val="7.0461088520687595E-2"/>
        </c:manualLayout>
      </c:layout>
      <c:overlay val="1"/>
      <c:spPr>
        <a:noFill/>
        <a:ln w="25373">
          <a:noFill/>
        </a:ln>
      </c:spPr>
      <c:txPr>
        <a:bodyPr/>
        <a:lstStyle/>
        <a:p>
          <a:pPr>
            <a:defRPr sz="1200"/>
          </a:pPr>
          <a:endParaRPr lang="en-US"/>
        </a:p>
      </c:txPr>
    </c:legend>
    <c:plotVisOnly val="1"/>
    <c:dispBlanksAs val="gap"/>
  </c:chart>
  <c:spPr>
    <a:noFill/>
    <a:ln>
      <a:noFill/>
    </a:ln>
  </c:spPr>
  <c:txPr>
    <a:bodyPr/>
    <a:lstStyle/>
    <a:p>
      <a:pPr>
        <a:defRPr baseline="0">
          <a:latin typeface="Arial" panose="020B0604020202020204" pitchFamily="34" charset="0"/>
          <a:cs typeface="Arial" panose="020B0604020202020204"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18213255981497301"/>
          <c:y val="3.6961418969321001E-2"/>
          <c:w val="0.77814045724593706"/>
          <c:h val="0.83580111915695599"/>
        </c:manualLayout>
      </c:layout>
      <c:barChart>
        <c:barDir val="bar"/>
        <c:grouping val="percentStacked"/>
        <c:ser>
          <c:idx val="0"/>
          <c:order val="0"/>
          <c:tx>
            <c:strRef>
              <c:f>Sheet1!$B$1</c:f>
              <c:strCache>
                <c:ptCount val="1"/>
                <c:pt idx="0">
                  <c:v>Completely trust</c:v>
                </c:pt>
              </c:strCache>
            </c:strRef>
          </c:tx>
          <c:spPr>
            <a:solidFill>
              <a:srgbClr val="33CC33"/>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Sheet1!$B$2:$B$15</c:f>
              <c:numCache>
                <c:formatCode>0%</c:formatCode>
                <c:ptCount val="14"/>
                <c:pt idx="0">
                  <c:v>0.36212303909479998</c:v>
                </c:pt>
                <c:pt idx="1">
                  <c:v>0.32000000000000006</c:v>
                </c:pt>
                <c:pt idx="3">
                  <c:v>0.30710510595410007</c:v>
                </c:pt>
                <c:pt idx="4">
                  <c:v>0.26</c:v>
                </c:pt>
                <c:pt idx="6">
                  <c:v>0.33194264379080013</c:v>
                </c:pt>
                <c:pt idx="7">
                  <c:v>0.26</c:v>
                </c:pt>
                <c:pt idx="9">
                  <c:v>0.32837930938030008</c:v>
                </c:pt>
                <c:pt idx="10">
                  <c:v>0.30000000000000004</c:v>
                </c:pt>
                <c:pt idx="12">
                  <c:v>0.30672336341300005</c:v>
                </c:pt>
                <c:pt idx="13">
                  <c:v>0.29000000000000004</c:v>
                </c:pt>
              </c:numCache>
            </c:numRef>
          </c:val>
        </c:ser>
        <c:ser>
          <c:idx val="1"/>
          <c:order val="1"/>
          <c:tx>
            <c:strRef>
              <c:f>Sheet1!$C$1</c:f>
              <c:strCache>
                <c:ptCount val="1"/>
                <c:pt idx="0">
                  <c:v>Trust a great deal</c:v>
                </c:pt>
              </c:strCache>
            </c:strRef>
          </c:tx>
          <c:spPr>
            <a:solidFill>
              <a:srgbClr val="92D050"/>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Sheet1!$C$2:$C$15</c:f>
              <c:numCache>
                <c:formatCode>0%</c:formatCode>
                <c:ptCount val="14"/>
                <c:pt idx="0">
                  <c:v>0.40227874235570005</c:v>
                </c:pt>
                <c:pt idx="1">
                  <c:v>0.35000000000000003</c:v>
                </c:pt>
                <c:pt idx="3">
                  <c:v>0.43542429566240021</c:v>
                </c:pt>
                <c:pt idx="4">
                  <c:v>0.42000000000000004</c:v>
                </c:pt>
                <c:pt idx="6">
                  <c:v>0.44286292405500005</c:v>
                </c:pt>
                <c:pt idx="7">
                  <c:v>0.41000000000000003</c:v>
                </c:pt>
                <c:pt idx="9">
                  <c:v>0.43465297974310002</c:v>
                </c:pt>
                <c:pt idx="10">
                  <c:v>0.4</c:v>
                </c:pt>
                <c:pt idx="12">
                  <c:v>0.44348809923620014</c:v>
                </c:pt>
                <c:pt idx="13">
                  <c:v>0.41000000000000003</c:v>
                </c:pt>
              </c:numCache>
            </c:numRef>
          </c:val>
        </c:ser>
        <c:ser>
          <c:idx val="2"/>
          <c:order val="2"/>
          <c:tx>
            <c:strRef>
              <c:f>Sheet1!$D$1</c:f>
              <c:strCache>
                <c:ptCount val="1"/>
                <c:pt idx="0">
                  <c:v>Trust somewhat</c:v>
                </c:pt>
              </c:strCache>
            </c:strRef>
          </c:tx>
          <c:spPr>
            <a:solidFill>
              <a:srgbClr val="C7F9B5"/>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Sheet1!$D$2:$D$15</c:f>
              <c:numCache>
                <c:formatCode>0%</c:formatCode>
                <c:ptCount val="14"/>
                <c:pt idx="0">
                  <c:v>0.16634404852230003</c:v>
                </c:pt>
                <c:pt idx="1">
                  <c:v>0.23</c:v>
                </c:pt>
                <c:pt idx="3">
                  <c:v>0.21750887099700003</c:v>
                </c:pt>
                <c:pt idx="4">
                  <c:v>0.25</c:v>
                </c:pt>
                <c:pt idx="6">
                  <c:v>0.19508135609240002</c:v>
                </c:pt>
                <c:pt idx="7">
                  <c:v>0.26</c:v>
                </c:pt>
                <c:pt idx="9">
                  <c:v>0.20464941459390004</c:v>
                </c:pt>
                <c:pt idx="10">
                  <c:v>0.24000000000000002</c:v>
                </c:pt>
                <c:pt idx="12">
                  <c:v>0.19438347831760003</c:v>
                </c:pt>
                <c:pt idx="13">
                  <c:v>0.24000000000000002</c:v>
                </c:pt>
              </c:numCache>
            </c:numRef>
          </c:val>
        </c:ser>
        <c:ser>
          <c:idx val="3"/>
          <c:order val="3"/>
          <c:tx>
            <c:strRef>
              <c:f>Sheet1!$E$1</c:f>
              <c:strCache>
                <c:ptCount val="1"/>
                <c:pt idx="0">
                  <c:v>Trust only a little</c:v>
                </c:pt>
              </c:strCache>
            </c:strRef>
          </c:tx>
          <c:spPr>
            <a:solidFill>
              <a:srgbClr val="B9CDE5"/>
            </a:solidFill>
          </c:spPr>
          <c:dLbls>
            <c:spPr>
              <a:noFill/>
              <a:ln>
                <a:noFill/>
              </a:ln>
              <a:effectLst/>
            </c:spPr>
            <c:txPr>
              <a:bodyPr wrap="square" lIns="38100" tIns="19050" rIns="38100" bIns="19050" anchor="ctr">
                <a:spAutoFit/>
              </a:bodyPr>
              <a:lstStyle/>
              <a:p>
                <a:pPr>
                  <a:defRPr sz="1200">
                    <a:solidFill>
                      <a:schemeClr val="tx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Sheet1!$E$2:$E$15</c:f>
              <c:numCache>
                <c:formatCode>0%</c:formatCode>
                <c:ptCount val="14"/>
                <c:pt idx="0">
                  <c:v>3.4418389648110004E-2</c:v>
                </c:pt>
                <c:pt idx="1">
                  <c:v>6.0000000000000005E-2</c:v>
                </c:pt>
                <c:pt idx="3">
                  <c:v>2.4413268884490004E-2</c:v>
                </c:pt>
                <c:pt idx="4">
                  <c:v>0.05</c:v>
                </c:pt>
                <c:pt idx="6">
                  <c:v>1.2745855016460002E-2</c:v>
                </c:pt>
                <c:pt idx="7">
                  <c:v>0.05</c:v>
                </c:pt>
                <c:pt idx="9">
                  <c:v>1.6897647078649998E-2</c:v>
                </c:pt>
                <c:pt idx="10">
                  <c:v>4.0000000000000008E-2</c:v>
                </c:pt>
                <c:pt idx="12">
                  <c:v>3.654427902096001E-2</c:v>
                </c:pt>
                <c:pt idx="13">
                  <c:v>0.05</c:v>
                </c:pt>
              </c:numCache>
            </c:numRef>
          </c:val>
        </c:ser>
        <c:ser>
          <c:idx val="4"/>
          <c:order val="4"/>
          <c:tx>
            <c:strRef>
              <c:f>Sheet1!$F$1</c:f>
              <c:strCache>
                <c:ptCount val="1"/>
                <c:pt idx="0">
                  <c:v>Do not trust at all</c:v>
                </c:pt>
              </c:strCache>
            </c:strRef>
          </c:tx>
          <c:spPr>
            <a:solidFill>
              <a:srgbClr val="C00000"/>
            </a:solidFill>
          </c:spPr>
          <c:dLbls>
            <c:spPr>
              <a:noFill/>
              <a:ln>
                <a:noFill/>
              </a:ln>
              <a:effectLst/>
            </c:spPr>
            <c:txPr>
              <a:bodyPr wrap="square" lIns="38100" tIns="19050" rIns="38100" bIns="19050" anchor="ctr">
                <a:spAutoFit/>
              </a:bodyPr>
              <a:lstStyle/>
              <a:p>
                <a:pPr>
                  <a:defRPr sz="1200">
                    <a:solidFill>
                      <a:schemeClr val="bg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Sheet1!$F$2:$F$15</c:f>
              <c:numCache>
                <c:formatCode>0%</c:formatCode>
                <c:ptCount val="14"/>
                <c:pt idx="0">
                  <c:v>3.4835780379100005E-2</c:v>
                </c:pt>
                <c:pt idx="1">
                  <c:v>4.0000000000000008E-2</c:v>
                </c:pt>
                <c:pt idx="3">
                  <c:v>1.5548458502090001E-2</c:v>
                </c:pt>
                <c:pt idx="4">
                  <c:v>2.0000000000000004E-2</c:v>
                </c:pt>
                <c:pt idx="6">
                  <c:v>1.7367221045360003E-2</c:v>
                </c:pt>
                <c:pt idx="7">
                  <c:v>2.0000000000000004E-2</c:v>
                </c:pt>
                <c:pt idx="9">
                  <c:v>1.5420649204060003E-2</c:v>
                </c:pt>
                <c:pt idx="10">
                  <c:v>2.0000000000000004E-2</c:v>
                </c:pt>
                <c:pt idx="12">
                  <c:v>1.8860780012230006E-2</c:v>
                </c:pt>
                <c:pt idx="13">
                  <c:v>2.0000000000000004E-2</c:v>
                </c:pt>
              </c:numCache>
            </c:numRef>
          </c:val>
        </c:ser>
        <c:dLbls>
          <c:showVal val="1"/>
        </c:dLbls>
        <c:gapWidth val="16"/>
        <c:overlap val="100"/>
        <c:axId val="59978880"/>
        <c:axId val="59980416"/>
      </c:barChart>
      <c:catAx>
        <c:axId val="59978880"/>
        <c:scaling>
          <c:orientation val="maxMin"/>
        </c:scaling>
        <c:axPos val="l"/>
        <c:numFmt formatCode="General" sourceLinked="1"/>
        <c:tickLblPos val="nextTo"/>
        <c:spPr>
          <a:ln w="3172">
            <a:solidFill>
              <a:srgbClr val="808080"/>
            </a:solidFill>
            <a:prstDash val="solid"/>
          </a:ln>
        </c:spPr>
        <c:txPr>
          <a:bodyPr/>
          <a:lstStyle/>
          <a:p>
            <a:pPr>
              <a:defRPr sz="1200"/>
            </a:pPr>
            <a:endParaRPr lang="en-US"/>
          </a:p>
        </c:txPr>
        <c:crossAx val="59980416"/>
        <c:crosses val="autoZero"/>
        <c:auto val="1"/>
        <c:lblAlgn val="ctr"/>
        <c:lblOffset val="100"/>
      </c:catAx>
      <c:valAx>
        <c:axId val="59980416"/>
        <c:scaling>
          <c:orientation val="minMax"/>
        </c:scaling>
        <c:axPos val="b"/>
        <c:numFmt formatCode="0%" sourceLinked="1"/>
        <c:tickLblPos val="nextTo"/>
        <c:spPr>
          <a:ln w="3172">
            <a:solidFill>
              <a:srgbClr val="808080"/>
            </a:solidFill>
            <a:prstDash val="solid"/>
          </a:ln>
        </c:spPr>
        <c:crossAx val="59978880"/>
        <c:crosses val="max"/>
        <c:crossBetween val="between"/>
      </c:valAx>
      <c:spPr>
        <a:noFill/>
        <a:ln w="25373">
          <a:noFill/>
        </a:ln>
      </c:spPr>
    </c:plotArea>
    <c:legend>
      <c:legendPos val="r"/>
      <c:layout>
        <c:manualLayout>
          <c:xMode val="edge"/>
          <c:yMode val="edge"/>
          <c:x val="1.7620795764660105E-3"/>
          <c:y val="0.92953902557835499"/>
          <c:w val="0.99823796106047191"/>
          <c:h val="7.0461088520687595E-2"/>
        </c:manualLayout>
      </c:layout>
      <c:overlay val="1"/>
      <c:spPr>
        <a:noFill/>
        <a:ln w="25373">
          <a:noFill/>
        </a:ln>
      </c:spPr>
      <c:txPr>
        <a:bodyPr/>
        <a:lstStyle/>
        <a:p>
          <a:pPr>
            <a:defRPr sz="1200"/>
          </a:pPr>
          <a:endParaRPr lang="en-US"/>
        </a:p>
      </c:txPr>
    </c:legend>
    <c:plotVisOnly val="1"/>
    <c:dispBlanksAs val="gap"/>
  </c:chart>
  <c:spPr>
    <a:noFill/>
    <a:ln>
      <a:noFill/>
    </a:ln>
  </c:spPr>
  <c:txPr>
    <a:bodyPr/>
    <a:lstStyle/>
    <a:p>
      <a:pPr>
        <a:defRPr baseline="0">
          <a:latin typeface="Arial" panose="020B0604020202020204" pitchFamily="34" charset="0"/>
          <a:cs typeface="Arial" panose="020B0604020202020204"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18213255981497301"/>
          <c:y val="3.6961418969321001E-2"/>
          <c:w val="0.77814045724593706"/>
          <c:h val="0.83580111915695599"/>
        </c:manualLayout>
      </c:layout>
      <c:barChart>
        <c:barDir val="bar"/>
        <c:grouping val="percentStacked"/>
        <c:ser>
          <c:idx val="0"/>
          <c:order val="0"/>
          <c:tx>
            <c:strRef>
              <c:f>Sheet1!$B$1</c:f>
              <c:strCache>
                <c:ptCount val="1"/>
                <c:pt idx="0">
                  <c:v>Completely trust</c:v>
                </c:pt>
              </c:strCache>
            </c:strRef>
          </c:tx>
          <c:spPr>
            <a:solidFill>
              <a:srgbClr val="33CC33"/>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Sheet1!$B$2:$B$15</c:f>
              <c:numCache>
                <c:formatCode>0%</c:formatCode>
                <c:ptCount val="14"/>
                <c:pt idx="0">
                  <c:v>0.2517565557227</c:v>
                </c:pt>
                <c:pt idx="1">
                  <c:v>0.21000000000000002</c:v>
                </c:pt>
                <c:pt idx="3">
                  <c:v>0.20042137767650001</c:v>
                </c:pt>
                <c:pt idx="4">
                  <c:v>0.15000000000000002</c:v>
                </c:pt>
                <c:pt idx="6">
                  <c:v>0.21545279158990002</c:v>
                </c:pt>
                <c:pt idx="7">
                  <c:v>0.17</c:v>
                </c:pt>
                <c:pt idx="9">
                  <c:v>0.22631576582849999</c:v>
                </c:pt>
                <c:pt idx="10">
                  <c:v>0.19</c:v>
                </c:pt>
                <c:pt idx="12">
                  <c:v>0.26306782983490007</c:v>
                </c:pt>
                <c:pt idx="13">
                  <c:v>0.17</c:v>
                </c:pt>
              </c:numCache>
            </c:numRef>
          </c:val>
        </c:ser>
        <c:ser>
          <c:idx val="1"/>
          <c:order val="1"/>
          <c:tx>
            <c:strRef>
              <c:f>Sheet1!$C$1</c:f>
              <c:strCache>
                <c:ptCount val="1"/>
                <c:pt idx="0">
                  <c:v>Trust a great deal</c:v>
                </c:pt>
              </c:strCache>
            </c:strRef>
          </c:tx>
          <c:spPr>
            <a:solidFill>
              <a:srgbClr val="92D050"/>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Sheet1!$C$2:$C$15</c:f>
              <c:numCache>
                <c:formatCode>0%</c:formatCode>
                <c:ptCount val="14"/>
                <c:pt idx="0">
                  <c:v>0.42791933751890004</c:v>
                </c:pt>
                <c:pt idx="1">
                  <c:v>0.38000000000000006</c:v>
                </c:pt>
                <c:pt idx="3">
                  <c:v>0.41568614531570003</c:v>
                </c:pt>
                <c:pt idx="4">
                  <c:v>0.36000000000000004</c:v>
                </c:pt>
                <c:pt idx="6">
                  <c:v>0.4476930255496</c:v>
                </c:pt>
                <c:pt idx="7">
                  <c:v>0.4</c:v>
                </c:pt>
                <c:pt idx="9">
                  <c:v>0.45601620054970005</c:v>
                </c:pt>
                <c:pt idx="10">
                  <c:v>0.4</c:v>
                </c:pt>
                <c:pt idx="12">
                  <c:v>0.48276025307740006</c:v>
                </c:pt>
                <c:pt idx="13">
                  <c:v>0.4</c:v>
                </c:pt>
              </c:numCache>
            </c:numRef>
          </c:val>
        </c:ser>
        <c:ser>
          <c:idx val="2"/>
          <c:order val="2"/>
          <c:tx>
            <c:strRef>
              <c:f>Sheet1!$D$1</c:f>
              <c:strCache>
                <c:ptCount val="1"/>
                <c:pt idx="0">
                  <c:v>Trust somewhat</c:v>
                </c:pt>
              </c:strCache>
            </c:strRef>
          </c:tx>
          <c:spPr>
            <a:solidFill>
              <a:srgbClr val="C7F9B5"/>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Sheet1!$D$2:$D$15</c:f>
              <c:numCache>
                <c:formatCode>0%</c:formatCode>
                <c:ptCount val="14"/>
                <c:pt idx="0">
                  <c:v>0.23844790609750005</c:v>
                </c:pt>
                <c:pt idx="1">
                  <c:v>0.28000000000000008</c:v>
                </c:pt>
                <c:pt idx="3">
                  <c:v>0.29134926451350002</c:v>
                </c:pt>
                <c:pt idx="4">
                  <c:v>0.36000000000000004</c:v>
                </c:pt>
                <c:pt idx="6">
                  <c:v>0.27312344886830003</c:v>
                </c:pt>
                <c:pt idx="7">
                  <c:v>0.33000000000000007</c:v>
                </c:pt>
                <c:pt idx="9">
                  <c:v>0.24880012492390002</c:v>
                </c:pt>
                <c:pt idx="10">
                  <c:v>0.32000000000000006</c:v>
                </c:pt>
                <c:pt idx="12">
                  <c:v>0.20909566674000005</c:v>
                </c:pt>
                <c:pt idx="13">
                  <c:v>0.33000000000000007</c:v>
                </c:pt>
              </c:numCache>
            </c:numRef>
          </c:val>
        </c:ser>
        <c:ser>
          <c:idx val="3"/>
          <c:order val="3"/>
          <c:tx>
            <c:strRef>
              <c:f>Sheet1!$E$1</c:f>
              <c:strCache>
                <c:ptCount val="1"/>
                <c:pt idx="0">
                  <c:v>Trust only a little</c:v>
                </c:pt>
              </c:strCache>
            </c:strRef>
          </c:tx>
          <c:spPr>
            <a:solidFill>
              <a:srgbClr val="B9CDE5"/>
            </a:solidFill>
          </c:spPr>
          <c:dLbls>
            <c:spPr>
              <a:noFill/>
              <a:ln>
                <a:noFill/>
              </a:ln>
              <a:effectLst/>
            </c:spPr>
            <c:txPr>
              <a:bodyPr wrap="square" lIns="38100" tIns="19050" rIns="38100" bIns="19050" anchor="ctr">
                <a:spAutoFit/>
              </a:bodyPr>
              <a:lstStyle/>
              <a:p>
                <a:pPr>
                  <a:defRPr sz="1200">
                    <a:solidFill>
                      <a:schemeClr val="tx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Sheet1!$E$2:$E$15</c:f>
              <c:numCache>
                <c:formatCode>0%</c:formatCode>
                <c:ptCount val="14"/>
                <c:pt idx="0">
                  <c:v>4.9452777522790016E-2</c:v>
                </c:pt>
                <c:pt idx="1">
                  <c:v>8.0000000000000016E-2</c:v>
                </c:pt>
                <c:pt idx="3">
                  <c:v>7.9367867698369995E-2</c:v>
                </c:pt>
                <c:pt idx="4">
                  <c:v>0.1</c:v>
                </c:pt>
                <c:pt idx="6">
                  <c:v>4.8447689524120006E-2</c:v>
                </c:pt>
                <c:pt idx="7">
                  <c:v>8.0000000000000016E-2</c:v>
                </c:pt>
                <c:pt idx="9">
                  <c:v>5.5715246344389999E-2</c:v>
                </c:pt>
                <c:pt idx="10">
                  <c:v>8.0000000000000016E-2</c:v>
                </c:pt>
                <c:pt idx="12">
                  <c:v>3.7721756372700005E-2</c:v>
                </c:pt>
                <c:pt idx="13">
                  <c:v>8.0000000000000016E-2</c:v>
                </c:pt>
              </c:numCache>
            </c:numRef>
          </c:val>
        </c:ser>
        <c:ser>
          <c:idx val="4"/>
          <c:order val="4"/>
          <c:tx>
            <c:strRef>
              <c:f>Sheet1!$F$1</c:f>
              <c:strCache>
                <c:ptCount val="1"/>
                <c:pt idx="0">
                  <c:v>Do not trust at all</c:v>
                </c:pt>
              </c:strCache>
            </c:strRef>
          </c:tx>
          <c:spPr>
            <a:solidFill>
              <a:srgbClr val="C00000"/>
            </a:solidFill>
          </c:spPr>
          <c:dLbls>
            <c:spPr>
              <a:noFill/>
              <a:ln>
                <a:noFill/>
              </a:ln>
              <a:effectLst/>
            </c:spPr>
            <c:txPr>
              <a:bodyPr wrap="square" lIns="38100" tIns="19050" rIns="38100" bIns="19050" anchor="ctr">
                <a:spAutoFit/>
              </a:bodyPr>
              <a:lstStyle/>
              <a:p>
                <a:pPr>
                  <a:defRPr sz="1200">
                    <a:solidFill>
                      <a:schemeClr val="bg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Sheet1!$F$2:$F$15</c:f>
              <c:numCache>
                <c:formatCode>0%</c:formatCode>
                <c:ptCount val="14"/>
                <c:pt idx="0">
                  <c:v>3.2423423138179995E-2</c:v>
                </c:pt>
                <c:pt idx="1">
                  <c:v>0.05</c:v>
                </c:pt>
                <c:pt idx="3">
                  <c:v>1.3175344795999999E-2</c:v>
                </c:pt>
                <c:pt idx="4">
                  <c:v>3.0000000000000002E-2</c:v>
                </c:pt>
                <c:pt idx="6">
                  <c:v>1.5283044468130003E-2</c:v>
                </c:pt>
                <c:pt idx="7">
                  <c:v>2.0000000000000004E-2</c:v>
                </c:pt>
                <c:pt idx="9">
                  <c:v>1.3152662353449997E-2</c:v>
                </c:pt>
                <c:pt idx="10">
                  <c:v>2.0000000000000004E-2</c:v>
                </c:pt>
                <c:pt idx="12">
                  <c:v>7.3544939750210016E-3</c:v>
                </c:pt>
                <c:pt idx="13">
                  <c:v>2.0000000000000004E-2</c:v>
                </c:pt>
              </c:numCache>
            </c:numRef>
          </c:val>
        </c:ser>
        <c:dLbls>
          <c:showVal val="1"/>
        </c:dLbls>
        <c:gapWidth val="16"/>
        <c:overlap val="100"/>
        <c:axId val="56213504"/>
        <c:axId val="56215040"/>
      </c:barChart>
      <c:catAx>
        <c:axId val="56213504"/>
        <c:scaling>
          <c:orientation val="maxMin"/>
        </c:scaling>
        <c:axPos val="l"/>
        <c:numFmt formatCode="General" sourceLinked="1"/>
        <c:tickLblPos val="nextTo"/>
        <c:spPr>
          <a:ln w="3172">
            <a:solidFill>
              <a:srgbClr val="808080"/>
            </a:solidFill>
            <a:prstDash val="solid"/>
          </a:ln>
        </c:spPr>
        <c:txPr>
          <a:bodyPr/>
          <a:lstStyle/>
          <a:p>
            <a:pPr>
              <a:defRPr sz="1200"/>
            </a:pPr>
            <a:endParaRPr lang="en-US"/>
          </a:p>
        </c:txPr>
        <c:crossAx val="56215040"/>
        <c:crosses val="autoZero"/>
        <c:auto val="1"/>
        <c:lblAlgn val="ctr"/>
        <c:lblOffset val="100"/>
      </c:catAx>
      <c:valAx>
        <c:axId val="56215040"/>
        <c:scaling>
          <c:orientation val="minMax"/>
        </c:scaling>
        <c:axPos val="b"/>
        <c:numFmt formatCode="0%" sourceLinked="1"/>
        <c:tickLblPos val="nextTo"/>
        <c:spPr>
          <a:ln w="3172">
            <a:solidFill>
              <a:srgbClr val="808080"/>
            </a:solidFill>
            <a:prstDash val="solid"/>
          </a:ln>
        </c:spPr>
        <c:crossAx val="56213504"/>
        <c:crosses val="max"/>
        <c:crossBetween val="between"/>
      </c:valAx>
      <c:spPr>
        <a:noFill/>
        <a:ln w="25373">
          <a:noFill/>
        </a:ln>
      </c:spPr>
    </c:plotArea>
    <c:legend>
      <c:legendPos val="r"/>
      <c:layout>
        <c:manualLayout>
          <c:xMode val="edge"/>
          <c:yMode val="edge"/>
          <c:x val="1.7620795764660105E-3"/>
          <c:y val="0.92953902557835499"/>
          <c:w val="0.99823796106047191"/>
          <c:h val="7.0461088520687595E-2"/>
        </c:manualLayout>
      </c:layout>
      <c:overlay val="1"/>
      <c:spPr>
        <a:noFill/>
        <a:ln w="25373">
          <a:noFill/>
        </a:ln>
      </c:spPr>
      <c:txPr>
        <a:bodyPr/>
        <a:lstStyle/>
        <a:p>
          <a:pPr>
            <a:defRPr sz="1200"/>
          </a:pPr>
          <a:endParaRPr lang="en-US"/>
        </a:p>
      </c:txPr>
    </c:legend>
    <c:plotVisOnly val="1"/>
    <c:dispBlanksAs val="gap"/>
  </c:chart>
  <c:spPr>
    <a:noFill/>
    <a:ln>
      <a:noFill/>
    </a:ln>
  </c:spPr>
  <c:txPr>
    <a:bodyPr/>
    <a:lstStyle/>
    <a:p>
      <a:pPr>
        <a:defRPr baseline="0">
          <a:latin typeface="Arial" panose="020B0604020202020204" pitchFamily="34" charset="0"/>
          <a:cs typeface="Arial" panose="020B0604020202020204"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18213255981497301"/>
          <c:y val="3.6961418969321001E-2"/>
          <c:w val="0.77814045724593706"/>
          <c:h val="0.83580111915695599"/>
        </c:manualLayout>
      </c:layout>
      <c:barChart>
        <c:barDir val="bar"/>
        <c:grouping val="percentStacked"/>
        <c:ser>
          <c:idx val="0"/>
          <c:order val="0"/>
          <c:tx>
            <c:strRef>
              <c:f>Sheet1!$B$1</c:f>
              <c:strCache>
                <c:ptCount val="1"/>
                <c:pt idx="0">
                  <c:v>Completely trust</c:v>
                </c:pt>
              </c:strCache>
            </c:strRef>
          </c:tx>
          <c:spPr>
            <a:solidFill>
              <a:srgbClr val="33CC33"/>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Sheet1!$B$2:$B$15</c:f>
              <c:numCache>
                <c:formatCode>0%</c:formatCode>
                <c:ptCount val="14"/>
                <c:pt idx="0">
                  <c:v>8.3350051146540038E-2</c:v>
                </c:pt>
                <c:pt idx="1">
                  <c:v>9.0000000000000011E-2</c:v>
                </c:pt>
                <c:pt idx="3">
                  <c:v>8.8177238015180001E-2</c:v>
                </c:pt>
                <c:pt idx="4">
                  <c:v>9.0000000000000011E-2</c:v>
                </c:pt>
                <c:pt idx="6">
                  <c:v>0.10332486687860001</c:v>
                </c:pt>
                <c:pt idx="7">
                  <c:v>9.0000000000000011E-2</c:v>
                </c:pt>
                <c:pt idx="9">
                  <c:v>0.11562012153680003</c:v>
                </c:pt>
                <c:pt idx="10">
                  <c:v>0.1</c:v>
                </c:pt>
                <c:pt idx="12">
                  <c:v>0.10472786729929999</c:v>
                </c:pt>
                <c:pt idx="13">
                  <c:v>9.0000000000000011E-2</c:v>
                </c:pt>
              </c:numCache>
            </c:numRef>
          </c:val>
        </c:ser>
        <c:ser>
          <c:idx val="1"/>
          <c:order val="1"/>
          <c:tx>
            <c:strRef>
              <c:f>Sheet1!$C$1</c:f>
              <c:strCache>
                <c:ptCount val="1"/>
                <c:pt idx="0">
                  <c:v>Trust a great deal</c:v>
                </c:pt>
              </c:strCache>
            </c:strRef>
          </c:tx>
          <c:spPr>
            <a:solidFill>
              <a:srgbClr val="92D050"/>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Sheet1!$C$2:$C$15</c:f>
              <c:numCache>
                <c:formatCode>0%</c:formatCode>
                <c:ptCount val="14"/>
                <c:pt idx="0">
                  <c:v>0.22816420416559999</c:v>
                </c:pt>
                <c:pt idx="1">
                  <c:v>0.2</c:v>
                </c:pt>
                <c:pt idx="3">
                  <c:v>0.26663099653439992</c:v>
                </c:pt>
                <c:pt idx="4">
                  <c:v>0.23</c:v>
                </c:pt>
                <c:pt idx="6">
                  <c:v>0.23643014266550003</c:v>
                </c:pt>
                <c:pt idx="7">
                  <c:v>0.22</c:v>
                </c:pt>
                <c:pt idx="9">
                  <c:v>0.24744256813100007</c:v>
                </c:pt>
                <c:pt idx="10">
                  <c:v>0.24000000000000002</c:v>
                </c:pt>
                <c:pt idx="12">
                  <c:v>0.24767404132620005</c:v>
                </c:pt>
                <c:pt idx="13">
                  <c:v>0.22</c:v>
                </c:pt>
              </c:numCache>
            </c:numRef>
          </c:val>
        </c:ser>
        <c:ser>
          <c:idx val="2"/>
          <c:order val="2"/>
          <c:tx>
            <c:strRef>
              <c:f>Sheet1!$D$1</c:f>
              <c:strCache>
                <c:ptCount val="1"/>
                <c:pt idx="0">
                  <c:v>Trust somewhat</c:v>
                </c:pt>
              </c:strCache>
            </c:strRef>
          </c:tx>
          <c:spPr>
            <a:solidFill>
              <a:srgbClr val="C7F9B5"/>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Sheet1!$D$2:$D$15</c:f>
              <c:numCache>
                <c:formatCode>0%</c:formatCode>
                <c:ptCount val="14"/>
                <c:pt idx="0">
                  <c:v>0.39847393738990017</c:v>
                </c:pt>
                <c:pt idx="1">
                  <c:v>0.38000000000000006</c:v>
                </c:pt>
                <c:pt idx="3">
                  <c:v>0.41766286942859998</c:v>
                </c:pt>
                <c:pt idx="4">
                  <c:v>0.4</c:v>
                </c:pt>
                <c:pt idx="6">
                  <c:v>0.41930256699790019</c:v>
                </c:pt>
                <c:pt idx="7">
                  <c:v>0.41000000000000003</c:v>
                </c:pt>
                <c:pt idx="9">
                  <c:v>0.4067148918975001</c:v>
                </c:pt>
                <c:pt idx="10">
                  <c:v>0.4</c:v>
                </c:pt>
                <c:pt idx="12">
                  <c:v>0.41502973441809993</c:v>
                </c:pt>
                <c:pt idx="13">
                  <c:v>0.41000000000000003</c:v>
                </c:pt>
              </c:numCache>
            </c:numRef>
          </c:val>
        </c:ser>
        <c:ser>
          <c:idx val="3"/>
          <c:order val="3"/>
          <c:tx>
            <c:strRef>
              <c:f>Sheet1!$E$1</c:f>
              <c:strCache>
                <c:ptCount val="1"/>
                <c:pt idx="0">
                  <c:v>Trust only a little</c:v>
                </c:pt>
              </c:strCache>
            </c:strRef>
          </c:tx>
          <c:spPr>
            <a:solidFill>
              <a:srgbClr val="B9CDE5"/>
            </a:solidFill>
          </c:spPr>
          <c:dLbls>
            <c:spPr>
              <a:noFill/>
              <a:ln>
                <a:noFill/>
              </a:ln>
              <a:effectLst/>
            </c:spPr>
            <c:txPr>
              <a:bodyPr wrap="square" lIns="38100" tIns="19050" rIns="38100" bIns="19050" anchor="ctr">
                <a:spAutoFit/>
              </a:bodyPr>
              <a:lstStyle/>
              <a:p>
                <a:pPr>
                  <a:defRPr sz="1200">
                    <a:solidFill>
                      <a:schemeClr val="tx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Sheet1!$E$2:$E$15</c:f>
              <c:numCache>
                <c:formatCode>0%</c:formatCode>
                <c:ptCount val="14"/>
                <c:pt idx="0">
                  <c:v>0.20847287856380001</c:v>
                </c:pt>
                <c:pt idx="1">
                  <c:v>0.22</c:v>
                </c:pt>
                <c:pt idx="3">
                  <c:v>0.16039345701660004</c:v>
                </c:pt>
                <c:pt idx="4">
                  <c:v>0.21000000000000002</c:v>
                </c:pt>
                <c:pt idx="6">
                  <c:v>0.18245550668140004</c:v>
                </c:pt>
                <c:pt idx="7">
                  <c:v>0.21000000000000002</c:v>
                </c:pt>
                <c:pt idx="9">
                  <c:v>0.16935789521019998</c:v>
                </c:pt>
                <c:pt idx="10">
                  <c:v>0.2</c:v>
                </c:pt>
                <c:pt idx="12">
                  <c:v>0.17673588470800003</c:v>
                </c:pt>
                <c:pt idx="13">
                  <c:v>0.21000000000000002</c:v>
                </c:pt>
              </c:numCache>
            </c:numRef>
          </c:val>
        </c:ser>
        <c:ser>
          <c:idx val="4"/>
          <c:order val="4"/>
          <c:tx>
            <c:strRef>
              <c:f>Sheet1!$F$1</c:f>
              <c:strCache>
                <c:ptCount val="1"/>
                <c:pt idx="0">
                  <c:v>Do not trust at all</c:v>
                </c:pt>
              </c:strCache>
            </c:strRef>
          </c:tx>
          <c:spPr>
            <a:solidFill>
              <a:srgbClr val="C00000"/>
            </a:solidFill>
          </c:spPr>
          <c:dLbls>
            <c:spPr>
              <a:noFill/>
              <a:ln>
                <a:noFill/>
              </a:ln>
              <a:effectLst/>
            </c:spPr>
            <c:txPr>
              <a:bodyPr wrap="square" lIns="38100" tIns="19050" rIns="38100" bIns="19050" anchor="ctr">
                <a:spAutoFit/>
              </a:bodyPr>
              <a:lstStyle/>
              <a:p>
                <a:pPr>
                  <a:defRPr sz="1200">
                    <a:solidFill>
                      <a:schemeClr val="bg1"/>
                    </a:solidFill>
                  </a:defRPr>
                </a:pPr>
                <a:endParaRPr lang="en-US"/>
              </a:p>
            </c:txPr>
            <c:showVal val="1"/>
            <c:extLst>
              <c:ext xmlns:c15="http://schemas.microsoft.com/office/drawing/2012/chart" uri="{CE6537A1-D6FC-4f65-9D91-7224C49458BB}">
                <c15:showLeaderLines val="0"/>
              </c:ext>
            </c:extLst>
          </c:dLbls>
          <c:cat>
            <c:strRef>
              <c:f>Sheet1!$A$2:$A$15</c:f>
              <c:strCache>
                <c:ptCount val="14"/>
                <c:pt idx="0">
                  <c:v>Nova Scotia</c:v>
                </c:pt>
                <c:pt idx="1">
                  <c:v>Canada</c:v>
                </c:pt>
                <c:pt idx="3">
                  <c:v>Nova Scotia</c:v>
                </c:pt>
                <c:pt idx="4">
                  <c:v>Canada</c:v>
                </c:pt>
                <c:pt idx="6">
                  <c:v>Nova Scotia</c:v>
                </c:pt>
                <c:pt idx="7">
                  <c:v>Canada</c:v>
                </c:pt>
                <c:pt idx="9">
                  <c:v>Nova Scotia</c:v>
                </c:pt>
                <c:pt idx="10">
                  <c:v>Canada</c:v>
                </c:pt>
                <c:pt idx="12">
                  <c:v>Nova Scotia</c:v>
                </c:pt>
                <c:pt idx="13">
                  <c:v>Canada</c:v>
                </c:pt>
              </c:strCache>
            </c:strRef>
          </c:cat>
          <c:val>
            <c:numRef>
              <c:f>Sheet1!$F$2:$F$15</c:f>
              <c:numCache>
                <c:formatCode>0%</c:formatCode>
                <c:ptCount val="14"/>
                <c:pt idx="0">
                  <c:v>8.1538928734120025E-2</c:v>
                </c:pt>
                <c:pt idx="1">
                  <c:v>0.11</c:v>
                </c:pt>
                <c:pt idx="3">
                  <c:v>6.713543900520999E-2</c:v>
                </c:pt>
                <c:pt idx="4">
                  <c:v>7.0000000000000021E-2</c:v>
                </c:pt>
                <c:pt idx="6">
                  <c:v>5.8486916776630003E-2</c:v>
                </c:pt>
                <c:pt idx="7">
                  <c:v>7.0000000000000021E-2</c:v>
                </c:pt>
                <c:pt idx="9">
                  <c:v>6.0864523224550007E-2</c:v>
                </c:pt>
                <c:pt idx="10">
                  <c:v>7.0000000000000021E-2</c:v>
                </c:pt>
                <c:pt idx="12">
                  <c:v>5.5832472248420015E-2</c:v>
                </c:pt>
                <c:pt idx="13">
                  <c:v>7.0000000000000021E-2</c:v>
                </c:pt>
              </c:numCache>
            </c:numRef>
          </c:val>
        </c:ser>
        <c:dLbls>
          <c:showVal val="1"/>
        </c:dLbls>
        <c:gapWidth val="16"/>
        <c:overlap val="100"/>
        <c:axId val="57707136"/>
        <c:axId val="57721216"/>
      </c:barChart>
      <c:catAx>
        <c:axId val="57707136"/>
        <c:scaling>
          <c:orientation val="maxMin"/>
        </c:scaling>
        <c:axPos val="l"/>
        <c:numFmt formatCode="General" sourceLinked="1"/>
        <c:tickLblPos val="nextTo"/>
        <c:spPr>
          <a:ln w="3172">
            <a:solidFill>
              <a:srgbClr val="808080"/>
            </a:solidFill>
            <a:prstDash val="solid"/>
          </a:ln>
        </c:spPr>
        <c:txPr>
          <a:bodyPr/>
          <a:lstStyle/>
          <a:p>
            <a:pPr>
              <a:defRPr sz="1200"/>
            </a:pPr>
            <a:endParaRPr lang="en-US"/>
          </a:p>
        </c:txPr>
        <c:crossAx val="57721216"/>
        <c:crosses val="autoZero"/>
        <c:auto val="1"/>
        <c:lblAlgn val="ctr"/>
        <c:lblOffset val="100"/>
      </c:catAx>
      <c:valAx>
        <c:axId val="57721216"/>
        <c:scaling>
          <c:orientation val="minMax"/>
        </c:scaling>
        <c:axPos val="b"/>
        <c:numFmt formatCode="0%" sourceLinked="1"/>
        <c:tickLblPos val="nextTo"/>
        <c:spPr>
          <a:ln w="3172">
            <a:solidFill>
              <a:srgbClr val="808080"/>
            </a:solidFill>
            <a:prstDash val="solid"/>
          </a:ln>
        </c:spPr>
        <c:crossAx val="57707136"/>
        <c:crosses val="max"/>
        <c:crossBetween val="between"/>
      </c:valAx>
      <c:spPr>
        <a:noFill/>
        <a:ln w="25373">
          <a:noFill/>
        </a:ln>
      </c:spPr>
    </c:plotArea>
    <c:legend>
      <c:legendPos val="r"/>
      <c:layout>
        <c:manualLayout>
          <c:xMode val="edge"/>
          <c:yMode val="edge"/>
          <c:x val="1.7620795764660105E-3"/>
          <c:y val="0.92953902557835499"/>
          <c:w val="0.99823796106047191"/>
          <c:h val="7.0461088520687595E-2"/>
        </c:manualLayout>
      </c:layout>
      <c:overlay val="1"/>
      <c:spPr>
        <a:noFill/>
        <a:ln w="25373">
          <a:noFill/>
        </a:ln>
      </c:spPr>
      <c:txPr>
        <a:bodyPr/>
        <a:lstStyle/>
        <a:p>
          <a:pPr>
            <a:defRPr sz="1200"/>
          </a:pPr>
          <a:endParaRPr lang="en-US"/>
        </a:p>
      </c:txPr>
    </c:legend>
    <c:plotVisOnly val="1"/>
    <c:dispBlanksAs val="gap"/>
  </c:chart>
  <c:spPr>
    <a:noFill/>
    <a:ln>
      <a:noFill/>
    </a:ln>
  </c:spPr>
  <c:txPr>
    <a:bodyPr/>
    <a:lstStyle/>
    <a:p>
      <a:pPr>
        <a:defRPr baseline="0">
          <a:latin typeface="Arial" panose="020B0604020202020204" pitchFamily="34" charset="0"/>
          <a:cs typeface="Arial" panose="020B0604020202020204"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4914902498301752"/>
          <c:y val="3.6961418969321001E-2"/>
          <c:w val="0.4732358479211014"/>
          <c:h val="0.83580111915695599"/>
        </c:manualLayout>
      </c:layout>
      <c:barChart>
        <c:barDir val="bar"/>
        <c:grouping val="percentStacked"/>
        <c:ser>
          <c:idx val="0"/>
          <c:order val="0"/>
          <c:tx>
            <c:strRef>
              <c:f>Sheet1!$B$1</c:f>
              <c:strCache>
                <c:ptCount val="1"/>
                <c:pt idx="0">
                  <c:v>Aware</c:v>
                </c:pt>
              </c:strCache>
            </c:strRef>
          </c:tx>
          <c:spPr>
            <a:solidFill>
              <a:srgbClr val="33CC33"/>
            </a:solidFill>
            <a:ln w="25373">
              <a:noFill/>
            </a:ln>
          </c:spPr>
          <c:dLbls>
            <c:spPr>
              <a:noFill/>
              <a:ln w="25373">
                <a:noFill/>
              </a:ln>
            </c:spPr>
            <c:txPr>
              <a:bodyPr wrap="square" lIns="38100" tIns="19050" rIns="38100" bIns="19050" anchor="ctr">
                <a:spAutoFit/>
              </a:bodyPr>
              <a:lstStyle/>
              <a:p>
                <a:pPr>
                  <a:defRPr sz="1200"/>
                </a:pPr>
                <a:endParaRPr lang="en-US"/>
              </a:p>
            </c:txPr>
            <c:dLblPos val="ctr"/>
            <c:showVal val="1"/>
            <c:extLst>
              <c:ext xmlns:c15="http://schemas.microsoft.com/office/drawing/2012/chart" uri="{CE6537A1-D6FC-4f65-9D91-7224C49458BB}">
                <c15:showLeaderLines val="0"/>
              </c:ext>
            </c:extLst>
          </c:dLbls>
          <c:cat>
            <c:strRef>
              <c:f>Sheet1!$A$2:$A$27</c:f>
              <c:strCache>
                <c:ptCount val="26"/>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strCache>
            </c:strRef>
          </c:cat>
          <c:val>
            <c:numRef>
              <c:f>Sheet1!$B$2:$B$27</c:f>
              <c:numCache>
                <c:formatCode>0%</c:formatCode>
                <c:ptCount val="26"/>
                <c:pt idx="0">
                  <c:v>0.58948558943619978</c:v>
                </c:pt>
                <c:pt idx="1">
                  <c:v>0.64273959908180012</c:v>
                </c:pt>
                <c:pt idx="3">
                  <c:v>0.74964936816670014</c:v>
                </c:pt>
                <c:pt idx="4">
                  <c:v>0.70722592848550003</c:v>
                </c:pt>
                <c:pt idx="6">
                  <c:v>0.7595852373112002</c:v>
                </c:pt>
                <c:pt idx="7">
                  <c:v>0.62271094659280013</c:v>
                </c:pt>
                <c:pt idx="9">
                  <c:v>0.4400554351310999</c:v>
                </c:pt>
                <c:pt idx="10">
                  <c:v>0.44891746110000003</c:v>
                </c:pt>
                <c:pt idx="12">
                  <c:v>0.93369129132020012</c:v>
                </c:pt>
                <c:pt idx="13">
                  <c:v>0.87876388027310015</c:v>
                </c:pt>
                <c:pt idx="15">
                  <c:v>0.75654994874430004</c:v>
                </c:pt>
                <c:pt idx="16">
                  <c:v>0.60960969771530016</c:v>
                </c:pt>
                <c:pt idx="18">
                  <c:v>0.48685169820040014</c:v>
                </c:pt>
                <c:pt idx="19">
                  <c:v>0.52754310066809995</c:v>
                </c:pt>
                <c:pt idx="21">
                  <c:v>0.66402234155990003</c:v>
                </c:pt>
                <c:pt idx="22">
                  <c:v>0.62794888084090006</c:v>
                </c:pt>
                <c:pt idx="24">
                  <c:v>0.61632361673790004</c:v>
                </c:pt>
                <c:pt idx="25">
                  <c:v>0.54362220357530011</c:v>
                </c:pt>
              </c:numCache>
            </c:numRef>
          </c:val>
        </c:ser>
        <c:ser>
          <c:idx val="1"/>
          <c:order val="1"/>
          <c:tx>
            <c:strRef>
              <c:f>Sheet1!$C$1</c:f>
              <c:strCache>
                <c:ptCount val="1"/>
                <c:pt idx="0">
                  <c:v>Unaware</c:v>
                </c:pt>
              </c:strCache>
            </c:strRef>
          </c:tx>
          <c:spPr>
            <a:solidFill>
              <a:srgbClr val="FF0000"/>
            </a:solidFill>
            <a:ln w="25373">
              <a:noFill/>
            </a:ln>
          </c:spPr>
          <c:dLbls>
            <c:spPr>
              <a:noFill/>
              <a:ln w="25373">
                <a:noFill/>
              </a:ln>
            </c:spPr>
            <c:txPr>
              <a:bodyPr wrap="square" lIns="38100" tIns="19050" rIns="38100" bIns="19050" anchor="ctr">
                <a:spAutoFit/>
              </a:bodyPr>
              <a:lstStyle/>
              <a:p>
                <a:pPr>
                  <a:defRPr sz="1200">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Sheet1!$A$2:$A$27</c:f>
              <c:strCache>
                <c:ptCount val="26"/>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pt idx="18">
                  <c:v>Nova Scotia</c:v>
                </c:pt>
                <c:pt idx="19">
                  <c:v>Canada</c:v>
                </c:pt>
                <c:pt idx="21">
                  <c:v>Nova Scotia</c:v>
                </c:pt>
                <c:pt idx="22">
                  <c:v>Canada</c:v>
                </c:pt>
                <c:pt idx="24">
                  <c:v>Nova Scotia</c:v>
                </c:pt>
                <c:pt idx="25">
                  <c:v>Canada</c:v>
                </c:pt>
              </c:strCache>
            </c:strRef>
          </c:cat>
          <c:val>
            <c:numRef>
              <c:f>Sheet1!$C$2:$C$27</c:f>
              <c:numCache>
                <c:formatCode>0%</c:formatCode>
                <c:ptCount val="26"/>
                <c:pt idx="0">
                  <c:v>0.41051441056380006</c:v>
                </c:pt>
                <c:pt idx="1">
                  <c:v>0.35726040091820011</c:v>
                </c:pt>
                <c:pt idx="3">
                  <c:v>0.25035063183329997</c:v>
                </c:pt>
                <c:pt idx="4">
                  <c:v>0.29277407151450002</c:v>
                </c:pt>
                <c:pt idx="6">
                  <c:v>0.24041476268879999</c:v>
                </c:pt>
                <c:pt idx="7">
                  <c:v>0.37728905340719993</c:v>
                </c:pt>
                <c:pt idx="9">
                  <c:v>0.5599445648689001</c:v>
                </c:pt>
                <c:pt idx="10">
                  <c:v>0.55108253889999992</c:v>
                </c:pt>
                <c:pt idx="12">
                  <c:v>6.6308708679800002E-2</c:v>
                </c:pt>
                <c:pt idx="13">
                  <c:v>0.12123611972690003</c:v>
                </c:pt>
                <c:pt idx="15">
                  <c:v>0.24345005125570005</c:v>
                </c:pt>
                <c:pt idx="16">
                  <c:v>0.39039030228470006</c:v>
                </c:pt>
                <c:pt idx="18">
                  <c:v>0.51314830179959992</c:v>
                </c:pt>
                <c:pt idx="19">
                  <c:v>0.4724568993319001</c:v>
                </c:pt>
                <c:pt idx="21">
                  <c:v>0.33597765844009997</c:v>
                </c:pt>
                <c:pt idx="22">
                  <c:v>0.37205111915910011</c:v>
                </c:pt>
                <c:pt idx="24">
                  <c:v>0.38367638326210007</c:v>
                </c:pt>
                <c:pt idx="25">
                  <c:v>0.45637779642470006</c:v>
                </c:pt>
              </c:numCache>
            </c:numRef>
          </c:val>
        </c:ser>
        <c:dLbls>
          <c:showVal val="1"/>
        </c:dLbls>
        <c:gapWidth val="16"/>
        <c:overlap val="100"/>
        <c:axId val="56260096"/>
        <c:axId val="56261632"/>
      </c:barChart>
      <c:catAx>
        <c:axId val="56260096"/>
        <c:scaling>
          <c:orientation val="maxMin"/>
        </c:scaling>
        <c:axPos val="l"/>
        <c:numFmt formatCode="General" sourceLinked="1"/>
        <c:tickLblPos val="nextTo"/>
        <c:spPr>
          <a:ln w="3172">
            <a:solidFill>
              <a:srgbClr val="808080"/>
            </a:solidFill>
            <a:prstDash val="solid"/>
          </a:ln>
        </c:spPr>
        <c:txPr>
          <a:bodyPr/>
          <a:lstStyle/>
          <a:p>
            <a:pPr>
              <a:defRPr sz="1000"/>
            </a:pPr>
            <a:endParaRPr lang="en-US"/>
          </a:p>
        </c:txPr>
        <c:crossAx val="56261632"/>
        <c:crosses val="autoZero"/>
        <c:auto val="1"/>
        <c:lblAlgn val="ctr"/>
        <c:lblOffset val="100"/>
      </c:catAx>
      <c:valAx>
        <c:axId val="56261632"/>
        <c:scaling>
          <c:orientation val="minMax"/>
        </c:scaling>
        <c:axPos val="b"/>
        <c:numFmt formatCode="0%" sourceLinked="1"/>
        <c:tickLblPos val="nextTo"/>
        <c:spPr>
          <a:ln w="3172">
            <a:solidFill>
              <a:srgbClr val="808080"/>
            </a:solidFill>
            <a:prstDash val="solid"/>
          </a:ln>
        </c:spPr>
        <c:crossAx val="56260096"/>
        <c:crosses val="max"/>
        <c:crossBetween val="between"/>
      </c:valAx>
      <c:spPr>
        <a:noFill/>
        <a:ln w="25373">
          <a:noFill/>
        </a:ln>
      </c:spPr>
    </c:plotArea>
    <c:legend>
      <c:legendPos val="r"/>
      <c:layout>
        <c:manualLayout>
          <c:xMode val="edge"/>
          <c:yMode val="edge"/>
          <c:x val="1.7620795764660105E-3"/>
          <c:y val="0.92953902557835499"/>
          <c:w val="0.99112022487442897"/>
          <c:h val="7.0460974421645617E-2"/>
        </c:manualLayout>
      </c:layout>
      <c:overlay val="1"/>
      <c:spPr>
        <a:noFill/>
        <a:ln w="25373">
          <a:noFill/>
        </a:ln>
      </c:spPr>
      <c:txPr>
        <a:bodyPr/>
        <a:lstStyle/>
        <a:p>
          <a:pPr>
            <a:defRPr sz="1200"/>
          </a:pPr>
          <a:endParaRPr lang="en-US"/>
        </a:p>
      </c:txPr>
    </c:legend>
    <c:plotVisOnly val="1"/>
    <c:dispBlanksAs val="gap"/>
  </c:chart>
  <c:spPr>
    <a:noFill/>
    <a:ln>
      <a:noFill/>
    </a:ln>
  </c:spPr>
  <c:txPr>
    <a:bodyPr/>
    <a:lstStyle/>
    <a:p>
      <a:pPr>
        <a:defRPr baseline="0">
          <a:latin typeface="Arial" panose="020B0604020202020204" pitchFamily="34" charset="0"/>
          <a:cs typeface="Arial" panose="020B0604020202020204" pitchFamily="34"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2480085546050439"/>
          <c:y val="3.6961418969321105E-2"/>
          <c:w val="0.7122645729421877"/>
          <c:h val="0.80023075760252504"/>
        </c:manualLayout>
      </c:layout>
      <c:barChart>
        <c:barDir val="bar"/>
        <c:grouping val="percentStacked"/>
        <c:ser>
          <c:idx val="0"/>
          <c:order val="0"/>
          <c:tx>
            <c:strRef>
              <c:f>Sheet1!$B$1</c:f>
              <c:strCache>
                <c:ptCount val="1"/>
                <c:pt idx="0">
                  <c:v>Very likely</c:v>
                </c:pt>
              </c:strCache>
            </c:strRef>
          </c:tx>
          <c:spPr>
            <a:solidFill>
              <a:srgbClr val="33CC33"/>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Sheet1!$A$2:$A$18</c:f>
              <c:strCache>
                <c:ptCount val="17"/>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strCache>
            </c:strRef>
          </c:cat>
          <c:val>
            <c:numRef>
              <c:f>Sheet1!$B$2:$B$18</c:f>
              <c:numCache>
                <c:formatCode>0%</c:formatCode>
                <c:ptCount val="17"/>
                <c:pt idx="0">
                  <c:v>0.36615266142920011</c:v>
                </c:pt>
                <c:pt idx="1">
                  <c:v>0.2673476985023</c:v>
                </c:pt>
                <c:pt idx="3">
                  <c:v>0.49195591026780011</c:v>
                </c:pt>
                <c:pt idx="4">
                  <c:v>0.36458193120850002</c:v>
                </c:pt>
                <c:pt idx="6">
                  <c:v>0.64849875516680011</c:v>
                </c:pt>
                <c:pt idx="7">
                  <c:v>0.54449061274699995</c:v>
                </c:pt>
                <c:pt idx="9">
                  <c:v>0.19053434791530005</c:v>
                </c:pt>
                <c:pt idx="10">
                  <c:v>0.14693433075880005</c:v>
                </c:pt>
                <c:pt idx="12">
                  <c:v>0.26257338116850004</c:v>
                </c:pt>
                <c:pt idx="13">
                  <c:v>0.21281554257990001</c:v>
                </c:pt>
                <c:pt idx="15">
                  <c:v>0.47923636221130006</c:v>
                </c:pt>
                <c:pt idx="16">
                  <c:v>0.3948765540291001</c:v>
                </c:pt>
              </c:numCache>
            </c:numRef>
          </c:val>
        </c:ser>
        <c:ser>
          <c:idx val="1"/>
          <c:order val="1"/>
          <c:tx>
            <c:strRef>
              <c:f>Sheet1!$C$1</c:f>
              <c:strCache>
                <c:ptCount val="1"/>
                <c:pt idx="0">
                  <c:v>Somewhat likely</c:v>
                </c:pt>
              </c:strCache>
            </c:strRef>
          </c:tx>
          <c:spPr>
            <a:solidFill>
              <a:srgbClr val="92D050"/>
            </a:solidFill>
            <a:ln w="25373">
              <a:noFill/>
            </a:ln>
          </c:spPr>
          <c:dLbls>
            <c:spPr>
              <a:noFill/>
              <a:ln w="25373">
                <a:noFill/>
              </a:ln>
            </c:spPr>
            <c:dLblPos val="ctr"/>
            <c:showVal val="1"/>
            <c:extLst>
              <c:ext xmlns:c15="http://schemas.microsoft.com/office/drawing/2012/chart" uri="{CE6537A1-D6FC-4f65-9D91-7224C49458BB}">
                <c15:showLeaderLines val="0"/>
              </c:ext>
            </c:extLst>
          </c:dLbls>
          <c:cat>
            <c:strRef>
              <c:f>Sheet1!$A$2:$A$18</c:f>
              <c:strCache>
                <c:ptCount val="17"/>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strCache>
            </c:strRef>
          </c:cat>
          <c:val>
            <c:numRef>
              <c:f>Sheet1!$C$2:$C$18</c:f>
              <c:numCache>
                <c:formatCode>0%</c:formatCode>
                <c:ptCount val="17"/>
                <c:pt idx="0">
                  <c:v>0.35208005656399999</c:v>
                </c:pt>
                <c:pt idx="1">
                  <c:v>0.35049065521000006</c:v>
                </c:pt>
                <c:pt idx="3">
                  <c:v>0.27457861120470012</c:v>
                </c:pt>
                <c:pt idx="4">
                  <c:v>0.31538973653660007</c:v>
                </c:pt>
                <c:pt idx="6">
                  <c:v>0.25408275971659999</c:v>
                </c:pt>
                <c:pt idx="7">
                  <c:v>0.33810428065280013</c:v>
                </c:pt>
                <c:pt idx="9">
                  <c:v>0.36803855258320001</c:v>
                </c:pt>
                <c:pt idx="10">
                  <c:v>0.35969087184140014</c:v>
                </c:pt>
                <c:pt idx="12">
                  <c:v>0.3441010577584</c:v>
                </c:pt>
                <c:pt idx="13">
                  <c:v>0.36661335843839987</c:v>
                </c:pt>
                <c:pt idx="15">
                  <c:v>0.35334917629370005</c:v>
                </c:pt>
                <c:pt idx="16">
                  <c:v>0.4113666023908002</c:v>
                </c:pt>
              </c:numCache>
            </c:numRef>
          </c:val>
        </c:ser>
        <c:ser>
          <c:idx val="2"/>
          <c:order val="2"/>
          <c:tx>
            <c:strRef>
              <c:f>Sheet1!$D$1</c:f>
              <c:strCache>
                <c:ptCount val="1"/>
                <c:pt idx="0">
                  <c:v>Somewhat unlikely</c:v>
                </c:pt>
              </c:strCache>
            </c:strRef>
          </c:tx>
          <c:spPr>
            <a:solidFill>
              <a:srgbClr val="FF0000"/>
            </a:solidFill>
            <a:ln w="25373">
              <a:noFill/>
            </a:ln>
          </c:spPr>
          <c:dLbls>
            <c:spPr>
              <a:noFill/>
              <a:ln w="25373">
                <a:noFill/>
              </a:ln>
            </c:spPr>
            <c:txPr>
              <a:bodyPr/>
              <a:lstStyle/>
              <a:p>
                <a:pPr>
                  <a:defRPr>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Sheet1!$A$2:$A$18</c:f>
              <c:strCache>
                <c:ptCount val="17"/>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strCache>
            </c:strRef>
          </c:cat>
          <c:val>
            <c:numRef>
              <c:f>Sheet1!$D$2:$D$18</c:f>
              <c:numCache>
                <c:formatCode>0%</c:formatCode>
                <c:ptCount val="17"/>
                <c:pt idx="0">
                  <c:v>0.1415918759765</c:v>
                </c:pt>
                <c:pt idx="1">
                  <c:v>0.20950713022260004</c:v>
                </c:pt>
                <c:pt idx="3">
                  <c:v>9.9217595000770015E-2</c:v>
                </c:pt>
                <c:pt idx="4">
                  <c:v>0.15638137905720004</c:v>
                </c:pt>
                <c:pt idx="6">
                  <c:v>4.9391443153280014E-2</c:v>
                </c:pt>
                <c:pt idx="7">
                  <c:v>6.8767591322240015E-2</c:v>
                </c:pt>
                <c:pt idx="9">
                  <c:v>0.27940593196020014</c:v>
                </c:pt>
                <c:pt idx="10">
                  <c:v>0.31516879037010004</c:v>
                </c:pt>
                <c:pt idx="12">
                  <c:v>0.25163753502479991</c:v>
                </c:pt>
                <c:pt idx="13">
                  <c:v>0.24269820635940004</c:v>
                </c:pt>
                <c:pt idx="15">
                  <c:v>9.2272885450019992E-2</c:v>
                </c:pt>
                <c:pt idx="16">
                  <c:v>0.11798064447290003</c:v>
                </c:pt>
              </c:numCache>
            </c:numRef>
          </c:val>
        </c:ser>
        <c:ser>
          <c:idx val="3"/>
          <c:order val="3"/>
          <c:tx>
            <c:strRef>
              <c:f>Sheet1!$E$1</c:f>
              <c:strCache>
                <c:ptCount val="1"/>
                <c:pt idx="0">
                  <c:v>Very unlikely</c:v>
                </c:pt>
              </c:strCache>
            </c:strRef>
          </c:tx>
          <c:spPr>
            <a:solidFill>
              <a:srgbClr val="C00000"/>
            </a:solidFill>
          </c:spPr>
          <c:dLbls>
            <c:spPr>
              <a:noFill/>
              <a:ln>
                <a:noFill/>
              </a:ln>
              <a:effectLst/>
            </c:spPr>
            <c:txPr>
              <a:bodyPr/>
              <a:lstStyle/>
              <a:p>
                <a:pPr>
                  <a:defRPr>
                    <a:solidFill>
                      <a:schemeClr val="bg1"/>
                    </a:solidFill>
                  </a:defRPr>
                </a:pPr>
                <a:endParaRPr lang="en-US"/>
              </a:p>
            </c:txPr>
            <c:showVal val="1"/>
            <c:extLst>
              <c:ext xmlns:c15="http://schemas.microsoft.com/office/drawing/2012/chart" uri="{CE6537A1-D6FC-4f65-9D91-7224C49458BB}">
                <c15:showLeaderLines val="0"/>
              </c:ext>
            </c:extLst>
          </c:dLbls>
          <c:cat>
            <c:strRef>
              <c:f>Sheet1!$A$2:$A$18</c:f>
              <c:strCache>
                <c:ptCount val="17"/>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strCache>
            </c:strRef>
          </c:cat>
          <c:val>
            <c:numRef>
              <c:f>Sheet1!$E$2:$E$18</c:f>
              <c:numCache>
                <c:formatCode>0%</c:formatCode>
                <c:ptCount val="17"/>
                <c:pt idx="0">
                  <c:v>0.11966212835150002</c:v>
                </c:pt>
                <c:pt idx="1">
                  <c:v>0.12648563506889998</c:v>
                </c:pt>
                <c:pt idx="3">
                  <c:v>0.11880455188010001</c:v>
                </c:pt>
                <c:pt idx="4">
                  <c:v>0.12828220886889999</c:v>
                </c:pt>
                <c:pt idx="6">
                  <c:v>4.1255559291889975E-2</c:v>
                </c:pt>
                <c:pt idx="7">
                  <c:v>3.1488379836370012E-2</c:v>
                </c:pt>
                <c:pt idx="9">
                  <c:v>0.13207598496469997</c:v>
                </c:pt>
                <c:pt idx="10">
                  <c:v>0.14352988322259999</c:v>
                </c:pt>
                <c:pt idx="12">
                  <c:v>0.11235387061209999</c:v>
                </c:pt>
                <c:pt idx="13">
                  <c:v>0.13975420536150004</c:v>
                </c:pt>
                <c:pt idx="15">
                  <c:v>5.6112902547580008E-2</c:v>
                </c:pt>
                <c:pt idx="16">
                  <c:v>5.7418125209569987E-2</c:v>
                </c:pt>
              </c:numCache>
            </c:numRef>
          </c:val>
        </c:ser>
        <c:ser>
          <c:idx val="4"/>
          <c:order val="4"/>
          <c:tx>
            <c:strRef>
              <c:f>Sheet1!$F$1</c:f>
              <c:strCache>
                <c:ptCount val="1"/>
                <c:pt idx="0">
                  <c:v>Not sure</c:v>
                </c:pt>
              </c:strCache>
            </c:strRef>
          </c:tx>
          <c:spPr>
            <a:solidFill>
              <a:schemeClr val="bg1">
                <a:lumMod val="75000"/>
              </a:schemeClr>
            </a:solidFill>
          </c:spPr>
          <c:dLbls>
            <c:spPr>
              <a:noFill/>
              <a:ln>
                <a:noFill/>
              </a:ln>
              <a:effectLst/>
            </c:spPr>
            <c:showVal val="1"/>
            <c:extLst>
              <c:ext xmlns:c15="http://schemas.microsoft.com/office/drawing/2012/chart" uri="{CE6537A1-D6FC-4f65-9D91-7224C49458BB}">
                <c15:showLeaderLines val="1"/>
              </c:ext>
            </c:extLst>
          </c:dLbls>
          <c:cat>
            <c:strRef>
              <c:f>Sheet1!$A$2:$A$18</c:f>
              <c:strCache>
                <c:ptCount val="17"/>
                <c:pt idx="0">
                  <c:v>Nova Scotia</c:v>
                </c:pt>
                <c:pt idx="1">
                  <c:v>Canada</c:v>
                </c:pt>
                <c:pt idx="3">
                  <c:v>Nova Scotia</c:v>
                </c:pt>
                <c:pt idx="4">
                  <c:v>Canada</c:v>
                </c:pt>
                <c:pt idx="6">
                  <c:v>Nova Scotia</c:v>
                </c:pt>
                <c:pt idx="7">
                  <c:v>Canada</c:v>
                </c:pt>
                <c:pt idx="9">
                  <c:v>Nova Scotia</c:v>
                </c:pt>
                <c:pt idx="10">
                  <c:v>Canada</c:v>
                </c:pt>
                <c:pt idx="12">
                  <c:v>Nova Scotia</c:v>
                </c:pt>
                <c:pt idx="13">
                  <c:v>Canada</c:v>
                </c:pt>
                <c:pt idx="15">
                  <c:v>Nova Scotia</c:v>
                </c:pt>
                <c:pt idx="16">
                  <c:v>Canada</c:v>
                </c:pt>
              </c:strCache>
            </c:strRef>
          </c:cat>
          <c:val>
            <c:numRef>
              <c:f>Sheet1!$F$2:$F$18</c:f>
              <c:numCache>
                <c:formatCode>0%</c:formatCode>
                <c:ptCount val="17"/>
                <c:pt idx="0">
                  <c:v>2.0513277678750007E-2</c:v>
                </c:pt>
                <c:pt idx="1">
                  <c:v>4.6168880996309995E-2</c:v>
                </c:pt>
                <c:pt idx="3">
                  <c:v>1.5443331646610003E-2</c:v>
                </c:pt>
                <c:pt idx="4">
                  <c:v>3.5364744328849999E-2</c:v>
                </c:pt>
                <c:pt idx="6">
                  <c:v>6.7714826713790007E-3</c:v>
                </c:pt>
                <c:pt idx="7">
                  <c:v>1.7149135441520004E-2</c:v>
                </c:pt>
                <c:pt idx="9">
                  <c:v>2.9945182576620006E-2</c:v>
                </c:pt>
                <c:pt idx="10">
                  <c:v>3.4676123807170008E-2</c:v>
                </c:pt>
                <c:pt idx="12">
                  <c:v>2.9334155436250002E-2</c:v>
                </c:pt>
                <c:pt idx="13">
                  <c:v>3.8118687260919999E-2</c:v>
                </c:pt>
                <c:pt idx="15">
                  <c:v>1.9028673497430003E-2</c:v>
                </c:pt>
                <c:pt idx="16">
                  <c:v>1.8358073897590001E-2</c:v>
                </c:pt>
              </c:numCache>
            </c:numRef>
          </c:val>
        </c:ser>
        <c:dLbls>
          <c:showVal val="1"/>
        </c:dLbls>
        <c:gapWidth val="16"/>
        <c:overlap val="100"/>
        <c:axId val="58152064"/>
        <c:axId val="58153600"/>
      </c:barChart>
      <c:catAx>
        <c:axId val="58152064"/>
        <c:scaling>
          <c:orientation val="maxMin"/>
        </c:scaling>
        <c:axPos val="l"/>
        <c:numFmt formatCode="General" sourceLinked="1"/>
        <c:tickLblPos val="nextTo"/>
        <c:spPr>
          <a:ln w="3172">
            <a:solidFill>
              <a:srgbClr val="808080"/>
            </a:solidFill>
            <a:prstDash val="solid"/>
          </a:ln>
        </c:spPr>
        <c:crossAx val="58153600"/>
        <c:crosses val="autoZero"/>
        <c:auto val="1"/>
        <c:lblAlgn val="ctr"/>
        <c:lblOffset val="100"/>
      </c:catAx>
      <c:valAx>
        <c:axId val="58153600"/>
        <c:scaling>
          <c:orientation val="minMax"/>
        </c:scaling>
        <c:axPos val="b"/>
        <c:numFmt formatCode="0%" sourceLinked="1"/>
        <c:tickLblPos val="nextTo"/>
        <c:spPr>
          <a:ln w="3172">
            <a:solidFill>
              <a:srgbClr val="808080"/>
            </a:solidFill>
            <a:prstDash val="solid"/>
          </a:ln>
        </c:spPr>
        <c:crossAx val="58152064"/>
        <c:crosses val="max"/>
        <c:crossBetween val="between"/>
      </c:valAx>
      <c:spPr>
        <a:noFill/>
        <a:ln w="25373">
          <a:noFill/>
        </a:ln>
      </c:spPr>
    </c:plotArea>
    <c:legend>
      <c:legendPos val="r"/>
      <c:layout>
        <c:manualLayout>
          <c:xMode val="edge"/>
          <c:yMode val="edge"/>
          <c:x val="7.9792329884496332E-2"/>
          <c:y val="0.88528138528138489"/>
          <c:w val="0.92020762522193689"/>
          <c:h val="0.114718601882751"/>
        </c:manualLayout>
      </c:layout>
      <c:overlay val="1"/>
      <c:spPr>
        <a:noFill/>
        <a:ln w="25373">
          <a:noFill/>
        </a:ln>
      </c:sp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CA"/>
  <c:chart>
    <c:plotArea>
      <c:layout>
        <c:manualLayout>
          <c:layoutTarget val="inner"/>
          <c:xMode val="edge"/>
          <c:yMode val="edge"/>
          <c:x val="0.1595744299144827"/>
          <c:y val="3.6961395330276675E-2"/>
          <c:w val="0.80373643990501742"/>
          <c:h val="0.80023075760252504"/>
        </c:manualLayout>
      </c:layout>
      <c:barChart>
        <c:barDir val="bar"/>
        <c:grouping val="percentStacked"/>
        <c:ser>
          <c:idx val="0"/>
          <c:order val="0"/>
          <c:tx>
            <c:strRef>
              <c:f>Sheet1!$B$1</c:f>
              <c:strCache>
                <c:ptCount val="1"/>
                <c:pt idx="0">
                  <c:v>Yes</c:v>
                </c:pt>
              </c:strCache>
            </c:strRef>
          </c:tx>
          <c:spPr>
            <a:solidFill>
              <a:srgbClr val="33CC33"/>
            </a:solidFill>
            <a:ln w="25373">
              <a:noFill/>
            </a:ln>
          </c:spPr>
          <c:dLbls>
            <c:spPr>
              <a:noFill/>
              <a:ln w="25373">
                <a:noFill/>
              </a:ln>
            </c:spPr>
            <c:txPr>
              <a:bodyPr wrap="square" lIns="38100" tIns="19050" rIns="38100" bIns="19050" anchor="ctr">
                <a:spAutoFit/>
              </a:bodyPr>
              <a:lstStyle/>
              <a:p>
                <a:pPr>
                  <a:defRPr sz="1400"/>
                </a:pPr>
                <a:endParaRPr lang="en-US"/>
              </a:p>
            </c:txPr>
            <c:dLblPos val="ctr"/>
            <c:showVal val="1"/>
            <c:extLst>
              <c:ext xmlns:c15="http://schemas.microsoft.com/office/drawing/2012/chart" uri="{CE6537A1-D6FC-4f65-9D91-7224C49458BB}">
                <c15:showLeaderLines val="0"/>
              </c:ext>
            </c:extLst>
          </c:dLbls>
          <c:cat>
            <c:strRef>
              <c:f>Sheet1!$A$2:$A$3</c:f>
              <c:strCache>
                <c:ptCount val="2"/>
                <c:pt idx="0">
                  <c:v>Nova Scotia</c:v>
                </c:pt>
                <c:pt idx="1">
                  <c:v>Canada</c:v>
                </c:pt>
              </c:strCache>
            </c:strRef>
          </c:cat>
          <c:val>
            <c:numRef>
              <c:f>Sheet1!$B$2:$B$3</c:f>
              <c:numCache>
                <c:formatCode>0%</c:formatCode>
                <c:ptCount val="2"/>
                <c:pt idx="0">
                  <c:v>0.51201230058789982</c:v>
                </c:pt>
                <c:pt idx="1">
                  <c:v>0.48000000000000004</c:v>
                </c:pt>
              </c:numCache>
            </c:numRef>
          </c:val>
        </c:ser>
        <c:ser>
          <c:idx val="1"/>
          <c:order val="1"/>
          <c:tx>
            <c:strRef>
              <c:f>Sheet1!$C$1</c:f>
              <c:strCache>
                <c:ptCount val="1"/>
                <c:pt idx="0">
                  <c:v>No</c:v>
                </c:pt>
              </c:strCache>
            </c:strRef>
          </c:tx>
          <c:spPr>
            <a:solidFill>
              <a:srgbClr val="FF0000"/>
            </a:solidFill>
            <a:ln w="25373">
              <a:noFill/>
            </a:ln>
          </c:spPr>
          <c:dLbls>
            <c:spPr>
              <a:noFill/>
              <a:ln w="25373">
                <a:noFill/>
              </a:ln>
            </c:spPr>
            <c:txPr>
              <a:bodyPr wrap="square" lIns="38100" tIns="19050" rIns="38100" bIns="19050" anchor="ctr">
                <a:spAutoFit/>
              </a:bodyPr>
              <a:lstStyle/>
              <a:p>
                <a:pPr>
                  <a:defRPr sz="1400">
                    <a:solidFill>
                      <a:schemeClr val="bg1"/>
                    </a:solidFill>
                  </a:defRPr>
                </a:pPr>
                <a:endParaRPr lang="en-US"/>
              </a:p>
            </c:txPr>
            <c:dLblPos val="ctr"/>
            <c:showVal val="1"/>
            <c:extLst>
              <c:ext xmlns:c15="http://schemas.microsoft.com/office/drawing/2012/chart" uri="{CE6537A1-D6FC-4f65-9D91-7224C49458BB}">
                <c15:showLeaderLines val="0"/>
              </c:ext>
            </c:extLst>
          </c:dLbls>
          <c:cat>
            <c:strRef>
              <c:f>Sheet1!$A$2:$A$3</c:f>
              <c:strCache>
                <c:ptCount val="2"/>
                <c:pt idx="0">
                  <c:v>Nova Scotia</c:v>
                </c:pt>
                <c:pt idx="1">
                  <c:v>Canada</c:v>
                </c:pt>
              </c:strCache>
            </c:strRef>
          </c:cat>
          <c:val>
            <c:numRef>
              <c:f>Sheet1!$C$2:$C$3</c:f>
              <c:numCache>
                <c:formatCode>0%</c:formatCode>
                <c:ptCount val="2"/>
                <c:pt idx="0">
                  <c:v>0.48798769941210002</c:v>
                </c:pt>
                <c:pt idx="1">
                  <c:v>0.52</c:v>
                </c:pt>
              </c:numCache>
            </c:numRef>
          </c:val>
        </c:ser>
        <c:dLbls>
          <c:showVal val="1"/>
        </c:dLbls>
        <c:gapWidth val="33"/>
        <c:overlap val="100"/>
        <c:axId val="58094720"/>
        <c:axId val="58096256"/>
      </c:barChart>
      <c:catAx>
        <c:axId val="58094720"/>
        <c:scaling>
          <c:orientation val="maxMin"/>
        </c:scaling>
        <c:axPos val="l"/>
        <c:numFmt formatCode="General" sourceLinked="1"/>
        <c:tickLblPos val="nextTo"/>
        <c:spPr>
          <a:ln w="3172">
            <a:solidFill>
              <a:srgbClr val="808080"/>
            </a:solidFill>
            <a:prstDash val="solid"/>
          </a:ln>
        </c:spPr>
        <c:txPr>
          <a:bodyPr/>
          <a:lstStyle/>
          <a:p>
            <a:pPr>
              <a:defRPr sz="1400"/>
            </a:pPr>
            <a:endParaRPr lang="en-US"/>
          </a:p>
        </c:txPr>
        <c:crossAx val="58096256"/>
        <c:crosses val="autoZero"/>
        <c:auto val="1"/>
        <c:lblAlgn val="ctr"/>
        <c:lblOffset val="100"/>
      </c:catAx>
      <c:valAx>
        <c:axId val="58096256"/>
        <c:scaling>
          <c:orientation val="minMax"/>
        </c:scaling>
        <c:axPos val="b"/>
        <c:numFmt formatCode="0%" sourceLinked="1"/>
        <c:tickLblPos val="nextTo"/>
        <c:spPr>
          <a:ln w="3172">
            <a:solidFill>
              <a:srgbClr val="808080"/>
            </a:solidFill>
            <a:prstDash val="solid"/>
          </a:ln>
        </c:spPr>
        <c:crossAx val="58094720"/>
        <c:crosses val="max"/>
        <c:crossBetween val="between"/>
      </c:valAx>
      <c:spPr>
        <a:noFill/>
        <a:ln w="25373">
          <a:noFill/>
        </a:ln>
      </c:spPr>
    </c:plotArea>
    <c:legend>
      <c:legendPos val="r"/>
      <c:layout>
        <c:manualLayout>
          <c:xMode val="edge"/>
          <c:yMode val="edge"/>
          <c:x val="7.9792329884496332E-2"/>
          <c:y val="0.88528138528138489"/>
          <c:w val="0.92020762522193689"/>
          <c:h val="0.114718601882751"/>
        </c:manualLayout>
      </c:layout>
      <c:overlay val="1"/>
      <c:spPr>
        <a:noFill/>
        <a:ln w="25373">
          <a:noFill/>
        </a:ln>
      </c:spPr>
    </c:legend>
    <c:plotVisOnly val="1"/>
    <c:dispBlanksAs val="gap"/>
  </c:chart>
  <c:spPr>
    <a:noFill/>
    <a:ln>
      <a:noFill/>
    </a:ln>
  </c:spPr>
  <c:txPr>
    <a:bodyPr/>
    <a:lstStyle/>
    <a:p>
      <a:pPr>
        <a:defRPr sz="1200" baseline="0">
          <a:latin typeface="Arial" panose="020B0604020202020204" pitchFamily="34" charset="0"/>
          <a:cs typeface="Arial" panose="020B0604020202020204" pitchFamily="34"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fontAlgn="auto">
              <a:spcBef>
                <a:spcPts val="0"/>
              </a:spcBef>
              <a:spcAft>
                <a:spcPts val="0"/>
              </a:spcAft>
              <a:defRPr sz="1200">
                <a:latin typeface="Arial"/>
                <a:ea typeface="+mn-ea"/>
                <a:cs typeface="+mn-cs"/>
              </a:defRPr>
            </a:lvl1pPr>
          </a:lstStyle>
          <a:p>
            <a:pPr>
              <a:defRPr/>
            </a:pPr>
            <a:endParaRPr lang="en-CA" dirty="0"/>
          </a:p>
        </p:txBody>
      </p:sp>
      <p:sp>
        <p:nvSpPr>
          <p:cNvPr id="3" name="Date Placeholder 2"/>
          <p:cNvSpPr>
            <a:spLocks noGrp="1"/>
          </p:cNvSpPr>
          <p:nvPr>
            <p:ph type="dt" idx="1"/>
          </p:nvPr>
        </p:nvSpPr>
        <p:spPr>
          <a:xfrm>
            <a:off x="4008705" y="0"/>
            <a:ext cx="3066733" cy="468154"/>
          </a:xfrm>
          <a:prstGeom prst="rect">
            <a:avLst/>
          </a:prstGeom>
        </p:spPr>
        <p:txBody>
          <a:bodyPr vert="horz" wrap="square" lIns="93936" tIns="46968" rIns="93936" bIns="46968" numCol="1" anchor="t" anchorCtr="0" compatLnSpc="1">
            <a:prstTxWarp prst="textNoShape">
              <a:avLst/>
            </a:prstTxWarp>
          </a:bodyPr>
          <a:lstStyle>
            <a:lvl1pPr algn="r">
              <a:defRPr sz="1200">
                <a:latin typeface="Arial"/>
                <a:cs typeface="Arial" pitchFamily="34" charset="0"/>
              </a:defRPr>
            </a:lvl1pPr>
          </a:lstStyle>
          <a:p>
            <a:fld id="{90D1DDB5-55C3-46FE-A3C6-179D143951BC}" type="datetimeFigureOut">
              <a:rPr lang="en-CA" smtClean="0"/>
              <a:pPr/>
              <a:t>2016-03-05</a:t>
            </a:fld>
            <a:endParaRPr lang="en-CA"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CA" noProof="0"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CA" noProof="0" dirty="0"/>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fontAlgn="auto">
              <a:spcBef>
                <a:spcPts val="0"/>
              </a:spcBef>
              <a:spcAft>
                <a:spcPts val="0"/>
              </a:spcAft>
              <a:defRPr sz="1200">
                <a:latin typeface="Arial"/>
                <a:ea typeface="+mn-ea"/>
                <a:cs typeface="+mn-cs"/>
              </a:defRPr>
            </a:lvl1pPr>
          </a:lstStyle>
          <a:p>
            <a:pPr>
              <a:defRPr/>
            </a:pPr>
            <a:endParaRPr lang="en-CA"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wrap="square" lIns="93936" tIns="46968" rIns="93936" bIns="46968" numCol="1" anchor="b" anchorCtr="0" compatLnSpc="1">
            <a:prstTxWarp prst="textNoShape">
              <a:avLst/>
            </a:prstTxWarp>
          </a:bodyPr>
          <a:lstStyle>
            <a:lvl1pPr algn="r">
              <a:defRPr sz="1200">
                <a:latin typeface="Arial"/>
                <a:cs typeface="Arial" pitchFamily="34" charset="0"/>
              </a:defRPr>
            </a:lvl1pPr>
          </a:lstStyle>
          <a:p>
            <a:fld id="{B2E812AE-C7C5-4C7A-8A22-F42710E10B99}" type="slidenum">
              <a:rPr lang="en-CA" smtClean="0"/>
              <a:pPr/>
              <a:t>‹#›</a:t>
            </a:fld>
            <a:endParaRPr lang="en-CA" dirty="0"/>
          </a:p>
        </p:txBody>
      </p:sp>
    </p:spTree>
    <p:extLst>
      <p:ext uri="{BB962C8B-B14F-4D97-AF65-F5344CB8AC3E}">
        <p14:creationId xmlns:p14="http://schemas.microsoft.com/office/powerpoint/2010/main" xmlns="" val="28757255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i2-Abacus-Website-Concept-2014-08-REV1_titl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907704" y="2130425"/>
            <a:ext cx="6550496" cy="2450703"/>
          </a:xfrm>
        </p:spPr>
        <p:txBody>
          <a:bodyPr/>
          <a:lstStyle>
            <a:lvl1pPr algn="l">
              <a:defRPr>
                <a:latin typeface="Arial"/>
                <a:cs typeface="Arial"/>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906174" y="4797152"/>
            <a:ext cx="6554258" cy="841648"/>
          </a:xfrm>
        </p:spPr>
        <p:txBody>
          <a:bodyPr/>
          <a:lstStyle>
            <a:lvl1pPr marL="0" indent="0" algn="l">
              <a:buNone/>
              <a:defRPr>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a:defRPr>
            </a:lvl1pPr>
          </a:lstStyle>
          <a:p>
            <a:fld id="{7A36D650-960E-48F8-ABAE-196886B57687}" type="datetime1">
              <a:rPr lang="en-CA" smtClean="0"/>
              <a:pPr/>
              <a:t>2016-03-05</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Arial"/>
                <a:ea typeface="+mn-ea"/>
                <a:cs typeface="Arial"/>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fld id="{872A4FA4-6116-4ECE-A48F-C4982B118816}" type="slidenum">
              <a:rPr lang="en-CA"/>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descr="i2-Abacus-Website-Concept-2014-08-REV1_Artboard 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lvl1pPr>
              <a:defRPr>
                <a:latin typeface="Arial"/>
                <a:cs typeface="Arial"/>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lstStyle>
            <a:lvl1pPr>
              <a:defRPr>
                <a:solidFill>
                  <a:schemeClr val="bg1"/>
                </a:solidFill>
                <a:latin typeface="Arial"/>
                <a:cs typeface="Arial"/>
              </a:defRPr>
            </a:lvl1pPr>
            <a:lvl2pPr>
              <a:defRPr>
                <a:solidFill>
                  <a:schemeClr val="bg1"/>
                </a:solidFill>
                <a:latin typeface="Arial"/>
                <a:cs typeface="Arial"/>
              </a:defRPr>
            </a:lvl2pPr>
            <a:lvl3pPr>
              <a:defRPr>
                <a:solidFill>
                  <a:schemeClr val="bg1"/>
                </a:solidFill>
                <a:latin typeface="Arial"/>
                <a:cs typeface="Arial"/>
              </a:defRPr>
            </a:lvl3pPr>
            <a:lvl4pPr>
              <a:defRPr>
                <a:solidFill>
                  <a:schemeClr val="bg1"/>
                </a:solidFill>
                <a:latin typeface="Arial"/>
                <a:cs typeface="Arial"/>
              </a:defRPr>
            </a:lvl4pPr>
            <a:lvl5pPr>
              <a:defRPr>
                <a:solidFill>
                  <a:schemeClr val="bg1"/>
                </a:solidFill>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Slide Number Placeholder 5"/>
          <p:cNvSpPr>
            <a:spLocks noGrp="1"/>
          </p:cNvSpPr>
          <p:nvPr>
            <p:ph type="sldNum" sz="quarter" idx="10"/>
          </p:nvPr>
        </p:nvSpPr>
        <p:spPr/>
        <p:txBody>
          <a:bodyPr/>
          <a:lstStyle>
            <a:lvl1pPr>
              <a:defRPr/>
            </a:lvl1pPr>
          </a:lstStyle>
          <a:p>
            <a:fld id="{2CB3CFB3-1A8E-4505-81BB-9A0BCBE2368E}" type="slidenum">
              <a:rPr lang="en-CA"/>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i2-Abacus-Website-Concept-2014-08-REV1_slide.jpg"/>
          <p:cNvPicPr>
            <a:picLocks noChangeAspect="1"/>
          </p:cNvPicPr>
          <p:nvPr userDrawn="1"/>
        </p:nvPicPr>
        <p:blipFill>
          <a:blip r:embed="rId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6" name="Slide Number Placeholder 5"/>
          <p:cNvSpPr>
            <a:spLocks noGrp="1"/>
          </p:cNvSpPr>
          <p:nvPr>
            <p:ph type="sldNum" sz="quarter" idx="4"/>
          </p:nvPr>
        </p:nvSpPr>
        <p:spPr>
          <a:xfrm>
            <a:off x="2484438" y="6524625"/>
            <a:ext cx="2133600" cy="196850"/>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a:defRPr>
            </a:lvl1pPr>
          </a:lstStyle>
          <a:p>
            <a:fld id="{15932207-5D17-4441-A8D0-196847C753E9}"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l" rtl="0" eaLnBrk="0" fontAlgn="base" hangingPunct="0">
        <a:spcBef>
          <a:spcPct val="0"/>
        </a:spcBef>
        <a:spcAft>
          <a:spcPct val="0"/>
        </a:spcAft>
        <a:defRPr sz="3600" kern="1200">
          <a:solidFill>
            <a:srgbClr val="3BB910"/>
          </a:solidFill>
          <a:latin typeface="Arial"/>
          <a:ea typeface="ＭＳ Ｐゴシック" charset="0"/>
          <a:cs typeface="Arial"/>
        </a:defRPr>
      </a:lvl1pPr>
      <a:lvl2pPr algn="l" rtl="0" eaLnBrk="0" fontAlgn="base" hangingPunct="0">
        <a:spcBef>
          <a:spcPct val="0"/>
        </a:spcBef>
        <a:spcAft>
          <a:spcPct val="0"/>
        </a:spcAft>
        <a:defRPr sz="3600">
          <a:solidFill>
            <a:srgbClr val="3BB910"/>
          </a:solidFill>
          <a:latin typeface="Avenir LT Std 55 Roman" charset="0"/>
          <a:ea typeface="ＭＳ Ｐゴシック" charset="0"/>
          <a:cs typeface="Avenir LT Std 55 Roman" charset="0"/>
        </a:defRPr>
      </a:lvl2pPr>
      <a:lvl3pPr algn="l" rtl="0" eaLnBrk="0" fontAlgn="base" hangingPunct="0">
        <a:spcBef>
          <a:spcPct val="0"/>
        </a:spcBef>
        <a:spcAft>
          <a:spcPct val="0"/>
        </a:spcAft>
        <a:defRPr sz="3600">
          <a:solidFill>
            <a:srgbClr val="3BB910"/>
          </a:solidFill>
          <a:latin typeface="Avenir LT Std 55 Roman" charset="0"/>
          <a:ea typeface="ＭＳ Ｐゴシック" charset="0"/>
          <a:cs typeface="Avenir LT Std 55 Roman" charset="0"/>
        </a:defRPr>
      </a:lvl3pPr>
      <a:lvl4pPr algn="l" rtl="0" eaLnBrk="0" fontAlgn="base" hangingPunct="0">
        <a:spcBef>
          <a:spcPct val="0"/>
        </a:spcBef>
        <a:spcAft>
          <a:spcPct val="0"/>
        </a:spcAft>
        <a:defRPr sz="3600">
          <a:solidFill>
            <a:srgbClr val="3BB910"/>
          </a:solidFill>
          <a:latin typeface="Avenir LT Std 55 Roman" charset="0"/>
          <a:ea typeface="ＭＳ Ｐゴシック" charset="0"/>
          <a:cs typeface="Avenir LT Std 55 Roman" charset="0"/>
        </a:defRPr>
      </a:lvl4pPr>
      <a:lvl5pPr algn="l" rtl="0" eaLnBrk="0" fontAlgn="base" hangingPunct="0">
        <a:spcBef>
          <a:spcPct val="0"/>
        </a:spcBef>
        <a:spcAft>
          <a:spcPct val="0"/>
        </a:spcAft>
        <a:defRPr sz="3600">
          <a:solidFill>
            <a:srgbClr val="3BB910"/>
          </a:solidFill>
          <a:latin typeface="Avenir LT Std 55 Roman" charset="0"/>
          <a:ea typeface="ＭＳ Ｐゴシック" charset="0"/>
          <a:cs typeface="Avenir LT Std 55 Roman" charset="0"/>
        </a:defRPr>
      </a:lvl5pPr>
      <a:lvl6pPr marL="457200" algn="l" rtl="0" fontAlgn="base">
        <a:spcBef>
          <a:spcPct val="0"/>
        </a:spcBef>
        <a:spcAft>
          <a:spcPct val="0"/>
        </a:spcAft>
        <a:defRPr sz="3600">
          <a:solidFill>
            <a:srgbClr val="3BB910"/>
          </a:solidFill>
          <a:latin typeface="Avenir LT Std 55 Roman" charset="0"/>
          <a:ea typeface="ＭＳ Ｐゴシック" charset="0"/>
          <a:cs typeface="Avenir LT Std 55 Roman" charset="0"/>
        </a:defRPr>
      </a:lvl6pPr>
      <a:lvl7pPr marL="914400" algn="l" rtl="0" fontAlgn="base">
        <a:spcBef>
          <a:spcPct val="0"/>
        </a:spcBef>
        <a:spcAft>
          <a:spcPct val="0"/>
        </a:spcAft>
        <a:defRPr sz="3600">
          <a:solidFill>
            <a:srgbClr val="3BB910"/>
          </a:solidFill>
          <a:latin typeface="Avenir LT Std 55 Roman" charset="0"/>
          <a:ea typeface="ＭＳ Ｐゴシック" charset="0"/>
          <a:cs typeface="Avenir LT Std 55 Roman" charset="0"/>
        </a:defRPr>
      </a:lvl7pPr>
      <a:lvl8pPr marL="1371600" algn="l" rtl="0" fontAlgn="base">
        <a:spcBef>
          <a:spcPct val="0"/>
        </a:spcBef>
        <a:spcAft>
          <a:spcPct val="0"/>
        </a:spcAft>
        <a:defRPr sz="3600">
          <a:solidFill>
            <a:srgbClr val="3BB910"/>
          </a:solidFill>
          <a:latin typeface="Avenir LT Std 55 Roman" charset="0"/>
          <a:ea typeface="ＭＳ Ｐゴシック" charset="0"/>
          <a:cs typeface="Avenir LT Std 55 Roman" charset="0"/>
        </a:defRPr>
      </a:lvl8pPr>
      <a:lvl9pPr marL="1828800" algn="l" rtl="0" fontAlgn="base">
        <a:spcBef>
          <a:spcPct val="0"/>
        </a:spcBef>
        <a:spcAft>
          <a:spcPct val="0"/>
        </a:spcAft>
        <a:defRPr sz="3600">
          <a:solidFill>
            <a:srgbClr val="3BB910"/>
          </a:solidFill>
          <a:latin typeface="Avenir LT Std 55 Roman" charset="0"/>
          <a:ea typeface="ＭＳ Ｐゴシック" charset="0"/>
          <a:cs typeface="Avenir LT Std 55 Roman"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Arial"/>
          <a:ea typeface="ＭＳ Ｐゴシック" charset="0"/>
          <a:cs typeface="Arial"/>
        </a:defRPr>
      </a:lvl1pPr>
      <a:lvl2pPr marL="742950" indent="-285750" algn="l" rtl="0" eaLnBrk="0" fontAlgn="base" hangingPunct="0">
        <a:spcBef>
          <a:spcPct val="20000"/>
        </a:spcBef>
        <a:spcAft>
          <a:spcPct val="0"/>
        </a:spcAft>
        <a:buFont typeface="Arial" pitchFamily="34" charset="0"/>
        <a:buChar char="–"/>
        <a:defRPr sz="2000" kern="1200">
          <a:solidFill>
            <a:schemeClr val="tx1"/>
          </a:solidFill>
          <a:latin typeface="Arial"/>
          <a:ea typeface="Arial"/>
          <a:cs typeface="Arial"/>
        </a:defRPr>
      </a:lvl2pPr>
      <a:lvl3pPr marL="1143000" indent="-228600" algn="l" rtl="0" eaLnBrk="0" fontAlgn="base" hangingPunct="0">
        <a:spcBef>
          <a:spcPct val="20000"/>
        </a:spcBef>
        <a:spcAft>
          <a:spcPct val="0"/>
        </a:spcAft>
        <a:buFont typeface="Arial" pitchFamily="34" charset="0"/>
        <a:buChar char="•"/>
        <a:defRPr kern="1200">
          <a:solidFill>
            <a:schemeClr val="tx1"/>
          </a:solidFill>
          <a:latin typeface="Arial"/>
          <a:ea typeface="Arial"/>
          <a:cs typeface="Arial"/>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Arial"/>
          <a:ea typeface="Arial"/>
          <a:cs typeface="Arial"/>
        </a:defRPr>
      </a:lvl4pPr>
      <a:lvl5pPr marL="2057400" indent="-228600" algn="l" rtl="0" eaLnBrk="0" fontAlgn="base" hangingPunct="0">
        <a:spcBef>
          <a:spcPct val="20000"/>
        </a:spcBef>
        <a:spcAft>
          <a:spcPct val="0"/>
        </a:spcAft>
        <a:buFont typeface="Arial" pitchFamily="34" charset="0"/>
        <a:buChar char="»"/>
        <a:defRPr sz="1600" kern="1200">
          <a:solidFill>
            <a:schemeClr val="tx1"/>
          </a:solidFill>
          <a:latin typeface="Arial"/>
          <a:ea typeface="Arial"/>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835150" y="2204864"/>
            <a:ext cx="6985000" cy="2667174"/>
          </a:xfrm>
        </p:spPr>
        <p:txBody>
          <a:bodyPr/>
          <a:lstStyle/>
          <a:p>
            <a:pPr eaLnBrk="1" hangingPunct="1"/>
            <a:r>
              <a:rPr lang="en-US" sz="3200" dirty="0" smtClean="0">
                <a:ea typeface="ＭＳ Ｐゴシック" pitchFamily="34" charset="-128"/>
              </a:rPr>
              <a:t>Pharmacists in </a:t>
            </a:r>
            <a:r>
              <a:rPr lang="en-US" sz="3200" dirty="0">
                <a:ea typeface="ＭＳ Ｐゴシック" pitchFamily="34" charset="-128"/>
              </a:rPr>
              <a:t>Nova Scotia</a:t>
            </a:r>
            <a:r>
              <a:rPr lang="en-US" dirty="0" smtClean="0">
                <a:ea typeface="ＭＳ Ｐゴシック" pitchFamily="34" charset="-128"/>
              </a:rPr>
              <a:t/>
            </a:r>
            <a:br>
              <a:rPr lang="en-US" dirty="0" smtClean="0">
                <a:ea typeface="ＭＳ Ｐゴシック" pitchFamily="34" charset="-128"/>
              </a:rPr>
            </a:br>
            <a:r>
              <a:rPr lang="en-US" sz="1800" dirty="0">
                <a:solidFill>
                  <a:schemeClr val="bg1">
                    <a:lumMod val="95000"/>
                  </a:schemeClr>
                </a:solidFill>
                <a:ea typeface="ＭＳ Ｐゴシック" pitchFamily="34" charset="-128"/>
              </a:rPr>
              <a:t>Perceptions and attitudes towards pharmacists in </a:t>
            </a:r>
            <a:r>
              <a:rPr lang="en-US" sz="1800" dirty="0" smtClean="0">
                <a:solidFill>
                  <a:schemeClr val="bg1">
                    <a:lumMod val="95000"/>
                  </a:schemeClr>
                </a:solidFill>
                <a:ea typeface="ＭＳ Ｐゴシック" pitchFamily="34" charset="-128"/>
              </a:rPr>
              <a:t>Nova Scotia </a:t>
            </a:r>
            <a:r>
              <a:rPr lang="en-US" sz="1800" dirty="0">
                <a:solidFill>
                  <a:schemeClr val="bg1">
                    <a:lumMod val="95000"/>
                  </a:schemeClr>
                </a:solidFill>
                <a:ea typeface="ＭＳ Ｐゴシック" pitchFamily="34" charset="-128"/>
              </a:rPr>
              <a:t>with national comparisons.</a:t>
            </a:r>
            <a:endParaRPr lang="en-US" sz="1800" dirty="0" smtClean="0">
              <a:solidFill>
                <a:schemeClr val="bg1">
                  <a:lumMod val="95000"/>
                </a:schemeClr>
              </a:solidFill>
              <a:ea typeface="ＭＳ Ｐゴシック" pitchFamily="34" charset="-128"/>
            </a:endParaRPr>
          </a:p>
        </p:txBody>
      </p:sp>
      <p:sp>
        <p:nvSpPr>
          <p:cNvPr id="5" name="Subtitle 4"/>
          <p:cNvSpPr>
            <a:spLocks noGrp="1"/>
          </p:cNvSpPr>
          <p:nvPr>
            <p:ph type="subTitle" idx="1"/>
          </p:nvPr>
        </p:nvSpPr>
        <p:spPr>
          <a:xfrm>
            <a:off x="1908175" y="4437063"/>
            <a:ext cx="6626225" cy="841375"/>
          </a:xfrm>
        </p:spPr>
        <p:txBody>
          <a:bodyPr rtlCol="0">
            <a:normAutofit fontScale="85000" lnSpcReduction="20000"/>
          </a:bodyPr>
          <a:lstStyle/>
          <a:p>
            <a:pPr eaLnBrk="1" fontAlgn="auto" hangingPunct="1">
              <a:spcAft>
                <a:spcPts val="0"/>
              </a:spcAft>
              <a:defRPr/>
            </a:pPr>
            <a:r>
              <a:rPr lang="en-US" sz="2000" dirty="0" smtClean="0">
                <a:ea typeface="+mn-ea"/>
              </a:rPr>
              <a:t>February 2016</a:t>
            </a:r>
          </a:p>
          <a:p>
            <a:pPr eaLnBrk="1" fontAlgn="auto" hangingPunct="1">
              <a:spcAft>
                <a:spcPts val="0"/>
              </a:spcAft>
              <a:defRPr/>
            </a:pPr>
            <a:endParaRPr lang="en-US" sz="2000" dirty="0" smtClean="0">
              <a:ea typeface="+mn-ea"/>
            </a:endParaRPr>
          </a:p>
          <a:p>
            <a:pPr eaLnBrk="1" fontAlgn="auto" hangingPunct="1">
              <a:spcAft>
                <a:spcPts val="0"/>
              </a:spcAft>
              <a:defRPr/>
            </a:pPr>
            <a:r>
              <a:rPr lang="en-US" sz="2000" dirty="0" smtClean="0">
                <a:ea typeface="+mn-ea"/>
              </a:rPr>
              <a:t>Prepared for the Pharmacy Association of Nova Scotia</a:t>
            </a:r>
            <a:endParaRPr lang="en-US" sz="2000" dirty="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10</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443780" cy="777875"/>
          </a:xfrm>
        </p:spPr>
        <p:txBody>
          <a:bodyPr/>
          <a:lstStyle/>
          <a:p>
            <a:pPr eaLnBrk="1" hangingPunct="1"/>
            <a:r>
              <a:rPr lang="en-US" dirty="0" smtClean="0">
                <a:ea typeface="ＭＳ Ｐゴシック" pitchFamily="34" charset="-128"/>
              </a:rPr>
              <a:t>Trust </a:t>
            </a:r>
            <a:r>
              <a:rPr lang="en-US" dirty="0">
                <a:ea typeface="ＭＳ Ｐゴシック" pitchFamily="34" charset="-128"/>
              </a:rPr>
              <a:t>- Paramedic</a:t>
            </a:r>
            <a:endParaRPr lang="en-US" dirty="0" smtClean="0">
              <a:ea typeface="ＭＳ Ｐゴシック" pitchFamily="34" charset="-128"/>
            </a:endParaRP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r>
              <a:rPr lang="en-US" sz="1200" dirty="0"/>
              <a:t>Thinking about when you're looking for information about different health or lifestyle topics.  For each of the following sources, please tell us to what extent you trust the advice each might give you.</a:t>
            </a:r>
            <a:endParaRPr lang="en-CA" sz="1200" dirty="0"/>
          </a:p>
        </p:txBody>
      </p:sp>
      <p:graphicFrame>
        <p:nvGraphicFramePr>
          <p:cNvPr id="2" name="Table 1"/>
          <p:cNvGraphicFramePr>
            <a:graphicFrameLocks noGrp="1"/>
          </p:cNvGraphicFramePr>
          <p:nvPr>
            <p:extLst>
              <p:ext uri="{D42A27DB-BD31-4B8C-83A1-F6EECF244321}">
                <p14:modId xmlns:p14="http://schemas.microsoft.com/office/powerpoint/2010/main" xmlns="" val="1875719934"/>
              </p:ext>
            </p:extLst>
          </p:nvPr>
        </p:nvGraphicFramePr>
        <p:xfrm>
          <a:off x="189130" y="1564370"/>
          <a:ext cx="1790582" cy="3988865"/>
        </p:xfrm>
        <a:graphic>
          <a:graphicData uri="http://schemas.openxmlformats.org/drawingml/2006/table">
            <a:tbl>
              <a:tblPr>
                <a:tableStyleId>{2D5ABB26-0587-4C30-8999-92F81FD0307C}</a:tableStyleId>
              </a:tblPr>
              <a:tblGrid>
                <a:gridCol w="1790582"/>
              </a:tblGrid>
              <a:tr h="797773">
                <a:tc>
                  <a:txBody>
                    <a:bodyPr/>
                    <a:lstStyle/>
                    <a:p>
                      <a:pPr algn="l" fontAlgn="b"/>
                      <a:r>
                        <a:rPr lang="en-CA" sz="1200" b="1" u="none" strike="noStrike" dirty="0">
                          <a:effectLst/>
                        </a:rPr>
                        <a:t>Vaccinations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Advice on medicines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chronic health conditions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Healthy lifestyle changes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common ailments like the cold or flu</a:t>
                      </a:r>
                      <a:endParaRPr lang="en-CA" sz="1200" b="1" i="0" u="none" strike="noStrike" dirty="0">
                        <a:solidFill>
                          <a:srgbClr val="000000"/>
                        </a:solidFill>
                        <a:effectLst/>
                        <a:latin typeface="Calibri" panose="020F0502020204030204" pitchFamily="34" charset="0"/>
                      </a:endParaRPr>
                    </a:p>
                  </a:txBody>
                  <a:tcPr marL="0" marR="0" marT="0" marB="0" anchor="ctr"/>
                </a:tc>
              </a:tr>
            </a:tbl>
          </a:graphicData>
        </a:graphic>
      </p:graphicFrame>
      <p:graphicFrame>
        <p:nvGraphicFramePr>
          <p:cNvPr id="9" name="Chart 6"/>
          <p:cNvGraphicFramePr>
            <a:graphicFrameLocks/>
          </p:cNvGraphicFramePr>
          <p:nvPr>
            <p:extLst>
              <p:ext uri="{D42A27DB-BD31-4B8C-83A1-F6EECF244321}">
                <p14:modId xmlns:p14="http://schemas.microsoft.com/office/powerpoint/2010/main" xmlns="" val="3527286428"/>
              </p:ext>
            </p:extLst>
          </p:nvPr>
        </p:nvGraphicFramePr>
        <p:xfrm>
          <a:off x="1979712" y="1459742"/>
          <a:ext cx="6834533" cy="46032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16761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11</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229600" cy="777875"/>
          </a:xfrm>
        </p:spPr>
        <p:txBody>
          <a:bodyPr/>
          <a:lstStyle/>
          <a:p>
            <a:pPr eaLnBrk="1" hangingPunct="1"/>
            <a:r>
              <a:rPr lang="en-US" dirty="0" smtClean="0">
                <a:ea typeface="ＭＳ Ｐゴシック" pitchFamily="34" charset="-128"/>
              </a:rPr>
              <a:t>Awareness of Services</a:t>
            </a:r>
          </a:p>
        </p:txBody>
      </p:sp>
      <p:sp>
        <p:nvSpPr>
          <p:cNvPr id="14" name="TextBox 4"/>
          <p:cNvSpPr txBox="1">
            <a:spLocks noChangeArrowheads="1"/>
          </p:cNvSpPr>
          <p:nvPr/>
        </p:nvSpPr>
        <p:spPr bwMode="auto">
          <a:xfrm>
            <a:off x="457200" y="786495"/>
            <a:ext cx="7993372" cy="276999"/>
          </a:xfrm>
          <a:prstGeom prst="rect">
            <a:avLst/>
          </a:prstGeom>
          <a:noFill/>
          <a:ln w="9525">
            <a:noFill/>
            <a:miter lim="800000"/>
            <a:headEnd/>
            <a:tailEnd/>
          </a:ln>
        </p:spPr>
        <p:txBody>
          <a:bodyPr wrap="square">
            <a:spAutoFit/>
          </a:bodyPr>
          <a:lstStyle/>
          <a:p>
            <a:r>
              <a:rPr lang="en-US" sz="1200" dirty="0"/>
              <a:t>Before today, were you aware or unaware that pharmacists provide the following services?</a:t>
            </a:r>
            <a:endParaRPr lang="en-CA" sz="1200" dirty="0"/>
          </a:p>
        </p:txBody>
      </p:sp>
      <p:graphicFrame>
        <p:nvGraphicFramePr>
          <p:cNvPr id="10" name="Chart 6"/>
          <p:cNvGraphicFramePr>
            <a:graphicFrameLocks/>
          </p:cNvGraphicFramePr>
          <p:nvPr>
            <p:extLst>
              <p:ext uri="{D42A27DB-BD31-4B8C-83A1-F6EECF244321}">
                <p14:modId xmlns:p14="http://schemas.microsoft.com/office/powerpoint/2010/main" xmlns="" val="381954880"/>
              </p:ext>
            </p:extLst>
          </p:nvPr>
        </p:nvGraphicFramePr>
        <p:xfrm>
          <a:off x="222666" y="1063494"/>
          <a:ext cx="8698669" cy="52459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3078897117"/>
              </p:ext>
            </p:extLst>
          </p:nvPr>
        </p:nvGraphicFramePr>
        <p:xfrm>
          <a:off x="222666" y="1196748"/>
          <a:ext cx="3269214" cy="4464499"/>
        </p:xfrm>
        <a:graphic>
          <a:graphicData uri="http://schemas.openxmlformats.org/drawingml/2006/table">
            <a:tbl>
              <a:tblPr>
                <a:tableStyleId>{2D5ABB26-0587-4C30-8999-92F81FD0307C}</a:tableStyleId>
              </a:tblPr>
              <a:tblGrid>
                <a:gridCol w="3269214"/>
              </a:tblGrid>
              <a:tr h="480426">
                <a:tc>
                  <a:txBody>
                    <a:bodyPr/>
                    <a:lstStyle/>
                    <a:p>
                      <a:pPr algn="l" fontAlgn="b"/>
                      <a:r>
                        <a:rPr lang="en-CA" sz="1000" b="1" u="none" strike="noStrike" dirty="0">
                          <a:effectLst/>
                        </a:rPr>
                        <a:t>Renew and extend your prescriptions</a:t>
                      </a:r>
                      <a:endParaRPr lang="en-CA" sz="1000" b="1" i="0" u="none" strike="noStrike" dirty="0">
                        <a:solidFill>
                          <a:srgbClr val="000000"/>
                        </a:solidFill>
                        <a:effectLst/>
                        <a:latin typeface="Calibri" panose="020F0502020204030204" pitchFamily="34" charset="0"/>
                      </a:endParaRPr>
                    </a:p>
                  </a:txBody>
                  <a:tcPr marL="0" marR="0" marT="0" marB="0" anchor="ctr"/>
                </a:tc>
              </a:tr>
              <a:tr h="480426">
                <a:tc>
                  <a:txBody>
                    <a:bodyPr/>
                    <a:lstStyle/>
                    <a:p>
                      <a:pPr algn="l" fontAlgn="b"/>
                      <a:r>
                        <a:rPr lang="en-CA" sz="1000" b="1" u="none" strike="noStrike" dirty="0">
                          <a:effectLst/>
                        </a:rPr>
                        <a:t>Provide emergency prescription refills</a:t>
                      </a:r>
                      <a:endParaRPr lang="en-CA" sz="1000" b="1" i="0" u="none" strike="noStrike" dirty="0">
                        <a:solidFill>
                          <a:srgbClr val="000000"/>
                        </a:solidFill>
                        <a:effectLst/>
                        <a:latin typeface="Calibri" panose="020F0502020204030204" pitchFamily="34" charset="0"/>
                      </a:endParaRPr>
                    </a:p>
                  </a:txBody>
                  <a:tcPr marL="0" marR="0" marT="0" marB="0" anchor="ctr"/>
                </a:tc>
              </a:tr>
              <a:tr h="480426">
                <a:tc>
                  <a:txBody>
                    <a:bodyPr/>
                    <a:lstStyle/>
                    <a:p>
                      <a:pPr algn="l" fontAlgn="b"/>
                      <a:r>
                        <a:rPr lang="en-CA" sz="1000" b="1" u="none" strike="noStrike" dirty="0">
                          <a:effectLst/>
                        </a:rPr>
                        <a:t>Meet or sit down with you for a 20 minute review of your medications</a:t>
                      </a:r>
                      <a:endParaRPr lang="en-CA" sz="1000" b="1" i="0" u="none" strike="noStrike" dirty="0">
                        <a:solidFill>
                          <a:srgbClr val="000000"/>
                        </a:solidFill>
                        <a:effectLst/>
                        <a:latin typeface="Calibri" panose="020F0502020204030204" pitchFamily="34" charset="0"/>
                      </a:endParaRPr>
                    </a:p>
                  </a:txBody>
                  <a:tcPr marL="0" marR="0" marT="0" marB="0" anchor="ctr"/>
                </a:tc>
              </a:tr>
              <a:tr h="480426">
                <a:tc>
                  <a:txBody>
                    <a:bodyPr/>
                    <a:lstStyle/>
                    <a:p>
                      <a:pPr algn="l" fontAlgn="b"/>
                      <a:r>
                        <a:rPr lang="en-CA" sz="1000" b="1" u="none" strike="noStrike" dirty="0">
                          <a:effectLst/>
                        </a:rPr>
                        <a:t>Adapt a prescription by altering the dose, formulation, or regimen to more closely meet your needs.</a:t>
                      </a:r>
                      <a:endParaRPr lang="en-CA" sz="1000" b="1" i="0" u="none" strike="noStrike" dirty="0">
                        <a:solidFill>
                          <a:srgbClr val="000000"/>
                        </a:solidFill>
                        <a:effectLst/>
                        <a:latin typeface="Calibri" panose="020F0502020204030204" pitchFamily="34" charset="0"/>
                      </a:endParaRPr>
                    </a:p>
                  </a:txBody>
                  <a:tcPr marL="0" marR="0" marT="0" marB="0" anchor="ctr"/>
                </a:tc>
              </a:tr>
              <a:tr h="480426">
                <a:tc>
                  <a:txBody>
                    <a:bodyPr/>
                    <a:lstStyle/>
                    <a:p>
                      <a:pPr algn="l" fontAlgn="b"/>
                      <a:r>
                        <a:rPr lang="en-CA" sz="1000" b="1" u="none" strike="noStrike" dirty="0">
                          <a:effectLst/>
                        </a:rPr>
                        <a:t>Administer a flu shot</a:t>
                      </a:r>
                      <a:endParaRPr lang="en-CA" sz="1000" b="1" i="0" u="none" strike="noStrike" dirty="0">
                        <a:solidFill>
                          <a:srgbClr val="000000"/>
                        </a:solidFill>
                        <a:effectLst/>
                        <a:latin typeface="Calibri" panose="020F0502020204030204" pitchFamily="34" charset="0"/>
                      </a:endParaRPr>
                    </a:p>
                  </a:txBody>
                  <a:tcPr marL="0" marR="0" marT="0" marB="0" anchor="ctr"/>
                </a:tc>
              </a:tr>
              <a:tr h="480426">
                <a:tc>
                  <a:txBody>
                    <a:bodyPr/>
                    <a:lstStyle/>
                    <a:p>
                      <a:pPr algn="l" fontAlgn="b"/>
                      <a:r>
                        <a:rPr lang="en-CA" sz="1000" b="1" u="none" strike="noStrike" dirty="0">
                          <a:effectLst/>
                        </a:rPr>
                        <a:t>Administer other vaccines</a:t>
                      </a:r>
                      <a:endParaRPr lang="en-CA" sz="1000" b="1" i="0" u="none" strike="noStrike" dirty="0">
                        <a:solidFill>
                          <a:srgbClr val="000000"/>
                        </a:solidFill>
                        <a:effectLst/>
                        <a:latin typeface="Calibri" panose="020F0502020204030204" pitchFamily="34" charset="0"/>
                      </a:endParaRPr>
                    </a:p>
                  </a:txBody>
                  <a:tcPr marL="0" marR="0" marT="0" marB="0" anchor="ctr"/>
                </a:tc>
              </a:tr>
              <a:tr h="621091">
                <a:tc>
                  <a:txBody>
                    <a:bodyPr/>
                    <a:lstStyle/>
                    <a:p>
                      <a:pPr algn="l" fontAlgn="b"/>
                      <a:r>
                        <a:rPr lang="en-CA" sz="1000" b="1" u="none" strike="noStrike" dirty="0">
                          <a:effectLst/>
                        </a:rPr>
                        <a:t>Therapeutic substitution meaning to change the actual medication from the one prescribed to another medication that is used for treating the same condition.</a:t>
                      </a:r>
                      <a:endParaRPr lang="en-CA" sz="1000" b="1" i="0" u="none" strike="noStrike" dirty="0">
                        <a:solidFill>
                          <a:srgbClr val="000000"/>
                        </a:solidFill>
                        <a:effectLst/>
                        <a:latin typeface="Calibri" panose="020F0502020204030204" pitchFamily="34" charset="0"/>
                      </a:endParaRPr>
                    </a:p>
                  </a:txBody>
                  <a:tcPr marL="0" marR="0" marT="0" marB="0" anchor="ctr"/>
                </a:tc>
              </a:tr>
              <a:tr h="480426">
                <a:tc>
                  <a:txBody>
                    <a:bodyPr/>
                    <a:lstStyle/>
                    <a:p>
                      <a:pPr algn="l" fontAlgn="b"/>
                      <a:r>
                        <a:rPr lang="en-CA" sz="1000" b="1" u="none" strike="noStrike" dirty="0">
                          <a:effectLst/>
                        </a:rPr>
                        <a:t>Prescribing prescription medications for some minor health conditions</a:t>
                      </a:r>
                      <a:endParaRPr lang="en-CA" sz="1000" b="1" i="0" u="none" strike="noStrike" dirty="0">
                        <a:solidFill>
                          <a:srgbClr val="000000"/>
                        </a:solidFill>
                        <a:effectLst/>
                        <a:latin typeface="Calibri" panose="020F0502020204030204" pitchFamily="34" charset="0"/>
                      </a:endParaRPr>
                    </a:p>
                  </a:txBody>
                  <a:tcPr marL="0" marR="0" marT="0" marB="0" anchor="ctr"/>
                </a:tc>
              </a:tr>
              <a:tr h="480426">
                <a:tc>
                  <a:txBody>
                    <a:bodyPr/>
                    <a:lstStyle/>
                    <a:p>
                      <a:pPr algn="l" fontAlgn="b"/>
                      <a:r>
                        <a:rPr lang="en-CA" sz="1000" b="1" u="none" strike="noStrike" dirty="0">
                          <a:effectLst/>
                        </a:rPr>
                        <a:t>Counselling programs for smoking cessation</a:t>
                      </a:r>
                      <a:endParaRPr lang="en-CA" sz="1000" b="1" i="0" u="none" strike="noStrike" dirty="0">
                        <a:solidFill>
                          <a:srgbClr val="000000"/>
                        </a:solidFill>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xmlns="" val="464882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12</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graphicFrame>
        <p:nvGraphicFramePr>
          <p:cNvPr id="11" name="Chart 6"/>
          <p:cNvGraphicFramePr>
            <a:graphicFrameLocks/>
          </p:cNvGraphicFramePr>
          <p:nvPr>
            <p:extLst>
              <p:ext uri="{D42A27DB-BD31-4B8C-83A1-F6EECF244321}">
                <p14:modId xmlns:p14="http://schemas.microsoft.com/office/powerpoint/2010/main" xmlns="" val="2101247901"/>
              </p:ext>
            </p:extLst>
          </p:nvPr>
        </p:nvGraphicFramePr>
        <p:xfrm>
          <a:off x="1979712" y="1094595"/>
          <a:ext cx="6840760" cy="5079729"/>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
          <p:cNvSpPr>
            <a:spLocks noGrp="1"/>
          </p:cNvSpPr>
          <p:nvPr>
            <p:ph type="title"/>
          </p:nvPr>
        </p:nvSpPr>
        <p:spPr>
          <a:xfrm>
            <a:off x="457200" y="8620"/>
            <a:ext cx="8229600" cy="777875"/>
          </a:xfrm>
        </p:spPr>
        <p:txBody>
          <a:bodyPr/>
          <a:lstStyle/>
          <a:p>
            <a:pPr eaLnBrk="1" hangingPunct="1"/>
            <a:r>
              <a:rPr lang="en-US" dirty="0">
                <a:ea typeface="ＭＳ Ｐゴシック" pitchFamily="34" charset="-128"/>
              </a:rPr>
              <a:t>Going to Your Pharmacist</a:t>
            </a:r>
            <a:endParaRPr lang="en-US" dirty="0" smtClean="0">
              <a:ea typeface="ＭＳ Ｐゴシック" pitchFamily="34" charset="-128"/>
            </a:endParaRPr>
          </a:p>
        </p:txBody>
      </p:sp>
      <p:sp>
        <p:nvSpPr>
          <p:cNvPr id="14" name="TextBox 4"/>
          <p:cNvSpPr txBox="1">
            <a:spLocks noChangeArrowheads="1"/>
          </p:cNvSpPr>
          <p:nvPr/>
        </p:nvSpPr>
        <p:spPr bwMode="auto">
          <a:xfrm>
            <a:off x="457200" y="786495"/>
            <a:ext cx="7993372" cy="276999"/>
          </a:xfrm>
          <a:prstGeom prst="rect">
            <a:avLst/>
          </a:prstGeom>
          <a:noFill/>
          <a:ln w="9525">
            <a:noFill/>
            <a:miter lim="800000"/>
            <a:headEnd/>
            <a:tailEnd/>
          </a:ln>
        </p:spPr>
        <p:txBody>
          <a:bodyPr wrap="square">
            <a:spAutoFit/>
          </a:bodyPr>
          <a:lstStyle/>
          <a:p>
            <a:r>
              <a:rPr lang="en-CA" sz="1200" dirty="0"/>
              <a:t>If you required the following services, how likely are you to go to a pharmacist to get them?</a:t>
            </a:r>
            <a:endParaRPr lang="en-CA" sz="1200" dirty="0" smtClean="0">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xmlns="" val="1391886273"/>
              </p:ext>
            </p:extLst>
          </p:nvPr>
        </p:nvGraphicFramePr>
        <p:xfrm>
          <a:off x="107505" y="1160746"/>
          <a:ext cx="2268251" cy="4248474"/>
        </p:xfrm>
        <a:graphic>
          <a:graphicData uri="http://schemas.openxmlformats.org/drawingml/2006/table">
            <a:tbl>
              <a:tblPr>
                <a:tableStyleId>{2D5ABB26-0587-4C30-8999-92F81FD0307C}</a:tableStyleId>
              </a:tblPr>
              <a:tblGrid>
                <a:gridCol w="2268251"/>
              </a:tblGrid>
              <a:tr h="708079">
                <a:tc>
                  <a:txBody>
                    <a:bodyPr/>
                    <a:lstStyle/>
                    <a:p>
                      <a:pPr algn="l" fontAlgn="b"/>
                      <a:r>
                        <a:rPr lang="en-CA" sz="1000" b="1" u="none" strike="noStrike" dirty="0">
                          <a:effectLst/>
                        </a:rPr>
                        <a:t>A vaccination</a:t>
                      </a:r>
                      <a:endParaRPr lang="en-CA" sz="1000" b="1" i="0" u="none" strike="noStrike" dirty="0">
                        <a:solidFill>
                          <a:srgbClr val="000000"/>
                        </a:solidFill>
                        <a:effectLst/>
                        <a:latin typeface="Calibri" panose="020F0502020204030204" pitchFamily="34" charset="0"/>
                      </a:endParaRPr>
                    </a:p>
                  </a:txBody>
                  <a:tcPr marL="7017" marR="7017" marT="7017" marB="0" anchor="ctr"/>
                </a:tc>
              </a:tr>
              <a:tr h="708079">
                <a:tc>
                  <a:txBody>
                    <a:bodyPr/>
                    <a:lstStyle/>
                    <a:p>
                      <a:pPr algn="l" fontAlgn="b"/>
                      <a:r>
                        <a:rPr lang="en-CA" sz="1000" b="1" u="none" strike="noStrike" dirty="0">
                          <a:effectLst/>
                        </a:rPr>
                        <a:t>A flu shot</a:t>
                      </a:r>
                      <a:endParaRPr lang="en-CA" sz="1000" b="1" i="0" u="none" strike="noStrike" dirty="0">
                        <a:solidFill>
                          <a:srgbClr val="000000"/>
                        </a:solidFill>
                        <a:effectLst/>
                        <a:latin typeface="Calibri" panose="020F0502020204030204" pitchFamily="34" charset="0"/>
                      </a:endParaRPr>
                    </a:p>
                  </a:txBody>
                  <a:tcPr marL="7017" marR="7017" marT="7017" marB="0" anchor="ctr"/>
                </a:tc>
              </a:tr>
              <a:tr h="708079">
                <a:tc>
                  <a:txBody>
                    <a:bodyPr/>
                    <a:lstStyle/>
                    <a:p>
                      <a:pPr algn="l" fontAlgn="b"/>
                      <a:r>
                        <a:rPr lang="en-CA" sz="1000" b="1" u="none" strike="noStrike" dirty="0">
                          <a:effectLst/>
                        </a:rPr>
                        <a:t>Advice on medicines you are taking</a:t>
                      </a:r>
                      <a:endParaRPr lang="en-CA" sz="1000" b="1" i="0" u="none" strike="noStrike" dirty="0">
                        <a:solidFill>
                          <a:srgbClr val="000000"/>
                        </a:solidFill>
                        <a:effectLst/>
                        <a:latin typeface="Calibri" panose="020F0502020204030204" pitchFamily="34" charset="0"/>
                      </a:endParaRPr>
                    </a:p>
                  </a:txBody>
                  <a:tcPr marL="7017" marR="7017" marT="7017" marB="0" anchor="ctr"/>
                </a:tc>
              </a:tr>
              <a:tr h="708079">
                <a:tc>
                  <a:txBody>
                    <a:bodyPr/>
                    <a:lstStyle/>
                    <a:p>
                      <a:pPr algn="l" fontAlgn="b"/>
                      <a:r>
                        <a:rPr lang="en-CA" sz="1000" b="1" u="none" strike="noStrike" dirty="0">
                          <a:effectLst/>
                        </a:rPr>
                        <a:t>Management of chronic health conditions</a:t>
                      </a:r>
                      <a:endParaRPr lang="en-CA" sz="1000" b="1" i="0" u="none" strike="noStrike" dirty="0">
                        <a:solidFill>
                          <a:srgbClr val="000000"/>
                        </a:solidFill>
                        <a:effectLst/>
                        <a:latin typeface="Calibri" panose="020F0502020204030204" pitchFamily="34" charset="0"/>
                      </a:endParaRPr>
                    </a:p>
                  </a:txBody>
                  <a:tcPr marL="7017" marR="7017" marT="7017" marB="0" anchor="ctr"/>
                </a:tc>
              </a:tr>
              <a:tr h="708079">
                <a:tc>
                  <a:txBody>
                    <a:bodyPr/>
                    <a:lstStyle/>
                    <a:p>
                      <a:pPr algn="l" fontAlgn="b"/>
                      <a:r>
                        <a:rPr lang="en-CA" sz="1000" b="1" u="none" strike="noStrike" dirty="0">
                          <a:effectLst/>
                        </a:rPr>
                        <a:t>Advice on healthy lifestyle changes like smoking cessation and weight loss</a:t>
                      </a:r>
                      <a:endParaRPr lang="en-CA" sz="1000" b="1" i="0" u="none" strike="noStrike" dirty="0">
                        <a:solidFill>
                          <a:srgbClr val="000000"/>
                        </a:solidFill>
                        <a:effectLst/>
                        <a:latin typeface="Calibri" panose="020F0502020204030204" pitchFamily="34" charset="0"/>
                      </a:endParaRPr>
                    </a:p>
                  </a:txBody>
                  <a:tcPr marL="7017" marR="7017" marT="7017" marB="0" anchor="ctr"/>
                </a:tc>
              </a:tr>
              <a:tr h="708079">
                <a:tc>
                  <a:txBody>
                    <a:bodyPr/>
                    <a:lstStyle/>
                    <a:p>
                      <a:pPr algn="l" fontAlgn="b"/>
                      <a:r>
                        <a:rPr lang="en-CA" sz="1000" b="1" u="none" strike="noStrike" dirty="0">
                          <a:effectLst/>
                        </a:rPr>
                        <a:t>Management of common ailments like the flu or cold</a:t>
                      </a:r>
                      <a:endParaRPr lang="en-CA" sz="1000" b="1" i="0" u="none" strike="noStrike" dirty="0">
                        <a:solidFill>
                          <a:srgbClr val="000000"/>
                        </a:solidFill>
                        <a:effectLst/>
                        <a:latin typeface="Calibri" panose="020F0502020204030204" pitchFamily="34" charset="0"/>
                      </a:endParaRPr>
                    </a:p>
                  </a:txBody>
                  <a:tcPr marL="7017" marR="7017" marT="7017" marB="0" anchor="ctr"/>
                </a:tc>
              </a:tr>
            </a:tbl>
          </a:graphicData>
        </a:graphic>
      </p:graphicFrame>
    </p:spTree>
    <p:extLst>
      <p:ext uri="{BB962C8B-B14F-4D97-AF65-F5344CB8AC3E}">
        <p14:creationId xmlns:p14="http://schemas.microsoft.com/office/powerpoint/2010/main" xmlns="" val="3597369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13</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229600" cy="777875"/>
          </a:xfrm>
        </p:spPr>
        <p:txBody>
          <a:bodyPr/>
          <a:lstStyle/>
          <a:p>
            <a:pPr eaLnBrk="1" hangingPunct="1"/>
            <a:r>
              <a:rPr lang="en-US" dirty="0" smtClean="0">
                <a:latin typeface="+mj-lt"/>
                <a:ea typeface="ＭＳ Ｐゴシック" pitchFamily="34" charset="-128"/>
              </a:rPr>
              <a:t>Call or Visit Pharmacist First</a:t>
            </a: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r>
              <a:rPr lang="en-CA" sz="1200" dirty="0"/>
              <a:t>Typically, before you seek treatment for common ailments like the flu or a cold, do you call or visit a pharmacy before seeking help from your doctor or after hours clinic?</a:t>
            </a:r>
            <a:endParaRPr lang="en-CA" sz="1200" dirty="0" smtClean="0">
              <a:latin typeface="Arial"/>
            </a:endParaRPr>
          </a:p>
        </p:txBody>
      </p:sp>
      <p:graphicFrame>
        <p:nvGraphicFramePr>
          <p:cNvPr id="10" name="Chart 6"/>
          <p:cNvGraphicFramePr>
            <a:graphicFrameLocks/>
          </p:cNvGraphicFramePr>
          <p:nvPr>
            <p:extLst>
              <p:ext uri="{D42A27DB-BD31-4B8C-83A1-F6EECF244321}">
                <p14:modId xmlns:p14="http://schemas.microsoft.com/office/powerpoint/2010/main" xmlns="" val="2082336002"/>
              </p:ext>
            </p:extLst>
          </p:nvPr>
        </p:nvGraphicFramePr>
        <p:xfrm>
          <a:off x="391443" y="1278719"/>
          <a:ext cx="8361114" cy="4886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33970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14</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graphicFrame>
        <p:nvGraphicFramePr>
          <p:cNvPr id="11" name="Chart 6"/>
          <p:cNvGraphicFramePr>
            <a:graphicFrameLocks/>
          </p:cNvGraphicFramePr>
          <p:nvPr>
            <p:extLst>
              <p:ext uri="{D42A27DB-BD31-4B8C-83A1-F6EECF244321}">
                <p14:modId xmlns:p14="http://schemas.microsoft.com/office/powerpoint/2010/main" xmlns="" val="1605033912"/>
              </p:ext>
            </p:extLst>
          </p:nvPr>
        </p:nvGraphicFramePr>
        <p:xfrm>
          <a:off x="391443" y="1278719"/>
          <a:ext cx="8361114" cy="4784241"/>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
          <p:cNvSpPr>
            <a:spLocks noGrp="1"/>
          </p:cNvSpPr>
          <p:nvPr>
            <p:ph type="title"/>
          </p:nvPr>
        </p:nvSpPr>
        <p:spPr>
          <a:xfrm>
            <a:off x="457200" y="8620"/>
            <a:ext cx="8229600" cy="777875"/>
          </a:xfrm>
        </p:spPr>
        <p:txBody>
          <a:bodyPr/>
          <a:lstStyle/>
          <a:p>
            <a:pPr eaLnBrk="1" hangingPunct="1"/>
            <a:r>
              <a:rPr lang="en-US" dirty="0" smtClean="0">
                <a:latin typeface="+mj-lt"/>
                <a:ea typeface="ＭＳ Ｐゴシック" pitchFamily="34" charset="-128"/>
              </a:rPr>
              <a:t>Impact of Expanded Scope</a:t>
            </a: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r>
              <a:rPr lang="en-CA" sz="1200" dirty="0"/>
              <a:t>Below are a number of statements that could be used to describe pharmacists in your community.  Please tell us whether you agree or disagree with each statement.</a:t>
            </a:r>
            <a:endParaRPr lang="en-CA" sz="1200" dirty="0" smtClean="0">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xmlns="" val="3840586332"/>
              </p:ext>
            </p:extLst>
          </p:nvPr>
        </p:nvGraphicFramePr>
        <p:xfrm>
          <a:off x="179512" y="1463383"/>
          <a:ext cx="2160240" cy="3837824"/>
        </p:xfrm>
        <a:graphic>
          <a:graphicData uri="http://schemas.openxmlformats.org/drawingml/2006/table">
            <a:tbl>
              <a:tblPr>
                <a:tableStyleId>{2D5ABB26-0587-4C30-8999-92F81FD0307C}</a:tableStyleId>
              </a:tblPr>
              <a:tblGrid>
                <a:gridCol w="2160240"/>
              </a:tblGrid>
              <a:tr h="1918912">
                <a:tc>
                  <a:txBody>
                    <a:bodyPr/>
                    <a:lstStyle/>
                    <a:p>
                      <a:pPr algn="l" fontAlgn="b"/>
                      <a:r>
                        <a:rPr lang="en-CA" sz="1200" b="1" u="none" strike="noStrike" dirty="0">
                          <a:effectLst/>
                        </a:rPr>
                        <a:t>Allowing pharmacists to do more for patients will improve health outcomes for patients.</a:t>
                      </a:r>
                      <a:endParaRPr lang="en-CA" sz="1200" b="1" i="0" u="none" strike="noStrike" dirty="0">
                        <a:solidFill>
                          <a:srgbClr val="000000"/>
                        </a:solidFill>
                        <a:effectLst/>
                        <a:latin typeface="Calibri" panose="020F0502020204030204" pitchFamily="34" charset="0"/>
                      </a:endParaRPr>
                    </a:p>
                  </a:txBody>
                  <a:tcPr marL="7620" marR="7620" marT="7620" marB="0" anchor="ctr"/>
                </a:tc>
              </a:tr>
              <a:tr h="1918912">
                <a:tc>
                  <a:txBody>
                    <a:bodyPr/>
                    <a:lstStyle/>
                    <a:p>
                      <a:pPr algn="l" fontAlgn="b"/>
                      <a:r>
                        <a:rPr lang="en-CA" sz="1200" b="1" u="none" strike="noStrike" dirty="0">
                          <a:effectLst/>
                        </a:rPr>
                        <a:t>Allowing pharmacists to do more for patients will reduce costs in the health care system.</a:t>
                      </a:r>
                      <a:endParaRPr lang="en-CA" sz="1200" b="1" i="0" u="none" strike="noStrike" dirty="0">
                        <a:solidFill>
                          <a:srgbClr val="000000"/>
                        </a:solidFill>
                        <a:effectLst/>
                        <a:latin typeface="Calibri" panose="020F0502020204030204" pitchFamily="34" charset="0"/>
                      </a:endParaRPr>
                    </a:p>
                  </a:txBody>
                  <a:tcPr marL="7620" marR="7620" marT="7620" marB="0" anchor="ctr"/>
                </a:tc>
              </a:tr>
            </a:tbl>
          </a:graphicData>
        </a:graphic>
      </p:graphicFrame>
    </p:spTree>
    <p:extLst>
      <p:ext uri="{BB962C8B-B14F-4D97-AF65-F5344CB8AC3E}">
        <p14:creationId xmlns:p14="http://schemas.microsoft.com/office/powerpoint/2010/main" xmlns="" val="1456363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15</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graphicFrame>
        <p:nvGraphicFramePr>
          <p:cNvPr id="11" name="Chart 6"/>
          <p:cNvGraphicFramePr>
            <a:graphicFrameLocks/>
          </p:cNvGraphicFramePr>
          <p:nvPr>
            <p:extLst>
              <p:ext uri="{D42A27DB-BD31-4B8C-83A1-F6EECF244321}">
                <p14:modId xmlns:p14="http://schemas.microsoft.com/office/powerpoint/2010/main" xmlns="" val="3928429589"/>
              </p:ext>
            </p:extLst>
          </p:nvPr>
        </p:nvGraphicFramePr>
        <p:xfrm>
          <a:off x="512676" y="1400383"/>
          <a:ext cx="8118648" cy="4909017"/>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
          <p:cNvSpPr>
            <a:spLocks noGrp="1"/>
          </p:cNvSpPr>
          <p:nvPr>
            <p:ph type="title"/>
          </p:nvPr>
        </p:nvSpPr>
        <p:spPr>
          <a:xfrm>
            <a:off x="457200" y="8620"/>
            <a:ext cx="8229600" cy="777875"/>
          </a:xfrm>
        </p:spPr>
        <p:txBody>
          <a:bodyPr/>
          <a:lstStyle/>
          <a:p>
            <a:pPr eaLnBrk="1" hangingPunct="1"/>
            <a:r>
              <a:rPr lang="en-US" dirty="0" smtClean="0">
                <a:latin typeface="+mn-lt"/>
                <a:ea typeface="ＭＳ Ｐゴシック" pitchFamily="34" charset="-128"/>
              </a:rPr>
              <a:t>Informing Yourself</a:t>
            </a: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pPr lvl="0"/>
            <a:r>
              <a:rPr lang="en-US" sz="1200" dirty="0"/>
              <a:t>When it comes to informing yourself about pharmacies, new prescription drugs, or health care in general, what would you say are your </a:t>
            </a:r>
            <a:r>
              <a:rPr lang="en-US" sz="1200" b="1" u="sng" dirty="0"/>
              <a:t>THREE most important</a:t>
            </a:r>
            <a:r>
              <a:rPr lang="en-US" sz="1200" dirty="0"/>
              <a:t> sources of information?</a:t>
            </a:r>
            <a:endParaRPr lang="en-CA" sz="1200" dirty="0"/>
          </a:p>
        </p:txBody>
      </p:sp>
    </p:spTree>
    <p:extLst>
      <p:ext uri="{BB962C8B-B14F-4D97-AF65-F5344CB8AC3E}">
        <p14:creationId xmlns:p14="http://schemas.microsoft.com/office/powerpoint/2010/main" xmlns="" val="2313509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835150" y="2204864"/>
            <a:ext cx="6985000" cy="2667174"/>
          </a:xfrm>
        </p:spPr>
        <p:txBody>
          <a:bodyPr/>
          <a:lstStyle/>
          <a:p>
            <a:pPr eaLnBrk="1" hangingPunct="1"/>
            <a:r>
              <a:rPr lang="en-US" dirty="0">
                <a:solidFill>
                  <a:schemeClr val="bg1">
                    <a:lumMod val="95000"/>
                  </a:schemeClr>
                </a:solidFill>
                <a:ea typeface="ＭＳ Ｐゴシック" pitchFamily="34" charset="-128"/>
              </a:rPr>
              <a:t>Nova </a:t>
            </a:r>
            <a:r>
              <a:rPr lang="en-US" dirty="0" smtClean="0">
                <a:solidFill>
                  <a:schemeClr val="bg1">
                    <a:lumMod val="95000"/>
                  </a:schemeClr>
                </a:solidFill>
                <a:ea typeface="ＭＳ Ｐゴシック" pitchFamily="34" charset="-128"/>
              </a:rPr>
              <a:t>Scotia Specific Questions</a:t>
            </a:r>
          </a:p>
        </p:txBody>
      </p:sp>
    </p:spTree>
    <p:extLst>
      <p:ext uri="{BB962C8B-B14F-4D97-AF65-F5344CB8AC3E}">
        <p14:creationId xmlns:p14="http://schemas.microsoft.com/office/powerpoint/2010/main" xmlns="" val="2259094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17</a:t>
            </a:fld>
            <a:endParaRPr lang="en-CA" dirty="0"/>
          </a:p>
        </p:txBody>
      </p:sp>
      <p:sp>
        <p:nvSpPr>
          <p:cNvPr id="8" name="TextBox 7"/>
          <p:cNvSpPr txBox="1"/>
          <p:nvPr/>
        </p:nvSpPr>
        <p:spPr>
          <a:xfrm>
            <a:off x="4067930" y="6309400"/>
            <a:ext cx="4833050" cy="276999"/>
          </a:xfrm>
          <a:prstGeom prst="rect">
            <a:avLst/>
          </a:prstGeom>
          <a:noFill/>
        </p:spPr>
        <p:txBody>
          <a:bodyPr wrap="square" rtlCol="0">
            <a:spAutoFit/>
          </a:bodyPr>
          <a:lstStyle/>
          <a:p>
            <a:pPr algn="r"/>
            <a:r>
              <a:rPr lang="en-US" sz="1200" dirty="0" smtClean="0"/>
              <a:t>Nova </a:t>
            </a:r>
            <a:r>
              <a:rPr lang="en-US" sz="1200" dirty="0"/>
              <a:t>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975340" cy="777875"/>
          </a:xfrm>
        </p:spPr>
        <p:txBody>
          <a:bodyPr/>
          <a:lstStyle/>
          <a:p>
            <a:pPr eaLnBrk="1" hangingPunct="1"/>
            <a:r>
              <a:rPr lang="en-US" dirty="0" smtClean="0">
                <a:ea typeface="ＭＳ Ｐゴシック" pitchFamily="34" charset="-128"/>
              </a:rPr>
              <a:t>Coverage by </a:t>
            </a:r>
            <a:r>
              <a:rPr lang="en-US" dirty="0" err="1" smtClean="0">
                <a:ea typeface="ＭＳ Ｐゴシック" pitchFamily="34" charset="-128"/>
              </a:rPr>
              <a:t>MSI</a:t>
            </a:r>
            <a:endParaRPr lang="en-US" dirty="0" smtClean="0">
              <a:ea typeface="ＭＳ Ｐゴシック" pitchFamily="34" charset="-128"/>
            </a:endParaRP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pPr lvl="0"/>
            <a:r>
              <a:rPr lang="en-CA" sz="1200" dirty="0"/>
              <a:t>If a healthcare service is covered by MSI, Government should pay all healthcare professionals who can deliver </a:t>
            </a:r>
            <a:r>
              <a:rPr lang="en-CA" sz="1200" dirty="0" smtClean="0"/>
              <a:t> [who have the legal authority to deliver] that </a:t>
            </a:r>
            <a:r>
              <a:rPr lang="en-CA" sz="1200" dirty="0"/>
              <a:t>service.</a:t>
            </a:r>
          </a:p>
        </p:txBody>
      </p:sp>
      <p:graphicFrame>
        <p:nvGraphicFramePr>
          <p:cNvPr id="7" name="Chart 6"/>
          <p:cNvGraphicFramePr/>
          <p:nvPr>
            <p:extLst>
              <p:ext uri="{D42A27DB-BD31-4B8C-83A1-F6EECF244321}">
                <p14:modId xmlns:p14="http://schemas.microsoft.com/office/powerpoint/2010/main" xmlns="" val="4009131086"/>
              </p:ext>
            </p:extLst>
          </p:nvPr>
        </p:nvGraphicFramePr>
        <p:xfrm>
          <a:off x="515514" y="1463385"/>
          <a:ext cx="8112973" cy="4414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53834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18</a:t>
            </a:fld>
            <a:endParaRPr lang="en-CA" dirty="0"/>
          </a:p>
        </p:txBody>
      </p:sp>
      <p:sp>
        <p:nvSpPr>
          <p:cNvPr id="8" name="TextBox 7"/>
          <p:cNvSpPr txBox="1"/>
          <p:nvPr/>
        </p:nvSpPr>
        <p:spPr>
          <a:xfrm>
            <a:off x="4067930" y="6309400"/>
            <a:ext cx="4833050" cy="276999"/>
          </a:xfrm>
          <a:prstGeom prst="rect">
            <a:avLst/>
          </a:prstGeom>
          <a:noFill/>
        </p:spPr>
        <p:txBody>
          <a:bodyPr wrap="square" rtlCol="0">
            <a:spAutoFit/>
          </a:bodyPr>
          <a:lstStyle/>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975340" cy="777875"/>
          </a:xfrm>
        </p:spPr>
        <p:txBody>
          <a:bodyPr/>
          <a:lstStyle/>
          <a:p>
            <a:pPr eaLnBrk="1" hangingPunct="1"/>
            <a:r>
              <a:rPr lang="en-US" dirty="0" smtClean="0">
                <a:ea typeface="ＭＳ Ｐゴシック" pitchFamily="34" charset="-128"/>
              </a:rPr>
              <a:t>Receive the Same Fee</a:t>
            </a:r>
          </a:p>
        </p:txBody>
      </p:sp>
      <p:sp>
        <p:nvSpPr>
          <p:cNvPr id="14" name="TextBox 4"/>
          <p:cNvSpPr txBox="1">
            <a:spLocks noChangeArrowheads="1"/>
          </p:cNvSpPr>
          <p:nvPr/>
        </p:nvSpPr>
        <p:spPr bwMode="auto">
          <a:xfrm>
            <a:off x="457200" y="786495"/>
            <a:ext cx="7993372" cy="276999"/>
          </a:xfrm>
          <a:prstGeom prst="rect">
            <a:avLst/>
          </a:prstGeom>
          <a:noFill/>
          <a:ln w="9525">
            <a:noFill/>
            <a:miter lim="800000"/>
            <a:headEnd/>
            <a:tailEnd/>
          </a:ln>
        </p:spPr>
        <p:txBody>
          <a:bodyPr wrap="square">
            <a:spAutoFit/>
          </a:bodyPr>
          <a:lstStyle/>
          <a:p>
            <a:pPr lvl="0"/>
            <a:r>
              <a:rPr lang="en-CA" sz="1200" dirty="0"/>
              <a:t>All healthcare professionals who provide the same healthcare service should receive the same fee.</a:t>
            </a:r>
          </a:p>
        </p:txBody>
      </p:sp>
      <p:graphicFrame>
        <p:nvGraphicFramePr>
          <p:cNvPr id="7" name="Chart 6"/>
          <p:cNvGraphicFramePr/>
          <p:nvPr>
            <p:extLst>
              <p:ext uri="{D42A27DB-BD31-4B8C-83A1-F6EECF244321}">
                <p14:modId xmlns:p14="http://schemas.microsoft.com/office/powerpoint/2010/main" xmlns="" val="3603168345"/>
              </p:ext>
            </p:extLst>
          </p:nvPr>
        </p:nvGraphicFramePr>
        <p:xfrm>
          <a:off x="515514" y="1463385"/>
          <a:ext cx="8112973" cy="4414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11540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19</a:t>
            </a:fld>
            <a:endParaRPr lang="en-CA" dirty="0"/>
          </a:p>
        </p:txBody>
      </p:sp>
      <p:sp>
        <p:nvSpPr>
          <p:cNvPr id="8" name="TextBox 7"/>
          <p:cNvSpPr txBox="1"/>
          <p:nvPr/>
        </p:nvSpPr>
        <p:spPr>
          <a:xfrm>
            <a:off x="4067930" y="6309400"/>
            <a:ext cx="4833050" cy="276999"/>
          </a:xfrm>
          <a:prstGeom prst="rect">
            <a:avLst/>
          </a:prstGeom>
          <a:noFill/>
        </p:spPr>
        <p:txBody>
          <a:bodyPr wrap="square" rtlCol="0">
            <a:spAutoFit/>
          </a:bodyPr>
          <a:lstStyle/>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229600" cy="777875"/>
          </a:xfrm>
        </p:spPr>
        <p:txBody>
          <a:bodyPr/>
          <a:lstStyle/>
          <a:p>
            <a:pPr eaLnBrk="1" hangingPunct="1"/>
            <a:r>
              <a:rPr lang="en-US" dirty="0" smtClean="0">
                <a:latin typeface="+mj-lt"/>
                <a:ea typeface="ＭＳ Ｐゴシック" pitchFamily="34" charset="-128"/>
              </a:rPr>
              <a:t>Services at my Pharmacy</a:t>
            </a:r>
          </a:p>
        </p:txBody>
      </p:sp>
      <p:sp>
        <p:nvSpPr>
          <p:cNvPr id="14" name="TextBox 4"/>
          <p:cNvSpPr txBox="1">
            <a:spLocks noChangeArrowheads="1"/>
          </p:cNvSpPr>
          <p:nvPr/>
        </p:nvSpPr>
        <p:spPr bwMode="auto">
          <a:xfrm>
            <a:off x="457200" y="786495"/>
            <a:ext cx="7993372" cy="276999"/>
          </a:xfrm>
          <a:prstGeom prst="rect">
            <a:avLst/>
          </a:prstGeom>
          <a:noFill/>
          <a:ln w="9525">
            <a:noFill/>
            <a:miter lim="800000"/>
            <a:headEnd/>
            <a:tailEnd/>
          </a:ln>
        </p:spPr>
        <p:txBody>
          <a:bodyPr wrap="square">
            <a:spAutoFit/>
          </a:bodyPr>
          <a:lstStyle/>
          <a:p>
            <a:r>
              <a:rPr lang="en-CA" sz="1200" dirty="0"/>
              <a:t>I have received the following services at my pharmacy...</a:t>
            </a:r>
            <a:endParaRPr lang="en-CA" sz="1200" dirty="0" smtClean="0">
              <a:latin typeface="Arial"/>
            </a:endParaRPr>
          </a:p>
        </p:txBody>
      </p:sp>
      <p:graphicFrame>
        <p:nvGraphicFramePr>
          <p:cNvPr id="10" name="Chart 6"/>
          <p:cNvGraphicFramePr>
            <a:graphicFrameLocks/>
          </p:cNvGraphicFramePr>
          <p:nvPr>
            <p:extLst>
              <p:ext uri="{D42A27DB-BD31-4B8C-83A1-F6EECF244321}">
                <p14:modId xmlns:p14="http://schemas.microsoft.com/office/powerpoint/2010/main" xmlns="" val="3760207663"/>
              </p:ext>
            </p:extLst>
          </p:nvPr>
        </p:nvGraphicFramePr>
        <p:xfrm>
          <a:off x="391443" y="1278719"/>
          <a:ext cx="8361114" cy="4886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96312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457200" y="274638"/>
            <a:ext cx="8229600" cy="777875"/>
          </a:xfrm>
        </p:spPr>
        <p:txBody>
          <a:bodyPr/>
          <a:lstStyle/>
          <a:p>
            <a:pPr eaLnBrk="1" hangingPunct="1"/>
            <a:r>
              <a:rPr lang="en-US" dirty="0" smtClean="0">
                <a:ea typeface="ＭＳ Ｐゴシック" pitchFamily="34" charset="-128"/>
              </a:rPr>
              <a:t>Methodology</a:t>
            </a:r>
          </a:p>
        </p:txBody>
      </p:sp>
      <p:sp>
        <p:nvSpPr>
          <p:cNvPr id="8194" name="TextBox 4"/>
          <p:cNvSpPr txBox="1">
            <a:spLocks noChangeArrowheads="1"/>
          </p:cNvSpPr>
          <p:nvPr/>
        </p:nvSpPr>
        <p:spPr bwMode="auto">
          <a:xfrm>
            <a:off x="575556" y="980728"/>
            <a:ext cx="8208962" cy="15081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indent="0" eaLnBrk="1" hangingPunct="1">
              <a:defRPr/>
            </a:pPr>
            <a:endParaRPr lang="en-CA" sz="1600" dirty="0" smtClean="0">
              <a:latin typeface="Arial"/>
            </a:endParaRPr>
          </a:p>
          <a:p>
            <a:pPr eaLnBrk="1" hangingPunct="1">
              <a:buFont typeface="Arial" charset="0"/>
              <a:buChar char="•"/>
              <a:defRPr/>
            </a:pPr>
            <a:endParaRPr lang="en-CA" sz="1600" dirty="0" smtClean="0">
              <a:latin typeface="Arial"/>
            </a:endParaRPr>
          </a:p>
          <a:p>
            <a:pPr marL="0" indent="0" eaLnBrk="1" hangingPunct="1">
              <a:defRPr/>
            </a:pPr>
            <a:endParaRPr lang="en-CA" sz="1600" dirty="0" smtClean="0">
              <a:latin typeface="Arial"/>
            </a:endParaRPr>
          </a:p>
          <a:p>
            <a:pPr marL="0" indent="0" eaLnBrk="1" hangingPunct="1">
              <a:defRPr/>
            </a:pPr>
            <a:endParaRPr lang="en-CA" sz="1600" dirty="0" smtClean="0">
              <a:latin typeface="Arial"/>
            </a:endParaRPr>
          </a:p>
          <a:p>
            <a:pPr marL="0" indent="0" eaLnBrk="1" hangingPunct="1">
              <a:defRPr/>
            </a:pPr>
            <a:endParaRPr lang="en-CA" sz="1600" dirty="0" smtClean="0">
              <a:latin typeface="Arial"/>
            </a:endParaRPr>
          </a:p>
          <a:p>
            <a:pPr marL="0" indent="0" eaLnBrk="1" hangingPunct="1">
              <a:defRPr/>
            </a:pPr>
            <a:endParaRPr lang="en-CA" sz="1200" dirty="0" smtClean="0">
              <a:latin typeface="Arial"/>
            </a:endParaRPr>
          </a:p>
        </p:txBody>
      </p:sp>
      <p:sp>
        <p:nvSpPr>
          <p:cNvPr id="7171" name="Slide Number Placeholder 3"/>
          <p:cNvSpPr>
            <a:spLocks noGrp="1"/>
          </p:cNvSpPr>
          <p:nvPr>
            <p:ph type="sldNum" sz="quarter" idx="12"/>
          </p:nvPr>
        </p:nvSpPr>
        <p:spPr bwMode="auto">
          <a:noFill/>
          <a:ln>
            <a:miter lim="800000"/>
            <a:headEnd/>
            <a:tailEnd/>
          </a:ln>
        </p:spPr>
        <p:txBody>
          <a:bodyPr/>
          <a:lstStyle/>
          <a:p>
            <a:fld id="{6BE55C0E-A749-408B-897E-26995F22156D}" type="slidenum">
              <a:rPr lang="en-CA"/>
              <a:pPr/>
              <a:t>2</a:t>
            </a:fld>
            <a:endParaRPr lang="en-CA" dirty="0"/>
          </a:p>
        </p:txBody>
      </p:sp>
      <p:graphicFrame>
        <p:nvGraphicFramePr>
          <p:cNvPr id="5" name="Group 51"/>
          <p:cNvGraphicFramePr>
            <a:graphicFrameLocks noGrp="1"/>
          </p:cNvGraphicFramePr>
          <p:nvPr>
            <p:extLst>
              <p:ext uri="{D42A27DB-BD31-4B8C-83A1-F6EECF244321}">
                <p14:modId xmlns:p14="http://schemas.microsoft.com/office/powerpoint/2010/main" xmlns="" val="511890239"/>
              </p:ext>
            </p:extLst>
          </p:nvPr>
        </p:nvGraphicFramePr>
        <p:xfrm>
          <a:off x="640642" y="1124687"/>
          <a:ext cx="8072306" cy="5142057"/>
        </p:xfrm>
        <a:graphic>
          <a:graphicData uri="http://schemas.openxmlformats.org/drawingml/2006/table">
            <a:tbl>
              <a:tblPr>
                <a:tableStyleId>{1FECB4D8-DB02-4DC6-A0A2-4F2EBAE1DC90}</a:tableStyleId>
              </a:tblPr>
              <a:tblGrid>
                <a:gridCol w="3463678"/>
                <a:gridCol w="4608628"/>
              </a:tblGrid>
              <a:tr h="1312030">
                <a:tc>
                  <a:txBody>
                    <a:bodyPr/>
                    <a:lstStyle/>
                    <a:p>
                      <a:pPr marL="173038"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a:rPr>
                        <a:t>Online Survey</a:t>
                      </a:r>
                      <a:endParaRPr kumimoji="0" lang="en-US"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a:ea typeface="ヒラギノ角ゴ Pro W3" charset="-128"/>
                        </a:rPr>
                        <a:t>Survey was conducted online with a representative sample of Canadians from Research Now’s online panel.</a:t>
                      </a:r>
                      <a:endParaRPr kumimoji="0" lang="en-CA"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r>
              <a:tr h="929533">
                <a:tc rowSpan="2">
                  <a:txBody>
                    <a:bodyPr/>
                    <a:lstStyle/>
                    <a:p>
                      <a:pPr marL="17145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a:ea typeface="ヒラギノ角ゴ Pro W3" charset="-128"/>
                        </a:rPr>
                        <a:t>Sample Size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a:ea typeface="ヒラギノ角ゴ Pro W3" charset="-128"/>
                        </a:rPr>
                        <a:t>Canada-wide: 3,824</a:t>
                      </a:r>
                      <a:r>
                        <a:rPr kumimoji="0" lang="en-CA" sz="1800" b="0" i="0" u="none" strike="noStrike" cap="none" normalizeH="0" baseline="0" dirty="0" smtClean="0">
                          <a:ln>
                            <a:noFill/>
                          </a:ln>
                          <a:solidFill>
                            <a:schemeClr val="tx1"/>
                          </a:solidFill>
                          <a:effectLst/>
                          <a:latin typeface="Arial"/>
                          <a:ea typeface="ヒラギノ角ゴ Pro W3" charset="-128"/>
                        </a:rPr>
                        <a:t/>
                      </a:r>
                      <a:br>
                        <a:rPr kumimoji="0" lang="en-CA" sz="1800" b="0" i="0" u="none" strike="noStrike" cap="none" normalizeH="0" baseline="0" dirty="0" smtClean="0">
                          <a:ln>
                            <a:noFill/>
                          </a:ln>
                          <a:solidFill>
                            <a:schemeClr val="tx1"/>
                          </a:solidFill>
                          <a:effectLst/>
                          <a:latin typeface="Arial"/>
                          <a:ea typeface="ヒラギノ角ゴ Pro W3" charset="-128"/>
                        </a:rPr>
                      </a:br>
                      <a:r>
                        <a:rPr kumimoji="0" lang="en-CA" sz="1800" b="0" i="0" u="none" strike="noStrike" cap="none" normalizeH="0" baseline="0" dirty="0" smtClean="0">
                          <a:ln>
                            <a:noFill/>
                          </a:ln>
                          <a:solidFill>
                            <a:schemeClr val="tx1"/>
                          </a:solidFill>
                          <a:effectLst/>
                          <a:latin typeface="Arial"/>
                          <a:ea typeface="ヒラギノ角ゴ Pro W3" charset="-128"/>
                        </a:rPr>
                        <a:t>(Comparable Margin of Error </a:t>
                      </a:r>
                      <a:r>
                        <a:rPr kumimoji="0" lang="en-CA" sz="1800" b="0" i="0" u="sng" strike="noStrike" cap="none" normalizeH="0" baseline="0" dirty="0" smtClean="0">
                          <a:ln>
                            <a:noFill/>
                          </a:ln>
                          <a:solidFill>
                            <a:schemeClr val="tx1"/>
                          </a:solidFill>
                          <a:effectLst/>
                          <a:latin typeface="Arial"/>
                          <a:ea typeface="ヒラギノ角ゴ Pro W3" charset="-128"/>
                        </a:rPr>
                        <a:t>+</a:t>
                      </a:r>
                      <a:r>
                        <a:rPr kumimoji="0" lang="en-CA" sz="1800" b="0" i="0" u="none" strike="noStrike" cap="none" normalizeH="0" baseline="0" dirty="0" smtClean="0">
                          <a:ln>
                            <a:noFill/>
                          </a:ln>
                          <a:solidFill>
                            <a:schemeClr val="tx1"/>
                          </a:solidFill>
                          <a:effectLst/>
                          <a:latin typeface="Arial"/>
                          <a:ea typeface="ヒラギノ角ゴ Pro W3" charset="-128"/>
                        </a:rPr>
                        <a:t> 1.6%)</a:t>
                      </a:r>
                      <a:endParaRPr kumimoji="0" lang="en-US"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r>
              <a:tr h="929533">
                <a:tc vMerge="1">
                  <a:txBody>
                    <a:bodyPr/>
                    <a:lstStyle/>
                    <a:p>
                      <a:pPr marL="17145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a:ea typeface="ヒラギノ角ゴ Pro W3" charset="-128"/>
                        </a:rPr>
                        <a:t>Nova Scotia: 500</a:t>
                      </a:r>
                      <a:br>
                        <a:rPr kumimoji="0" lang="en-US" sz="1800" b="0" i="0" u="none" strike="noStrike" cap="none" normalizeH="0" baseline="0" dirty="0" smtClean="0">
                          <a:ln>
                            <a:noFill/>
                          </a:ln>
                          <a:solidFill>
                            <a:schemeClr val="tx1"/>
                          </a:solidFill>
                          <a:effectLst/>
                          <a:latin typeface="Arial"/>
                          <a:ea typeface="ヒラギノ角ゴ Pro W3" charset="-128"/>
                        </a:rPr>
                      </a:br>
                      <a:r>
                        <a:rPr kumimoji="0" lang="en-US" sz="1800" b="0" i="0" u="none" strike="noStrike" cap="none" normalizeH="0" baseline="0" dirty="0" smtClean="0">
                          <a:ln>
                            <a:noFill/>
                          </a:ln>
                          <a:solidFill>
                            <a:schemeClr val="tx1"/>
                          </a:solidFill>
                          <a:effectLst/>
                          <a:latin typeface="Arial"/>
                          <a:ea typeface="ヒラギノ角ゴ Pro W3" charset="-128"/>
                        </a:rPr>
                        <a:t>(Comparable Margin of Error </a:t>
                      </a:r>
                      <a:r>
                        <a:rPr kumimoji="0" lang="en-CA" sz="1800" b="0" i="0" u="sng" strike="noStrike" cap="none" normalizeH="0" baseline="0" dirty="0" smtClean="0">
                          <a:ln>
                            <a:noFill/>
                          </a:ln>
                          <a:solidFill>
                            <a:schemeClr val="tx1"/>
                          </a:solidFill>
                          <a:effectLst/>
                          <a:latin typeface="+mn-lt"/>
                          <a:ea typeface="ヒラギノ角ゴ Pro W3" charset="-128"/>
                        </a:rPr>
                        <a:t>+</a:t>
                      </a:r>
                      <a:r>
                        <a:rPr kumimoji="0" lang="en-CA" sz="1800" b="0" i="0" u="none" strike="noStrike" cap="none" normalizeH="0" baseline="0" dirty="0" smtClean="0">
                          <a:ln>
                            <a:noFill/>
                          </a:ln>
                          <a:solidFill>
                            <a:schemeClr val="tx1"/>
                          </a:solidFill>
                          <a:effectLst/>
                          <a:latin typeface="+mn-lt"/>
                          <a:ea typeface="ヒラギノ角ゴ Pro W3" charset="-128"/>
                        </a:rPr>
                        <a:t> 4.5%)</a:t>
                      </a:r>
                      <a:endParaRPr kumimoji="0" lang="en-US"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r>
              <a:tr h="929533">
                <a:tc>
                  <a:txBody>
                    <a:bodyPr/>
                    <a:lstStyle/>
                    <a:p>
                      <a:pPr marL="17145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a:rPr>
                        <a:t>Field dates</a:t>
                      </a:r>
                      <a:endParaRPr kumimoji="0" lang="en-US"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a:ea typeface="ヒラギノ角ゴ Pro W3" charset="-128"/>
                        </a:rPr>
                        <a:t>February 19 to 25, 2016</a:t>
                      </a:r>
                      <a:endParaRPr kumimoji="0" lang="en-CA"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r>
              <a:tr h="1041428">
                <a:tc>
                  <a:txBody>
                    <a:bodyPr/>
                    <a:lstStyle/>
                    <a:p>
                      <a:pPr marL="17145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a:ea typeface="ヒラギノ角ゴ Pro W3" charset="-128"/>
                        </a:rPr>
                        <a:t>Statistical Weighting</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a:ea typeface="ヒラギノ角ゴ Pro W3" charset="-128"/>
                        </a:rPr>
                        <a:t>Data was weighted by age, gender, region.  </a:t>
                      </a:r>
                      <a:endParaRPr kumimoji="0" lang="en-CA" sz="1800" b="0" i="0" u="none" strike="noStrike" cap="none" normalizeH="0" baseline="0" dirty="0" smtClean="0">
                        <a:ln>
                          <a:noFill/>
                        </a:ln>
                        <a:solidFill>
                          <a:schemeClr val="tx1"/>
                        </a:solidFill>
                        <a:effectLst/>
                        <a:latin typeface="Arial"/>
                        <a:ea typeface="ヒラギノ角ゴ Pro W3" charset="-128"/>
                      </a:endParaRPr>
                    </a:p>
                  </a:txBody>
                  <a:tcPr anchor="ctr" horzOverflow="overflow"/>
                </a:tc>
              </a:tr>
            </a:tbl>
          </a:graphicData>
        </a:graphic>
      </p:graphicFrame>
    </p:spTree>
    <p:extLst>
      <p:ext uri="{BB962C8B-B14F-4D97-AF65-F5344CB8AC3E}">
        <p14:creationId xmlns:p14="http://schemas.microsoft.com/office/powerpoint/2010/main" xmlns="" val="17884260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20</a:t>
            </a:fld>
            <a:endParaRPr lang="en-CA" dirty="0"/>
          </a:p>
        </p:txBody>
      </p:sp>
      <p:sp>
        <p:nvSpPr>
          <p:cNvPr id="8" name="TextBox 7"/>
          <p:cNvSpPr txBox="1"/>
          <p:nvPr/>
        </p:nvSpPr>
        <p:spPr>
          <a:xfrm>
            <a:off x="4067930" y="6309400"/>
            <a:ext cx="4833050" cy="276999"/>
          </a:xfrm>
          <a:prstGeom prst="rect">
            <a:avLst/>
          </a:prstGeom>
          <a:noFill/>
        </p:spPr>
        <p:txBody>
          <a:bodyPr wrap="square" rtlCol="0">
            <a:spAutoFit/>
          </a:bodyPr>
          <a:lstStyle/>
          <a:p>
            <a:pPr algn="r"/>
            <a:r>
              <a:rPr lang="en-US" sz="1200" dirty="0" smtClean="0"/>
              <a:t>[Those who did not receive service]</a:t>
            </a:r>
            <a:endParaRPr lang="en-CA" sz="1200" dirty="0">
              <a:latin typeface="Arial"/>
            </a:endParaRPr>
          </a:p>
        </p:txBody>
      </p:sp>
      <p:sp>
        <p:nvSpPr>
          <p:cNvPr id="12" name="Title 1"/>
          <p:cNvSpPr>
            <a:spLocks noGrp="1"/>
          </p:cNvSpPr>
          <p:nvPr>
            <p:ph type="title"/>
          </p:nvPr>
        </p:nvSpPr>
        <p:spPr>
          <a:xfrm>
            <a:off x="457200" y="8620"/>
            <a:ext cx="8229600" cy="777875"/>
          </a:xfrm>
        </p:spPr>
        <p:txBody>
          <a:bodyPr/>
          <a:lstStyle/>
          <a:p>
            <a:pPr eaLnBrk="1" hangingPunct="1"/>
            <a:r>
              <a:rPr lang="en-US" dirty="0" smtClean="0">
                <a:latin typeface="+mj-lt"/>
                <a:ea typeface="ＭＳ Ｐゴシック" pitchFamily="34" charset="-128"/>
              </a:rPr>
              <a:t>Why Not?</a:t>
            </a:r>
          </a:p>
        </p:txBody>
      </p:sp>
      <p:sp>
        <p:nvSpPr>
          <p:cNvPr id="14" name="TextBox 4"/>
          <p:cNvSpPr txBox="1">
            <a:spLocks noChangeArrowheads="1"/>
          </p:cNvSpPr>
          <p:nvPr/>
        </p:nvSpPr>
        <p:spPr bwMode="auto">
          <a:xfrm>
            <a:off x="457200" y="786495"/>
            <a:ext cx="7993372" cy="276999"/>
          </a:xfrm>
          <a:prstGeom prst="rect">
            <a:avLst/>
          </a:prstGeom>
          <a:noFill/>
          <a:ln w="9525">
            <a:noFill/>
            <a:miter lim="800000"/>
            <a:headEnd/>
            <a:tailEnd/>
          </a:ln>
        </p:spPr>
        <p:txBody>
          <a:bodyPr wrap="square">
            <a:spAutoFit/>
          </a:bodyPr>
          <a:lstStyle/>
          <a:p>
            <a:r>
              <a:rPr lang="en-CA" sz="1200" dirty="0"/>
              <a:t>Why not?</a:t>
            </a:r>
            <a:endParaRPr lang="en-CA" sz="1200" dirty="0" smtClean="0">
              <a:latin typeface="Arial"/>
            </a:endParaRPr>
          </a:p>
        </p:txBody>
      </p:sp>
      <p:graphicFrame>
        <p:nvGraphicFramePr>
          <p:cNvPr id="10" name="Chart 6"/>
          <p:cNvGraphicFramePr>
            <a:graphicFrameLocks/>
          </p:cNvGraphicFramePr>
          <p:nvPr>
            <p:extLst>
              <p:ext uri="{D42A27DB-BD31-4B8C-83A1-F6EECF244321}">
                <p14:modId xmlns:p14="http://schemas.microsoft.com/office/powerpoint/2010/main" xmlns="" val="3096673962"/>
              </p:ext>
            </p:extLst>
          </p:nvPr>
        </p:nvGraphicFramePr>
        <p:xfrm>
          <a:off x="391443" y="1001721"/>
          <a:ext cx="8361114" cy="5163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45934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21</a:t>
            </a:fld>
            <a:endParaRPr lang="en-CA" dirty="0"/>
          </a:p>
        </p:txBody>
      </p:sp>
      <p:sp>
        <p:nvSpPr>
          <p:cNvPr id="8" name="TextBox 7"/>
          <p:cNvSpPr txBox="1"/>
          <p:nvPr/>
        </p:nvSpPr>
        <p:spPr>
          <a:xfrm>
            <a:off x="4067930" y="6309400"/>
            <a:ext cx="4833050" cy="276999"/>
          </a:xfrm>
          <a:prstGeom prst="rect">
            <a:avLst/>
          </a:prstGeom>
          <a:noFill/>
        </p:spPr>
        <p:txBody>
          <a:bodyPr wrap="square" rtlCol="0">
            <a:spAutoFit/>
          </a:bodyPr>
          <a:lstStyle/>
          <a:p>
            <a:pPr algn="r"/>
            <a:r>
              <a:rPr lang="en-US" sz="1200" dirty="0" smtClean="0"/>
              <a:t>[Those </a:t>
            </a:r>
            <a:r>
              <a:rPr lang="en-US" sz="1200" dirty="0"/>
              <a:t>who did </a:t>
            </a:r>
            <a:r>
              <a:rPr lang="en-US" sz="1200" dirty="0" smtClean="0"/>
              <a:t>receive service]</a:t>
            </a:r>
            <a:endParaRPr lang="en-CA" sz="1200" dirty="0">
              <a:latin typeface="Arial"/>
            </a:endParaRPr>
          </a:p>
        </p:txBody>
      </p:sp>
      <p:sp>
        <p:nvSpPr>
          <p:cNvPr id="12" name="Title 1"/>
          <p:cNvSpPr>
            <a:spLocks noGrp="1"/>
          </p:cNvSpPr>
          <p:nvPr>
            <p:ph type="title"/>
          </p:nvPr>
        </p:nvSpPr>
        <p:spPr>
          <a:xfrm>
            <a:off x="457200" y="8620"/>
            <a:ext cx="8229600" cy="777875"/>
          </a:xfrm>
        </p:spPr>
        <p:txBody>
          <a:bodyPr/>
          <a:lstStyle/>
          <a:p>
            <a:pPr eaLnBrk="1" hangingPunct="1"/>
            <a:r>
              <a:rPr lang="en-CA" dirty="0" smtClean="0"/>
              <a:t>Would You Use This Service Again</a:t>
            </a:r>
            <a:endParaRPr lang="en-US" dirty="0" smtClean="0">
              <a:latin typeface="+mj-lt"/>
              <a:ea typeface="ＭＳ Ｐゴシック" pitchFamily="34" charset="-128"/>
            </a:endParaRPr>
          </a:p>
        </p:txBody>
      </p:sp>
      <p:sp>
        <p:nvSpPr>
          <p:cNvPr id="14" name="TextBox 4"/>
          <p:cNvSpPr txBox="1">
            <a:spLocks noChangeArrowheads="1"/>
          </p:cNvSpPr>
          <p:nvPr/>
        </p:nvSpPr>
        <p:spPr bwMode="auto">
          <a:xfrm>
            <a:off x="457200" y="786495"/>
            <a:ext cx="7993372" cy="276999"/>
          </a:xfrm>
          <a:prstGeom prst="rect">
            <a:avLst/>
          </a:prstGeom>
          <a:noFill/>
          <a:ln w="9525">
            <a:noFill/>
            <a:miter lim="800000"/>
            <a:headEnd/>
            <a:tailEnd/>
          </a:ln>
        </p:spPr>
        <p:txBody>
          <a:bodyPr wrap="square">
            <a:spAutoFit/>
          </a:bodyPr>
          <a:lstStyle/>
          <a:p>
            <a:r>
              <a:rPr lang="en-CA" sz="1200" dirty="0"/>
              <a:t>Would you use this service again?</a:t>
            </a:r>
            <a:endParaRPr lang="en-CA" sz="1200" dirty="0" smtClean="0">
              <a:latin typeface="Arial"/>
            </a:endParaRPr>
          </a:p>
        </p:txBody>
      </p:sp>
      <p:graphicFrame>
        <p:nvGraphicFramePr>
          <p:cNvPr id="10" name="Chart 6"/>
          <p:cNvGraphicFramePr>
            <a:graphicFrameLocks/>
          </p:cNvGraphicFramePr>
          <p:nvPr>
            <p:extLst>
              <p:ext uri="{D42A27DB-BD31-4B8C-83A1-F6EECF244321}">
                <p14:modId xmlns:p14="http://schemas.microsoft.com/office/powerpoint/2010/main" xmlns="" val="3602880541"/>
              </p:ext>
            </p:extLst>
          </p:nvPr>
        </p:nvGraphicFramePr>
        <p:xfrm>
          <a:off x="391443" y="1278719"/>
          <a:ext cx="8361114" cy="4886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54201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22</a:t>
            </a:fld>
            <a:endParaRPr lang="en-CA" dirty="0"/>
          </a:p>
        </p:txBody>
      </p:sp>
      <p:sp>
        <p:nvSpPr>
          <p:cNvPr id="8" name="TextBox 7"/>
          <p:cNvSpPr txBox="1"/>
          <p:nvPr/>
        </p:nvSpPr>
        <p:spPr>
          <a:xfrm>
            <a:off x="4067930" y="6309400"/>
            <a:ext cx="4833050" cy="276999"/>
          </a:xfrm>
          <a:prstGeom prst="rect">
            <a:avLst/>
          </a:prstGeom>
          <a:noFill/>
        </p:spPr>
        <p:txBody>
          <a:bodyPr wrap="square" rtlCol="0">
            <a:spAutoFit/>
          </a:bodyPr>
          <a:lstStyle/>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975340" cy="777875"/>
          </a:xfrm>
        </p:spPr>
        <p:txBody>
          <a:bodyPr/>
          <a:lstStyle/>
          <a:p>
            <a:pPr eaLnBrk="1" hangingPunct="1"/>
            <a:r>
              <a:rPr lang="en-US" dirty="0" smtClean="0">
                <a:ea typeface="ＭＳ Ｐゴシック" pitchFamily="34" charset="-128"/>
              </a:rPr>
              <a:t>Variety of Healthcare Services</a:t>
            </a: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pPr lvl="0"/>
            <a:r>
              <a:rPr lang="en-CA" sz="1200" dirty="0"/>
              <a:t>Being able to obtain a variety of healthcare services in my pharmacy improves my (and my family’s) ability to access healthcare services in a timely manner</a:t>
            </a:r>
          </a:p>
        </p:txBody>
      </p:sp>
      <p:graphicFrame>
        <p:nvGraphicFramePr>
          <p:cNvPr id="7" name="Chart 6"/>
          <p:cNvGraphicFramePr/>
          <p:nvPr>
            <p:extLst>
              <p:ext uri="{D42A27DB-BD31-4B8C-83A1-F6EECF244321}">
                <p14:modId xmlns:p14="http://schemas.microsoft.com/office/powerpoint/2010/main" xmlns="" val="4030043668"/>
              </p:ext>
            </p:extLst>
          </p:nvPr>
        </p:nvGraphicFramePr>
        <p:xfrm>
          <a:off x="515514" y="1463385"/>
          <a:ext cx="8112973" cy="4414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04678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835150" y="2276840"/>
            <a:ext cx="6985000" cy="2451100"/>
          </a:xfrm>
        </p:spPr>
        <p:txBody>
          <a:bodyPr/>
          <a:lstStyle/>
          <a:p>
            <a:pPr algn="r" eaLnBrk="1" hangingPunct="1"/>
            <a:r>
              <a:rPr lang="en-US" sz="2800" dirty="0" smtClean="0">
                <a:ea typeface="ＭＳ Ｐゴシック" pitchFamily="34" charset="-128"/>
              </a:rPr>
              <a:t>CONTACT INFO</a:t>
            </a:r>
          </a:p>
        </p:txBody>
      </p:sp>
      <p:sp>
        <p:nvSpPr>
          <p:cNvPr id="5" name="Subtitle 4"/>
          <p:cNvSpPr>
            <a:spLocks noGrp="1"/>
          </p:cNvSpPr>
          <p:nvPr>
            <p:ph type="subTitle" idx="1"/>
          </p:nvPr>
        </p:nvSpPr>
        <p:spPr>
          <a:xfrm>
            <a:off x="2051650" y="4221110"/>
            <a:ext cx="6626225" cy="1872260"/>
          </a:xfrm>
        </p:spPr>
        <p:txBody>
          <a:bodyPr rtlCol="0">
            <a:normAutofit/>
          </a:bodyPr>
          <a:lstStyle/>
          <a:p>
            <a:pPr algn="r" eaLnBrk="1" fontAlgn="auto" hangingPunct="1">
              <a:spcAft>
                <a:spcPts val="0"/>
              </a:spcAft>
              <a:defRPr/>
            </a:pPr>
            <a:r>
              <a:rPr lang="en-US" sz="2000" dirty="0" smtClean="0">
                <a:solidFill>
                  <a:schemeClr val="bg1">
                    <a:lumMod val="85000"/>
                  </a:schemeClr>
                </a:solidFill>
                <a:ea typeface="+mn-ea"/>
              </a:rPr>
              <a:t>David Coletto</a:t>
            </a:r>
            <a:br>
              <a:rPr lang="en-US" sz="2000" dirty="0" smtClean="0">
                <a:solidFill>
                  <a:schemeClr val="bg1">
                    <a:lumMod val="85000"/>
                  </a:schemeClr>
                </a:solidFill>
                <a:ea typeface="+mn-ea"/>
              </a:rPr>
            </a:br>
            <a:r>
              <a:rPr lang="en-US" sz="2000" dirty="0" smtClean="0">
                <a:solidFill>
                  <a:schemeClr val="bg1">
                    <a:lumMod val="85000"/>
                  </a:schemeClr>
                </a:solidFill>
                <a:ea typeface="+mn-ea"/>
              </a:rPr>
              <a:t>CEO</a:t>
            </a:r>
            <a:br>
              <a:rPr lang="en-US" sz="2000" dirty="0" smtClean="0">
                <a:solidFill>
                  <a:schemeClr val="bg1">
                    <a:lumMod val="85000"/>
                  </a:schemeClr>
                </a:solidFill>
                <a:ea typeface="+mn-ea"/>
              </a:rPr>
            </a:br>
            <a:r>
              <a:rPr lang="en-US" sz="2000" dirty="0" smtClean="0">
                <a:solidFill>
                  <a:schemeClr val="bg1">
                    <a:lumMod val="85000"/>
                  </a:schemeClr>
                </a:solidFill>
                <a:ea typeface="+mn-ea"/>
              </a:rPr>
              <a:t>david@abacusdata.ca</a:t>
            </a:r>
            <a:br>
              <a:rPr lang="en-US" sz="2000" dirty="0" smtClean="0">
                <a:solidFill>
                  <a:schemeClr val="bg1">
                    <a:lumMod val="85000"/>
                  </a:schemeClr>
                </a:solidFill>
                <a:ea typeface="+mn-ea"/>
              </a:rPr>
            </a:br>
            <a:r>
              <a:rPr lang="en-US" sz="2000" dirty="0" smtClean="0">
                <a:solidFill>
                  <a:schemeClr val="bg1">
                    <a:lumMod val="85000"/>
                  </a:schemeClr>
                </a:solidFill>
                <a:ea typeface="+mn-ea"/>
              </a:rPr>
              <a:t>613-232-2806</a:t>
            </a:r>
          </a:p>
          <a:p>
            <a:pPr algn="r" eaLnBrk="1" fontAlgn="auto" hangingPunct="1">
              <a:spcAft>
                <a:spcPts val="0"/>
              </a:spcAft>
              <a:defRPr/>
            </a:pPr>
            <a:r>
              <a:rPr lang="en-US" sz="2000" dirty="0" smtClean="0">
                <a:solidFill>
                  <a:schemeClr val="bg1">
                    <a:lumMod val="85000"/>
                  </a:schemeClr>
                </a:solidFill>
                <a:ea typeface="+mn-ea"/>
              </a:rPr>
              <a:t>www.abacusdata.ca</a:t>
            </a:r>
          </a:p>
          <a:p>
            <a:pPr algn="r" eaLnBrk="1" fontAlgn="auto" hangingPunct="1">
              <a:spcAft>
                <a:spcPts val="0"/>
              </a:spcAft>
              <a:defRPr/>
            </a:pPr>
            <a:endParaRPr lang="en-US" sz="2000" dirty="0" smtClean="0">
              <a:ea typeface="+mn-ea"/>
            </a:endParaRPr>
          </a:p>
          <a:p>
            <a:pPr algn="r" eaLnBrk="1" fontAlgn="auto" hangingPunct="1">
              <a:spcAft>
                <a:spcPts val="0"/>
              </a:spcAft>
              <a:defRPr/>
            </a:pPr>
            <a:endParaRPr lang="en-US" sz="2000" dirty="0">
              <a:ea typeface="+mn-ea"/>
            </a:endParaRPr>
          </a:p>
        </p:txBody>
      </p:sp>
      <p:cxnSp>
        <p:nvCxnSpPr>
          <p:cNvPr id="6" name="Straight Connector 5"/>
          <p:cNvCxnSpPr/>
          <p:nvPr/>
        </p:nvCxnSpPr>
        <p:spPr>
          <a:xfrm>
            <a:off x="5004060" y="4005080"/>
            <a:ext cx="4139940" cy="0"/>
          </a:xfrm>
          <a:prstGeom prst="line">
            <a:avLst/>
          </a:prstGeom>
          <a:ln w="254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Key Findings – National Comparison</a:t>
            </a:r>
            <a:endParaRPr lang="en-CA" sz="3200" dirty="0"/>
          </a:p>
        </p:txBody>
      </p:sp>
      <p:sp>
        <p:nvSpPr>
          <p:cNvPr id="3" name="Content Placeholder 2"/>
          <p:cNvSpPr>
            <a:spLocks noGrp="1"/>
          </p:cNvSpPr>
          <p:nvPr>
            <p:ph idx="1"/>
          </p:nvPr>
        </p:nvSpPr>
        <p:spPr>
          <a:xfrm>
            <a:off x="457200" y="1268760"/>
            <a:ext cx="8229600" cy="4857403"/>
          </a:xfrm>
        </p:spPr>
        <p:txBody>
          <a:bodyPr/>
          <a:lstStyle/>
          <a:p>
            <a:pPr lvl="0"/>
            <a:r>
              <a:rPr lang="en-US" sz="1600" dirty="0"/>
              <a:t>The overall impression of pharmacists in Nova Scotia is more intensely positive when compared to the national average.  96% of Nova Scotia residents have a positive impression with 49% saying they have a very positive impression of the profession.  </a:t>
            </a:r>
            <a:endParaRPr lang="en-CA" sz="1600" dirty="0"/>
          </a:p>
          <a:p>
            <a:pPr lvl="0"/>
            <a:r>
              <a:rPr lang="en-US" sz="1600" dirty="0"/>
              <a:t>Nova Scotia residents are more likely to believe that pharmacists play an essential role in the healthcare system than the national average (NS 64% vs. 54% nationally).</a:t>
            </a:r>
            <a:endParaRPr lang="en-CA" sz="1600" dirty="0"/>
          </a:p>
          <a:p>
            <a:pPr lvl="0"/>
            <a:r>
              <a:rPr lang="en-US" sz="1600" dirty="0"/>
              <a:t>Nova Scotia residents are more trusting of pharmacists to deliver advice on a range of health services including vaccinations (NS 74% vs. CAN 59%)and managing common ailments like the cold or flu (NS 81% vs. CAN 53%).</a:t>
            </a:r>
            <a:endParaRPr lang="en-CA" sz="1600" dirty="0"/>
          </a:p>
          <a:p>
            <a:pPr lvl="0"/>
            <a:r>
              <a:rPr lang="en-US" sz="1600" dirty="0"/>
              <a:t>Awareness about the services pharmacists can deliver was mostly comparable in Nova Scotia to the national average.  Nova Scotia residents more likely to be aware that pharmacists can sit down and meet with a patient to review medications (+14 than the national average), administer a flu shot (+5), administer other vaccines (+15) and prescribe prescription medications for minor health conditions (+3).  They were less likely to be aware that pharmacists could renew and extend prescriptions (-5).</a:t>
            </a:r>
            <a:endParaRPr lang="en-CA" sz="1600" dirty="0"/>
          </a:p>
          <a:p>
            <a:pPr lvl="0"/>
            <a:r>
              <a:rPr lang="en-US" sz="1600" dirty="0"/>
              <a:t>NS residents were more likely to say they would be likely to visit a pharmacist for a range services, than the national average.</a:t>
            </a:r>
            <a:endParaRPr lang="en-CA" sz="1600" dirty="0"/>
          </a:p>
        </p:txBody>
      </p:sp>
      <p:sp>
        <p:nvSpPr>
          <p:cNvPr id="4" name="Slide Number Placeholder 3"/>
          <p:cNvSpPr>
            <a:spLocks noGrp="1"/>
          </p:cNvSpPr>
          <p:nvPr>
            <p:ph type="sldNum" sz="quarter" idx="12"/>
          </p:nvPr>
        </p:nvSpPr>
        <p:spPr/>
        <p:txBody>
          <a:bodyPr/>
          <a:lstStyle/>
          <a:p>
            <a:fld id="{872A4FA4-6116-4ECE-A48F-C4982B118816}" type="slidenum">
              <a:rPr lang="en-CA" smtClean="0"/>
              <a:pPr/>
              <a:t>3</a:t>
            </a:fld>
            <a:endParaRPr lang="en-CA" dirty="0"/>
          </a:p>
        </p:txBody>
      </p:sp>
    </p:spTree>
    <p:extLst>
      <p:ext uri="{BB962C8B-B14F-4D97-AF65-F5344CB8AC3E}">
        <p14:creationId xmlns:p14="http://schemas.microsoft.com/office/powerpoint/2010/main" xmlns="" val="78995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Key Findings – NS Specific Questions</a:t>
            </a:r>
            <a:endParaRPr lang="en-CA" sz="3200" dirty="0"/>
          </a:p>
        </p:txBody>
      </p:sp>
      <p:sp>
        <p:nvSpPr>
          <p:cNvPr id="3" name="Content Placeholder 2"/>
          <p:cNvSpPr>
            <a:spLocks noGrp="1"/>
          </p:cNvSpPr>
          <p:nvPr>
            <p:ph idx="1"/>
          </p:nvPr>
        </p:nvSpPr>
        <p:spPr>
          <a:xfrm>
            <a:off x="457696" y="1304764"/>
            <a:ext cx="8229600" cy="4525963"/>
          </a:xfrm>
        </p:spPr>
        <p:txBody>
          <a:bodyPr/>
          <a:lstStyle/>
          <a:p>
            <a:pPr lvl="0"/>
            <a:r>
              <a:rPr lang="en-CA" sz="1800" dirty="0"/>
              <a:t>Most NS residents agree (84%) that government should pay all healthcare professionals for services covered by MSI.</a:t>
            </a:r>
          </a:p>
          <a:p>
            <a:pPr lvl="0"/>
            <a:r>
              <a:rPr lang="en-CA" sz="1800" dirty="0"/>
              <a:t>74% agree that all healthcare professionals who provide the same healthcare service should receive the same fee.  9% disagree and 23% don’t have clear opinions.</a:t>
            </a:r>
          </a:p>
          <a:p>
            <a:pPr lvl="0"/>
            <a:r>
              <a:rPr lang="en-CA" sz="1800" dirty="0"/>
              <a:t>Almost all those who received a service from a pharmacist say they would use the service again.</a:t>
            </a:r>
          </a:p>
          <a:p>
            <a:pPr lvl="0"/>
            <a:r>
              <a:rPr lang="en-CA" sz="1800" dirty="0"/>
              <a:t>83% of NS residents agree that being able to obtain a variety of healthcare services in my pharmacy improves my (and my family’s) ability to access healthcare services in a timely manner</a:t>
            </a:r>
          </a:p>
          <a:p>
            <a:pPr marL="0" indent="0">
              <a:buNone/>
            </a:pPr>
            <a:endParaRPr lang="en-CA" dirty="0"/>
          </a:p>
          <a:p>
            <a:endParaRPr lang="en-CA" dirty="0"/>
          </a:p>
        </p:txBody>
      </p:sp>
      <p:sp>
        <p:nvSpPr>
          <p:cNvPr id="4" name="Slide Number Placeholder 3"/>
          <p:cNvSpPr>
            <a:spLocks noGrp="1"/>
          </p:cNvSpPr>
          <p:nvPr>
            <p:ph type="sldNum" sz="quarter" idx="12"/>
          </p:nvPr>
        </p:nvSpPr>
        <p:spPr/>
        <p:txBody>
          <a:bodyPr/>
          <a:lstStyle/>
          <a:p>
            <a:fld id="{872A4FA4-6116-4ECE-A48F-C4982B118816}" type="slidenum">
              <a:rPr lang="en-CA" smtClean="0"/>
              <a:pPr/>
              <a:t>4</a:t>
            </a:fld>
            <a:endParaRPr lang="en-CA" dirty="0"/>
          </a:p>
        </p:txBody>
      </p:sp>
    </p:spTree>
    <p:extLst>
      <p:ext uri="{BB962C8B-B14F-4D97-AF65-F5344CB8AC3E}">
        <p14:creationId xmlns:p14="http://schemas.microsoft.com/office/powerpoint/2010/main" xmlns="" val="1852796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5</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smtClean="0">
                <a:latin typeface="Arial"/>
              </a:rPr>
              <a:t>Canada, n = 3,824</a:t>
            </a:r>
          </a:p>
          <a:p>
            <a:pPr algn="r"/>
            <a:r>
              <a:rPr lang="en-US" sz="1200" dirty="0"/>
              <a:t>Nova Scotia</a:t>
            </a:r>
            <a:r>
              <a:rPr lang="en-US" sz="1200" dirty="0" smtClean="0">
                <a:latin typeface="Arial"/>
              </a:rPr>
              <a:t>, </a:t>
            </a:r>
            <a:r>
              <a:rPr lang="en-US" sz="1200" dirty="0">
                <a:latin typeface="Arial"/>
              </a:rPr>
              <a:t>n = 500</a:t>
            </a:r>
            <a:endParaRPr lang="en-CA" sz="1200" dirty="0">
              <a:latin typeface="Arial"/>
            </a:endParaRPr>
          </a:p>
        </p:txBody>
      </p:sp>
      <p:graphicFrame>
        <p:nvGraphicFramePr>
          <p:cNvPr id="11" name="Chart 6"/>
          <p:cNvGraphicFramePr>
            <a:graphicFrameLocks/>
          </p:cNvGraphicFramePr>
          <p:nvPr>
            <p:extLst>
              <p:ext uri="{D42A27DB-BD31-4B8C-83A1-F6EECF244321}">
                <p14:modId xmlns:p14="http://schemas.microsoft.com/office/powerpoint/2010/main" xmlns="" val="1928444915"/>
              </p:ext>
            </p:extLst>
          </p:nvPr>
        </p:nvGraphicFramePr>
        <p:xfrm>
          <a:off x="656489" y="1376772"/>
          <a:ext cx="8235160" cy="4797552"/>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
          <p:cNvSpPr>
            <a:spLocks noGrp="1"/>
          </p:cNvSpPr>
          <p:nvPr>
            <p:ph type="title"/>
          </p:nvPr>
        </p:nvSpPr>
        <p:spPr>
          <a:xfrm>
            <a:off x="457200" y="132586"/>
            <a:ext cx="8229600" cy="777875"/>
          </a:xfrm>
        </p:spPr>
        <p:txBody>
          <a:bodyPr/>
          <a:lstStyle/>
          <a:p>
            <a:pPr eaLnBrk="1" hangingPunct="1"/>
            <a:r>
              <a:rPr lang="en-US" dirty="0" smtClean="0">
                <a:ea typeface="ＭＳ Ｐゴシック" pitchFamily="34" charset="-128"/>
              </a:rPr>
              <a:t>Impression of Professions</a:t>
            </a:r>
          </a:p>
        </p:txBody>
      </p:sp>
      <p:sp>
        <p:nvSpPr>
          <p:cNvPr id="14" name="TextBox 4"/>
          <p:cNvSpPr txBox="1">
            <a:spLocks noChangeArrowheads="1"/>
          </p:cNvSpPr>
          <p:nvPr/>
        </p:nvSpPr>
        <p:spPr bwMode="auto">
          <a:xfrm>
            <a:off x="457200" y="910461"/>
            <a:ext cx="7993372" cy="646331"/>
          </a:xfrm>
          <a:prstGeom prst="rect">
            <a:avLst/>
          </a:prstGeom>
          <a:noFill/>
          <a:ln w="9525">
            <a:noFill/>
            <a:miter lim="800000"/>
            <a:headEnd/>
            <a:tailEnd/>
          </a:ln>
        </p:spPr>
        <p:txBody>
          <a:bodyPr wrap="square">
            <a:spAutoFit/>
          </a:bodyPr>
          <a:lstStyle/>
          <a:p>
            <a:r>
              <a:rPr lang="en-US" sz="1200" dirty="0"/>
              <a:t>Below is a list of different professions in Canada</a:t>
            </a:r>
            <a:r>
              <a:rPr lang="en-US" sz="1200" dirty="0" smtClean="0"/>
              <a:t>. Please </a:t>
            </a:r>
            <a:r>
              <a:rPr lang="en-US" sz="1200" dirty="0"/>
              <a:t>tell us if you have a very positive, mostly positive, mostly negative, or very negative impression of each</a:t>
            </a:r>
            <a:r>
              <a:rPr lang="en-US" sz="1200" dirty="0" smtClean="0"/>
              <a:t>.</a:t>
            </a:r>
            <a:endParaRPr lang="en-CA" sz="1200" b="1" dirty="0"/>
          </a:p>
          <a:p>
            <a:endParaRPr lang="en-CA" sz="1200" dirty="0" smtClean="0">
              <a:latin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xmlns="" val="1938409164"/>
              </p:ext>
            </p:extLst>
          </p:nvPr>
        </p:nvGraphicFramePr>
        <p:xfrm>
          <a:off x="143508" y="1448780"/>
          <a:ext cx="1260140" cy="3996441"/>
        </p:xfrm>
        <a:graphic>
          <a:graphicData uri="http://schemas.openxmlformats.org/drawingml/2006/table">
            <a:tbl>
              <a:tblPr>
                <a:tableStyleId>{2D5ABB26-0587-4C30-8999-92F81FD0307C}</a:tableStyleId>
              </a:tblPr>
              <a:tblGrid>
                <a:gridCol w="1260140"/>
              </a:tblGrid>
              <a:tr h="444049">
                <a:tc>
                  <a:txBody>
                    <a:bodyPr/>
                    <a:lstStyle/>
                    <a:p>
                      <a:pPr algn="l" fontAlgn="b"/>
                      <a:r>
                        <a:rPr lang="en-CA" sz="1200" b="1" u="none" strike="noStrike" dirty="0">
                          <a:effectLst/>
                        </a:rPr>
                        <a:t>Pharmacists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Doctors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Nurses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Paramedics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Police officers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Military officers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Teachers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Bankers</a:t>
                      </a:r>
                      <a:endParaRPr lang="en-CA" sz="1200" b="1" i="0" u="none" strike="noStrike" dirty="0">
                        <a:solidFill>
                          <a:srgbClr val="000000"/>
                        </a:solidFill>
                        <a:effectLst/>
                        <a:latin typeface="Calibri" panose="020F0502020204030204" pitchFamily="34" charset="0"/>
                      </a:endParaRPr>
                    </a:p>
                  </a:txBody>
                  <a:tcPr marL="0" marR="0" marT="0" marB="0" anchor="ctr"/>
                </a:tc>
              </a:tr>
              <a:tr h="444049">
                <a:tc>
                  <a:txBody>
                    <a:bodyPr/>
                    <a:lstStyle/>
                    <a:p>
                      <a:pPr algn="l" fontAlgn="b"/>
                      <a:r>
                        <a:rPr lang="en-CA" sz="1200" b="1" u="none" strike="noStrike" dirty="0">
                          <a:effectLst/>
                        </a:rPr>
                        <a:t>Chiropractors</a:t>
                      </a:r>
                      <a:endParaRPr lang="en-CA" sz="1200" b="1" i="0" u="none" strike="noStrike" dirty="0">
                        <a:solidFill>
                          <a:srgbClr val="000000"/>
                        </a:solidFill>
                        <a:effectLst/>
                        <a:latin typeface="Calibri" panose="020F0502020204030204" pitchFamily="34" charset="0"/>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6</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graphicFrame>
        <p:nvGraphicFramePr>
          <p:cNvPr id="11" name="Chart 6"/>
          <p:cNvGraphicFramePr>
            <a:graphicFrameLocks/>
          </p:cNvGraphicFramePr>
          <p:nvPr>
            <p:extLst>
              <p:ext uri="{D42A27DB-BD31-4B8C-83A1-F6EECF244321}">
                <p14:modId xmlns:p14="http://schemas.microsoft.com/office/powerpoint/2010/main" xmlns="" val="1619476740"/>
              </p:ext>
            </p:extLst>
          </p:nvPr>
        </p:nvGraphicFramePr>
        <p:xfrm>
          <a:off x="1799692" y="1231016"/>
          <a:ext cx="7200800" cy="5293609"/>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
          <p:cNvSpPr>
            <a:spLocks noGrp="1"/>
          </p:cNvSpPr>
          <p:nvPr>
            <p:ph type="title"/>
          </p:nvPr>
        </p:nvSpPr>
        <p:spPr>
          <a:xfrm>
            <a:off x="457200" y="8620"/>
            <a:ext cx="8229600" cy="777875"/>
          </a:xfrm>
        </p:spPr>
        <p:txBody>
          <a:bodyPr/>
          <a:lstStyle/>
          <a:p>
            <a:pPr eaLnBrk="1" hangingPunct="1"/>
            <a:r>
              <a:rPr lang="en-US" dirty="0">
                <a:ea typeface="ＭＳ Ｐゴシック" pitchFamily="34" charset="-128"/>
              </a:rPr>
              <a:t>Roles in Healthcare</a:t>
            </a:r>
            <a:endParaRPr lang="en-US" dirty="0" smtClean="0">
              <a:ea typeface="ＭＳ Ｐゴシック" pitchFamily="34" charset="-128"/>
            </a:endParaRPr>
          </a:p>
        </p:txBody>
      </p:sp>
      <p:sp>
        <p:nvSpPr>
          <p:cNvPr id="14" name="TextBox 4"/>
          <p:cNvSpPr txBox="1">
            <a:spLocks noChangeArrowheads="1"/>
          </p:cNvSpPr>
          <p:nvPr/>
        </p:nvSpPr>
        <p:spPr bwMode="auto">
          <a:xfrm>
            <a:off x="457200" y="584685"/>
            <a:ext cx="7993372" cy="646331"/>
          </a:xfrm>
          <a:prstGeom prst="rect">
            <a:avLst/>
          </a:prstGeom>
          <a:noFill/>
          <a:ln w="9525">
            <a:noFill/>
            <a:miter lim="800000"/>
            <a:headEnd/>
            <a:tailEnd/>
          </a:ln>
        </p:spPr>
        <p:txBody>
          <a:bodyPr wrap="square">
            <a:spAutoFit/>
          </a:bodyPr>
          <a:lstStyle/>
          <a:p>
            <a:r>
              <a:rPr lang="en-US" sz="1200" dirty="0"/>
              <a:t>Think about the health care system overall and the role and importance of different people within the system. We are going to show you a number of different professions within the health care system and ask you to classify their role into one of three groups</a:t>
            </a:r>
            <a:r>
              <a:rPr lang="en-US" sz="1200" dirty="0" smtClean="0"/>
              <a:t>. </a:t>
            </a:r>
            <a:endParaRPr lang="en-CA" sz="1200" b="1" dirty="0"/>
          </a:p>
        </p:txBody>
      </p:sp>
      <p:graphicFrame>
        <p:nvGraphicFramePr>
          <p:cNvPr id="4" name="Table 3"/>
          <p:cNvGraphicFramePr>
            <a:graphicFrameLocks noGrp="1"/>
          </p:cNvGraphicFramePr>
          <p:nvPr>
            <p:extLst>
              <p:ext uri="{D42A27DB-BD31-4B8C-83A1-F6EECF244321}">
                <p14:modId xmlns:p14="http://schemas.microsoft.com/office/powerpoint/2010/main" xmlns="" val="3320148630"/>
              </p:ext>
            </p:extLst>
          </p:nvPr>
        </p:nvGraphicFramePr>
        <p:xfrm>
          <a:off x="160644" y="1362565"/>
          <a:ext cx="3400635" cy="4334694"/>
        </p:xfrm>
        <a:graphic>
          <a:graphicData uri="http://schemas.openxmlformats.org/drawingml/2006/table">
            <a:tbl>
              <a:tblPr>
                <a:tableStyleId>{5940675A-B579-460E-94D1-54222C63F5DA}</a:tableStyleId>
              </a:tblPr>
              <a:tblGrid>
                <a:gridCol w="3400635"/>
              </a:tblGrid>
              <a:tr h="333438">
                <a:tc>
                  <a:txBody>
                    <a:bodyPr/>
                    <a:lstStyle/>
                    <a:p>
                      <a:pPr algn="l" fontAlgn="b"/>
                      <a:r>
                        <a:rPr lang="en-CA" sz="1000" b="1" u="none" strike="noStrike" dirty="0">
                          <a:effectLst/>
                        </a:rPr>
                        <a:t>Pharmacists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Pharmacy technicians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Licensed practical nurses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Registered nurses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Lab assistant</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Cleaners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Food service workers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Paramedics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Doctors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Medical technologists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Occupational therapists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Personal Care Aides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33438">
                <a:tc>
                  <a:txBody>
                    <a:bodyPr/>
                    <a:lstStyle/>
                    <a:p>
                      <a:pPr algn="l" fontAlgn="b"/>
                      <a:r>
                        <a:rPr lang="en-CA" sz="1000" b="1" u="none" strike="noStrike" dirty="0">
                          <a:effectLst/>
                        </a:rPr>
                        <a:t>Physiotherapists</a:t>
                      </a:r>
                      <a:endParaRPr lang="en-CA" sz="1000" b="1" i="0" u="none" strike="noStrike" dirty="0">
                        <a:solidFill>
                          <a:srgbClr val="000000"/>
                        </a:solidFill>
                        <a:effectLst/>
                        <a:latin typeface="Calibri" panose="020F0502020204030204" pitchFamily="34" charset="0"/>
                      </a:endParaRPr>
                    </a:p>
                  </a:txBody>
                  <a:tcPr marL="6705" marR="6705" marT="670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2369289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7</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443780" cy="777875"/>
          </a:xfrm>
        </p:spPr>
        <p:txBody>
          <a:bodyPr/>
          <a:lstStyle/>
          <a:p>
            <a:pPr eaLnBrk="1" hangingPunct="1"/>
            <a:r>
              <a:rPr lang="en-US" dirty="0" smtClean="0">
                <a:ea typeface="ＭＳ Ｐゴシック" pitchFamily="34" charset="-128"/>
              </a:rPr>
              <a:t>Trust </a:t>
            </a:r>
            <a:r>
              <a:rPr lang="en-US" dirty="0">
                <a:ea typeface="ＭＳ Ｐゴシック" pitchFamily="34" charset="-128"/>
              </a:rPr>
              <a:t>- Pharmacist</a:t>
            </a:r>
            <a:endParaRPr lang="en-US" dirty="0" smtClean="0">
              <a:ea typeface="ＭＳ Ｐゴシック" pitchFamily="34" charset="-128"/>
            </a:endParaRP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r>
              <a:rPr lang="en-US" sz="1200" dirty="0"/>
              <a:t>Thinking about when you're looking for information about different health or lifestyle topics.  For each of the following sources, please tell us to what extent you trust the advice each might give you.</a:t>
            </a:r>
            <a:endParaRPr lang="en-CA" sz="1200" dirty="0"/>
          </a:p>
        </p:txBody>
      </p:sp>
      <p:graphicFrame>
        <p:nvGraphicFramePr>
          <p:cNvPr id="11" name="Chart 6"/>
          <p:cNvGraphicFramePr>
            <a:graphicFrameLocks/>
          </p:cNvGraphicFramePr>
          <p:nvPr>
            <p:extLst>
              <p:ext uri="{D42A27DB-BD31-4B8C-83A1-F6EECF244321}">
                <p14:modId xmlns:p14="http://schemas.microsoft.com/office/powerpoint/2010/main" xmlns="" val="4002194435"/>
              </p:ext>
            </p:extLst>
          </p:nvPr>
        </p:nvGraphicFramePr>
        <p:xfrm>
          <a:off x="1979712" y="1459742"/>
          <a:ext cx="6834533" cy="46032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1875719934"/>
              </p:ext>
            </p:extLst>
          </p:nvPr>
        </p:nvGraphicFramePr>
        <p:xfrm>
          <a:off x="189130" y="1564370"/>
          <a:ext cx="1790582" cy="3988865"/>
        </p:xfrm>
        <a:graphic>
          <a:graphicData uri="http://schemas.openxmlformats.org/drawingml/2006/table">
            <a:tbl>
              <a:tblPr>
                <a:tableStyleId>{2D5ABB26-0587-4C30-8999-92F81FD0307C}</a:tableStyleId>
              </a:tblPr>
              <a:tblGrid>
                <a:gridCol w="1790582"/>
              </a:tblGrid>
              <a:tr h="797773">
                <a:tc>
                  <a:txBody>
                    <a:bodyPr/>
                    <a:lstStyle/>
                    <a:p>
                      <a:pPr algn="l" fontAlgn="b"/>
                      <a:r>
                        <a:rPr lang="en-CA" sz="1200" b="1" u="none" strike="noStrike" dirty="0">
                          <a:effectLst/>
                        </a:rPr>
                        <a:t>Vaccinations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Advice on medicines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chronic health conditions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Healthy lifestyle changes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common ailments like the cold or flu</a:t>
                      </a:r>
                      <a:endParaRPr lang="en-CA" sz="1200" b="1" i="0" u="none" strike="noStrike" dirty="0">
                        <a:solidFill>
                          <a:srgbClr val="000000"/>
                        </a:solidFill>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xmlns="" val="3961708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8</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443780" cy="777875"/>
          </a:xfrm>
        </p:spPr>
        <p:txBody>
          <a:bodyPr/>
          <a:lstStyle/>
          <a:p>
            <a:pPr eaLnBrk="1" hangingPunct="1"/>
            <a:r>
              <a:rPr lang="en-US" dirty="0" smtClean="0">
                <a:ea typeface="ＭＳ Ｐゴシック" pitchFamily="34" charset="-128"/>
              </a:rPr>
              <a:t>Trust - Doctors</a:t>
            </a: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r>
              <a:rPr lang="en-US" sz="1200" dirty="0"/>
              <a:t>Thinking about when you're looking for information about different health or lifestyle topics.  For each of the following sources, please tell us to what extent you trust the advice each might give you.</a:t>
            </a:r>
            <a:endParaRPr lang="en-CA" sz="1200" dirty="0"/>
          </a:p>
        </p:txBody>
      </p:sp>
      <p:graphicFrame>
        <p:nvGraphicFramePr>
          <p:cNvPr id="2" name="Table 1"/>
          <p:cNvGraphicFramePr>
            <a:graphicFrameLocks noGrp="1"/>
          </p:cNvGraphicFramePr>
          <p:nvPr>
            <p:extLst>
              <p:ext uri="{D42A27DB-BD31-4B8C-83A1-F6EECF244321}">
                <p14:modId xmlns:p14="http://schemas.microsoft.com/office/powerpoint/2010/main" xmlns="" val="1875719934"/>
              </p:ext>
            </p:extLst>
          </p:nvPr>
        </p:nvGraphicFramePr>
        <p:xfrm>
          <a:off x="189130" y="1564370"/>
          <a:ext cx="1790582" cy="3988865"/>
        </p:xfrm>
        <a:graphic>
          <a:graphicData uri="http://schemas.openxmlformats.org/drawingml/2006/table">
            <a:tbl>
              <a:tblPr>
                <a:tableStyleId>{2D5ABB26-0587-4C30-8999-92F81FD0307C}</a:tableStyleId>
              </a:tblPr>
              <a:tblGrid>
                <a:gridCol w="1790582"/>
              </a:tblGrid>
              <a:tr h="797773">
                <a:tc>
                  <a:txBody>
                    <a:bodyPr/>
                    <a:lstStyle/>
                    <a:p>
                      <a:pPr algn="l" fontAlgn="b"/>
                      <a:r>
                        <a:rPr lang="en-CA" sz="1200" b="1" u="none" strike="noStrike" dirty="0">
                          <a:effectLst/>
                        </a:rPr>
                        <a:t>Vaccinations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Advice on medicines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chronic health conditions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Healthy lifestyle changes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common ailments like the cold or flu</a:t>
                      </a:r>
                      <a:endParaRPr lang="en-CA" sz="1200" b="1" i="0" u="none" strike="noStrike" dirty="0">
                        <a:solidFill>
                          <a:srgbClr val="000000"/>
                        </a:solidFill>
                        <a:effectLst/>
                        <a:latin typeface="Calibri" panose="020F0502020204030204" pitchFamily="34" charset="0"/>
                      </a:endParaRPr>
                    </a:p>
                  </a:txBody>
                  <a:tcPr marL="0" marR="0" marT="0" marB="0" anchor="ctr"/>
                </a:tc>
              </a:tr>
            </a:tbl>
          </a:graphicData>
        </a:graphic>
      </p:graphicFrame>
      <p:graphicFrame>
        <p:nvGraphicFramePr>
          <p:cNvPr id="10" name="Chart 6"/>
          <p:cNvGraphicFramePr>
            <a:graphicFrameLocks/>
          </p:cNvGraphicFramePr>
          <p:nvPr>
            <p:extLst>
              <p:ext uri="{D42A27DB-BD31-4B8C-83A1-F6EECF244321}">
                <p14:modId xmlns:p14="http://schemas.microsoft.com/office/powerpoint/2010/main" xmlns="" val="2996288235"/>
              </p:ext>
            </p:extLst>
          </p:nvPr>
        </p:nvGraphicFramePr>
        <p:xfrm>
          <a:off x="1979712" y="1459742"/>
          <a:ext cx="6834533" cy="46032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82137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bwMode="auto">
          <a:noFill/>
          <a:ln>
            <a:miter lim="800000"/>
            <a:headEnd/>
            <a:tailEnd/>
          </a:ln>
        </p:spPr>
        <p:txBody>
          <a:bodyPr/>
          <a:lstStyle/>
          <a:p>
            <a:fld id="{EE6320CB-A7C2-4974-BB24-9997C702A51B}" type="slidenum">
              <a:rPr lang="en-CA"/>
              <a:pPr/>
              <a:t>9</a:t>
            </a:fld>
            <a:endParaRPr lang="en-CA" dirty="0"/>
          </a:p>
        </p:txBody>
      </p:sp>
      <p:sp>
        <p:nvSpPr>
          <p:cNvPr id="8" name="TextBox 7"/>
          <p:cNvSpPr txBox="1"/>
          <p:nvPr/>
        </p:nvSpPr>
        <p:spPr>
          <a:xfrm>
            <a:off x="4067930" y="6309400"/>
            <a:ext cx="4833050" cy="461665"/>
          </a:xfrm>
          <a:prstGeom prst="rect">
            <a:avLst/>
          </a:prstGeom>
          <a:noFill/>
        </p:spPr>
        <p:txBody>
          <a:bodyPr wrap="square" rtlCol="0">
            <a:spAutoFit/>
          </a:bodyPr>
          <a:lstStyle/>
          <a:p>
            <a:pPr algn="r"/>
            <a:r>
              <a:rPr lang="en-US" sz="1200" dirty="0">
                <a:latin typeface="Arial"/>
              </a:rPr>
              <a:t>Canada, n = 3,824</a:t>
            </a:r>
          </a:p>
          <a:p>
            <a:pPr algn="r"/>
            <a:r>
              <a:rPr lang="en-US" sz="1200" dirty="0"/>
              <a:t>Nova Scotia</a:t>
            </a:r>
            <a:r>
              <a:rPr lang="en-US" sz="1200" dirty="0">
                <a:latin typeface="Arial"/>
              </a:rPr>
              <a:t>, n = 500</a:t>
            </a:r>
            <a:endParaRPr lang="en-CA" sz="1200" dirty="0">
              <a:latin typeface="Arial"/>
            </a:endParaRPr>
          </a:p>
        </p:txBody>
      </p:sp>
      <p:sp>
        <p:nvSpPr>
          <p:cNvPr id="12" name="Title 1"/>
          <p:cNvSpPr>
            <a:spLocks noGrp="1"/>
          </p:cNvSpPr>
          <p:nvPr>
            <p:ph type="title"/>
          </p:nvPr>
        </p:nvSpPr>
        <p:spPr>
          <a:xfrm>
            <a:off x="457200" y="8620"/>
            <a:ext cx="8443780" cy="777875"/>
          </a:xfrm>
        </p:spPr>
        <p:txBody>
          <a:bodyPr/>
          <a:lstStyle/>
          <a:p>
            <a:pPr eaLnBrk="1" hangingPunct="1"/>
            <a:r>
              <a:rPr lang="en-US" dirty="0" smtClean="0">
                <a:ea typeface="ＭＳ Ｐゴシック" pitchFamily="34" charset="-128"/>
              </a:rPr>
              <a:t>Trust </a:t>
            </a:r>
            <a:r>
              <a:rPr lang="en-US" dirty="0">
                <a:ea typeface="ＭＳ Ｐゴシック" pitchFamily="34" charset="-128"/>
              </a:rPr>
              <a:t>- Nurse</a:t>
            </a:r>
            <a:endParaRPr lang="en-US" dirty="0" smtClean="0">
              <a:ea typeface="ＭＳ Ｐゴシック" pitchFamily="34" charset="-128"/>
            </a:endParaRPr>
          </a:p>
        </p:txBody>
      </p:sp>
      <p:sp>
        <p:nvSpPr>
          <p:cNvPr id="14" name="TextBox 4"/>
          <p:cNvSpPr txBox="1">
            <a:spLocks noChangeArrowheads="1"/>
          </p:cNvSpPr>
          <p:nvPr/>
        </p:nvSpPr>
        <p:spPr bwMode="auto">
          <a:xfrm>
            <a:off x="457200" y="786495"/>
            <a:ext cx="7993372" cy="461665"/>
          </a:xfrm>
          <a:prstGeom prst="rect">
            <a:avLst/>
          </a:prstGeom>
          <a:noFill/>
          <a:ln w="9525">
            <a:noFill/>
            <a:miter lim="800000"/>
            <a:headEnd/>
            <a:tailEnd/>
          </a:ln>
        </p:spPr>
        <p:txBody>
          <a:bodyPr wrap="square">
            <a:spAutoFit/>
          </a:bodyPr>
          <a:lstStyle/>
          <a:p>
            <a:r>
              <a:rPr lang="en-US" sz="1200" dirty="0"/>
              <a:t>Thinking about when you're looking for information about different health or lifestyle topics.  For each of the following sources, please tell us to what extent you trust the advice each might give you.</a:t>
            </a:r>
            <a:endParaRPr lang="en-CA" sz="1200" dirty="0"/>
          </a:p>
        </p:txBody>
      </p:sp>
      <p:graphicFrame>
        <p:nvGraphicFramePr>
          <p:cNvPr id="2" name="Table 1"/>
          <p:cNvGraphicFramePr>
            <a:graphicFrameLocks noGrp="1"/>
          </p:cNvGraphicFramePr>
          <p:nvPr>
            <p:extLst>
              <p:ext uri="{D42A27DB-BD31-4B8C-83A1-F6EECF244321}">
                <p14:modId xmlns:p14="http://schemas.microsoft.com/office/powerpoint/2010/main" xmlns="" val="1875719934"/>
              </p:ext>
            </p:extLst>
          </p:nvPr>
        </p:nvGraphicFramePr>
        <p:xfrm>
          <a:off x="189130" y="1564370"/>
          <a:ext cx="1790582" cy="3988865"/>
        </p:xfrm>
        <a:graphic>
          <a:graphicData uri="http://schemas.openxmlformats.org/drawingml/2006/table">
            <a:tbl>
              <a:tblPr>
                <a:tableStyleId>{2D5ABB26-0587-4C30-8999-92F81FD0307C}</a:tableStyleId>
              </a:tblPr>
              <a:tblGrid>
                <a:gridCol w="1790582"/>
              </a:tblGrid>
              <a:tr h="797773">
                <a:tc>
                  <a:txBody>
                    <a:bodyPr/>
                    <a:lstStyle/>
                    <a:p>
                      <a:pPr algn="l" fontAlgn="b"/>
                      <a:r>
                        <a:rPr lang="en-CA" sz="1200" b="1" u="none" strike="noStrike" dirty="0">
                          <a:effectLst/>
                        </a:rPr>
                        <a:t>Vaccinations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Advice on medicines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chronic health conditions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Healthy lifestyle changes</a:t>
                      </a:r>
                      <a:endParaRPr lang="en-CA" sz="1200" b="1" i="0" u="none" strike="noStrike" dirty="0">
                        <a:solidFill>
                          <a:srgbClr val="000000"/>
                        </a:solidFill>
                        <a:effectLst/>
                        <a:latin typeface="Calibri" panose="020F0502020204030204" pitchFamily="34" charset="0"/>
                      </a:endParaRPr>
                    </a:p>
                  </a:txBody>
                  <a:tcPr marL="0" marR="0" marT="0" marB="0" anchor="ctr"/>
                </a:tc>
              </a:tr>
              <a:tr h="797773">
                <a:tc>
                  <a:txBody>
                    <a:bodyPr/>
                    <a:lstStyle/>
                    <a:p>
                      <a:pPr algn="l" fontAlgn="b"/>
                      <a:r>
                        <a:rPr lang="en-CA" sz="1200" b="1" u="none" strike="noStrike" dirty="0">
                          <a:effectLst/>
                        </a:rPr>
                        <a:t>Management of common ailments like the cold or flu</a:t>
                      </a:r>
                      <a:endParaRPr lang="en-CA" sz="1200" b="1" i="0" u="none" strike="noStrike" dirty="0">
                        <a:solidFill>
                          <a:srgbClr val="000000"/>
                        </a:solidFill>
                        <a:effectLst/>
                        <a:latin typeface="Calibri" panose="020F0502020204030204" pitchFamily="34" charset="0"/>
                      </a:endParaRPr>
                    </a:p>
                  </a:txBody>
                  <a:tcPr marL="0" marR="0" marT="0" marB="0" anchor="ctr"/>
                </a:tc>
              </a:tr>
            </a:tbl>
          </a:graphicData>
        </a:graphic>
      </p:graphicFrame>
      <p:graphicFrame>
        <p:nvGraphicFramePr>
          <p:cNvPr id="9" name="Chart 6"/>
          <p:cNvGraphicFramePr>
            <a:graphicFrameLocks/>
          </p:cNvGraphicFramePr>
          <p:nvPr>
            <p:extLst>
              <p:ext uri="{D42A27DB-BD31-4B8C-83A1-F6EECF244321}">
                <p14:modId xmlns:p14="http://schemas.microsoft.com/office/powerpoint/2010/main" xmlns="" val="2713146165"/>
              </p:ext>
            </p:extLst>
          </p:nvPr>
        </p:nvGraphicFramePr>
        <p:xfrm>
          <a:off x="1979712" y="1459742"/>
          <a:ext cx="6834533" cy="46032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98866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22194</TotalTime>
  <Words>1343</Words>
  <Application>Microsoft Office PowerPoint</Application>
  <PresentationFormat>On-screen Show (4:3)</PresentationFormat>
  <Paragraphs>174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Pharmacists in Nova Scotia Perceptions and attitudes towards pharmacists in Nova Scotia with national comparisons.</vt:lpstr>
      <vt:lpstr>Methodology</vt:lpstr>
      <vt:lpstr>Key Findings – National Comparison</vt:lpstr>
      <vt:lpstr>Key Findings – NS Specific Questions</vt:lpstr>
      <vt:lpstr>Impression of Professions</vt:lpstr>
      <vt:lpstr>Roles in Healthcare</vt:lpstr>
      <vt:lpstr>Trust - Pharmacist</vt:lpstr>
      <vt:lpstr>Trust - Doctors</vt:lpstr>
      <vt:lpstr>Trust - Nurse</vt:lpstr>
      <vt:lpstr>Trust - Paramedic</vt:lpstr>
      <vt:lpstr>Awareness of Services</vt:lpstr>
      <vt:lpstr>Going to Your Pharmacist</vt:lpstr>
      <vt:lpstr>Call or Visit Pharmacist First</vt:lpstr>
      <vt:lpstr>Impact of Expanded Scope</vt:lpstr>
      <vt:lpstr>Informing Yourself</vt:lpstr>
      <vt:lpstr>Nova Scotia Specific Questions</vt:lpstr>
      <vt:lpstr>Coverage by MSI</vt:lpstr>
      <vt:lpstr>Receive the Same Fee</vt:lpstr>
      <vt:lpstr>Services at my Pharmacy</vt:lpstr>
      <vt:lpstr>Why Not?</vt:lpstr>
      <vt:lpstr>Would You Use This Service Again</vt:lpstr>
      <vt:lpstr>Variety of Healthcare Services</vt:lpstr>
      <vt:lpstr>CONTACT INFO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Coletto</dc:creator>
  <cp:lastModifiedBy>Amy Wagg</cp:lastModifiedBy>
  <cp:revision>1092</cp:revision>
  <dcterms:created xsi:type="dcterms:W3CDTF">2014-08-21T13:48:17Z</dcterms:created>
  <dcterms:modified xsi:type="dcterms:W3CDTF">2016-03-09T14:47:27Z</dcterms:modified>
</cp:coreProperties>
</file>