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notesSlides/notesSlide15.xml" ContentType="application/vnd.openxmlformats-officedocument.presentationml.notesSlide+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301" r:id="rId5"/>
    <p:sldId id="292" r:id="rId6"/>
    <p:sldId id="358" r:id="rId7"/>
    <p:sldId id="303" r:id="rId8"/>
    <p:sldId id="330" r:id="rId9"/>
    <p:sldId id="360" r:id="rId10"/>
    <p:sldId id="308" r:id="rId11"/>
    <p:sldId id="298" r:id="rId12"/>
    <p:sldId id="318" r:id="rId13"/>
    <p:sldId id="359" r:id="rId14"/>
    <p:sldId id="323" r:id="rId15"/>
    <p:sldId id="322" r:id="rId16"/>
    <p:sldId id="309" r:id="rId17"/>
    <p:sldId id="324" r:id="rId18"/>
    <p:sldId id="296" r:id="rId19"/>
    <p:sldId id="352" r:id="rId20"/>
    <p:sldId id="304" r:id="rId21"/>
    <p:sldId id="331" r:id="rId22"/>
    <p:sldId id="351" r:id="rId23"/>
    <p:sldId id="361" r:id="rId24"/>
    <p:sldId id="300" r:id="rId25"/>
    <p:sldId id="297" r:id="rId26"/>
    <p:sldId id="349" r:id="rId27"/>
    <p:sldId id="320" r:id="rId28"/>
    <p:sldId id="362" r:id="rId29"/>
    <p:sldId id="366" r:id="rId30"/>
    <p:sldId id="363" r:id="rId31"/>
    <p:sldId id="364" r:id="rId32"/>
    <p:sldId id="321" r:id="rId33"/>
    <p:sldId id="295" r:id="rId34"/>
    <p:sldId id="365" r:id="rId35"/>
    <p:sldId id="311" r:id="rId36"/>
    <p:sldId id="333" r:id="rId37"/>
    <p:sldId id="334" r:id="rId38"/>
    <p:sldId id="354" r:id="rId39"/>
    <p:sldId id="335" r:id="rId40"/>
    <p:sldId id="336" r:id="rId41"/>
    <p:sldId id="337" r:id="rId42"/>
    <p:sldId id="338" r:id="rId43"/>
    <p:sldId id="306" r:id="rId44"/>
    <p:sldId id="357"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AD2A6D-5856-492B-BFCE-D41951C20B44}">
          <p14:sldIdLst>
            <p14:sldId id="301"/>
            <p14:sldId id="292"/>
            <p14:sldId id="358"/>
            <p14:sldId id="303"/>
            <p14:sldId id="330"/>
            <p14:sldId id="360"/>
            <p14:sldId id="308"/>
            <p14:sldId id="298"/>
            <p14:sldId id="318"/>
            <p14:sldId id="359"/>
            <p14:sldId id="323"/>
            <p14:sldId id="322"/>
            <p14:sldId id="309"/>
            <p14:sldId id="324"/>
            <p14:sldId id="296"/>
            <p14:sldId id="352"/>
            <p14:sldId id="304"/>
            <p14:sldId id="331"/>
            <p14:sldId id="351"/>
            <p14:sldId id="361"/>
            <p14:sldId id="300"/>
            <p14:sldId id="297"/>
            <p14:sldId id="349"/>
            <p14:sldId id="320"/>
            <p14:sldId id="362"/>
            <p14:sldId id="366"/>
            <p14:sldId id="363"/>
            <p14:sldId id="364"/>
            <p14:sldId id="321"/>
            <p14:sldId id="295"/>
            <p14:sldId id="365"/>
            <p14:sldId id="311"/>
            <p14:sldId id="333"/>
            <p14:sldId id="334"/>
            <p14:sldId id="354"/>
            <p14:sldId id="335"/>
            <p14:sldId id="336"/>
            <p14:sldId id="337"/>
            <p14:sldId id="338"/>
            <p14:sldId id="306"/>
            <p14:sldId id="3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376994-57D2-E664-BF82-52A564CCD306}" name="Suzanne Richards-Aucoin" initials="SRA" userId="S::pharmpractice@pans.ns.ca::3586224d-ab47-4577-afec-2ab7a047c1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ha Lowe" initials="ML" lastIdx="1" clrIdx="0">
    <p:extLst>
      <p:ext uri="{19B8F6BF-5375-455C-9EA6-DF929625EA0E}">
        <p15:presenceInfo xmlns:p15="http://schemas.microsoft.com/office/powerpoint/2012/main" userId="S::martha@pans.ns.ca::aa59cdb5-1999-49a8-b417-647a66d910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2"/>
    <a:srgbClr val="7CB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9F2C1-B35B-45E6-A575-3A0689B316FB}" type="datetimeFigureOut">
              <a:rPr lang="en-CA" smtClean="0"/>
              <a:t>2024-10-28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B9437-8CE5-4797-8082-0E9B29070F51}" type="slidenum">
              <a:rPr lang="en-CA" smtClean="0"/>
              <a:t>‹#›</a:t>
            </a:fld>
            <a:endParaRPr lang="en-CA"/>
          </a:p>
        </p:txBody>
      </p:sp>
    </p:spTree>
    <p:extLst>
      <p:ext uri="{BB962C8B-B14F-4D97-AF65-F5344CB8AC3E}">
        <p14:creationId xmlns:p14="http://schemas.microsoft.com/office/powerpoint/2010/main" val="204319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prescribing new medications is approved as a research project only for diabetes, COPD, asthma, CVD</a:t>
            </a:r>
          </a:p>
          <a:p>
            <a:r>
              <a:rPr lang="en-US" dirty="0"/>
              <a:t>Bring list of minor ailments </a:t>
            </a:r>
          </a:p>
          <a:p>
            <a:endParaRPr lang="en-US" dirty="0"/>
          </a:p>
        </p:txBody>
      </p:sp>
      <p:sp>
        <p:nvSpPr>
          <p:cNvPr id="4" name="Slide Number Placeholder 3"/>
          <p:cNvSpPr>
            <a:spLocks noGrp="1"/>
          </p:cNvSpPr>
          <p:nvPr>
            <p:ph type="sldNum" sz="quarter" idx="5"/>
          </p:nvPr>
        </p:nvSpPr>
        <p:spPr/>
        <p:txBody>
          <a:bodyPr/>
          <a:lstStyle/>
          <a:p>
            <a:fld id="{94EB9437-8CE5-4797-8082-0E9B29070F51}" type="slidenum">
              <a:rPr lang="en-CA" smtClean="0"/>
              <a:t>6</a:t>
            </a:fld>
            <a:endParaRPr lang="en-CA"/>
          </a:p>
        </p:txBody>
      </p:sp>
    </p:spTree>
    <p:extLst>
      <p:ext uri="{BB962C8B-B14F-4D97-AF65-F5344CB8AC3E}">
        <p14:creationId xmlns:p14="http://schemas.microsoft.com/office/powerpoint/2010/main" val="186672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33</a:t>
            </a:fld>
            <a:endParaRPr lang="en-US"/>
          </a:p>
        </p:txBody>
      </p:sp>
    </p:spTree>
    <p:extLst>
      <p:ext uri="{BB962C8B-B14F-4D97-AF65-F5344CB8AC3E}">
        <p14:creationId xmlns:p14="http://schemas.microsoft.com/office/powerpoint/2010/main" val="38251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34</a:t>
            </a:fld>
            <a:endParaRPr lang="en-US"/>
          </a:p>
        </p:txBody>
      </p:sp>
    </p:spTree>
    <p:extLst>
      <p:ext uri="{BB962C8B-B14F-4D97-AF65-F5344CB8AC3E}">
        <p14:creationId xmlns:p14="http://schemas.microsoft.com/office/powerpoint/2010/main" val="377080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35</a:t>
            </a:fld>
            <a:endParaRPr lang="en-US"/>
          </a:p>
        </p:txBody>
      </p:sp>
    </p:spTree>
    <p:extLst>
      <p:ext uri="{BB962C8B-B14F-4D97-AF65-F5344CB8AC3E}">
        <p14:creationId xmlns:p14="http://schemas.microsoft.com/office/powerpoint/2010/main" val="301417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36</a:t>
            </a:fld>
            <a:endParaRPr lang="en-US"/>
          </a:p>
        </p:txBody>
      </p:sp>
    </p:spTree>
    <p:extLst>
      <p:ext uri="{BB962C8B-B14F-4D97-AF65-F5344CB8AC3E}">
        <p14:creationId xmlns:p14="http://schemas.microsoft.com/office/powerpoint/2010/main" val="411761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37</a:t>
            </a:fld>
            <a:endParaRPr lang="en-US"/>
          </a:p>
        </p:txBody>
      </p:sp>
    </p:spTree>
    <p:extLst>
      <p:ext uri="{BB962C8B-B14F-4D97-AF65-F5344CB8AC3E}">
        <p14:creationId xmlns:p14="http://schemas.microsoft.com/office/powerpoint/2010/main" val="202407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38</a:t>
            </a:fld>
            <a:endParaRPr lang="en-US"/>
          </a:p>
        </p:txBody>
      </p:sp>
    </p:spTree>
    <p:extLst>
      <p:ext uri="{BB962C8B-B14F-4D97-AF65-F5344CB8AC3E}">
        <p14:creationId xmlns:p14="http://schemas.microsoft.com/office/powerpoint/2010/main" val="954948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39</a:t>
            </a:fld>
            <a:endParaRPr lang="en-US"/>
          </a:p>
        </p:txBody>
      </p:sp>
    </p:spTree>
    <p:extLst>
      <p:ext uri="{BB962C8B-B14F-4D97-AF65-F5344CB8AC3E}">
        <p14:creationId xmlns:p14="http://schemas.microsoft.com/office/powerpoint/2010/main" val="741834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41</a:t>
            </a:fld>
            <a:endParaRPr lang="en-US"/>
          </a:p>
        </p:txBody>
      </p:sp>
    </p:spTree>
    <p:extLst>
      <p:ext uri="{BB962C8B-B14F-4D97-AF65-F5344CB8AC3E}">
        <p14:creationId xmlns:p14="http://schemas.microsoft.com/office/powerpoint/2010/main" val="231724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B9437-8CE5-4797-8082-0E9B29070F51}" type="slidenum">
              <a:rPr lang="en-CA" smtClean="0"/>
              <a:t>7</a:t>
            </a:fld>
            <a:endParaRPr lang="en-CA"/>
          </a:p>
        </p:txBody>
      </p:sp>
    </p:spTree>
    <p:extLst>
      <p:ext uri="{BB962C8B-B14F-4D97-AF65-F5344CB8AC3E}">
        <p14:creationId xmlns:p14="http://schemas.microsoft.com/office/powerpoint/2010/main" val="350762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is not limited to those without a family physician, but is intended to help support this population.   Pharmacists can also provide care within their scope, to reduce emergency room visits and free up appointment times at physician offices for appointments that are not within pharmacist scope (diagnostic/physical exams).</a:t>
            </a:r>
          </a:p>
        </p:txBody>
      </p:sp>
      <p:sp>
        <p:nvSpPr>
          <p:cNvPr id="4" name="Slide Number Placeholder 3"/>
          <p:cNvSpPr>
            <a:spLocks noGrp="1"/>
          </p:cNvSpPr>
          <p:nvPr>
            <p:ph type="sldNum" sz="quarter" idx="5"/>
          </p:nvPr>
        </p:nvSpPr>
        <p:spPr/>
        <p:txBody>
          <a:bodyPr/>
          <a:lstStyle/>
          <a:p>
            <a:fld id="{94EB9437-8CE5-4797-8082-0E9B29070F51}" type="slidenum">
              <a:rPr lang="en-CA" smtClean="0"/>
              <a:t>10</a:t>
            </a:fld>
            <a:endParaRPr lang="en-CA"/>
          </a:p>
        </p:txBody>
      </p:sp>
    </p:spTree>
    <p:extLst>
      <p:ext uri="{BB962C8B-B14F-4D97-AF65-F5344CB8AC3E}">
        <p14:creationId xmlns:p14="http://schemas.microsoft.com/office/powerpoint/2010/main" val="412287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B9437-8CE5-4797-8082-0E9B29070F51}" type="slidenum">
              <a:rPr lang="en-CA" smtClean="0"/>
              <a:t>13</a:t>
            </a:fld>
            <a:endParaRPr lang="en-CA"/>
          </a:p>
        </p:txBody>
      </p:sp>
    </p:spTree>
    <p:extLst>
      <p:ext uri="{BB962C8B-B14F-4D97-AF65-F5344CB8AC3E}">
        <p14:creationId xmlns:p14="http://schemas.microsoft.com/office/powerpoint/2010/main" val="72872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B9437-8CE5-4797-8082-0E9B29070F51}" type="slidenum">
              <a:rPr lang="en-CA" smtClean="0"/>
              <a:t>14</a:t>
            </a:fld>
            <a:endParaRPr lang="en-CA"/>
          </a:p>
        </p:txBody>
      </p:sp>
    </p:spTree>
    <p:extLst>
      <p:ext uri="{BB962C8B-B14F-4D97-AF65-F5344CB8AC3E}">
        <p14:creationId xmlns:p14="http://schemas.microsoft.com/office/powerpoint/2010/main" val="110440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25</a:t>
            </a:fld>
            <a:endParaRPr lang="en-US"/>
          </a:p>
        </p:txBody>
      </p:sp>
    </p:spTree>
    <p:extLst>
      <p:ext uri="{BB962C8B-B14F-4D97-AF65-F5344CB8AC3E}">
        <p14:creationId xmlns:p14="http://schemas.microsoft.com/office/powerpoint/2010/main" val="158254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27</a:t>
            </a:fld>
            <a:endParaRPr lang="en-US"/>
          </a:p>
        </p:txBody>
      </p:sp>
    </p:spTree>
    <p:extLst>
      <p:ext uri="{BB962C8B-B14F-4D97-AF65-F5344CB8AC3E}">
        <p14:creationId xmlns:p14="http://schemas.microsoft.com/office/powerpoint/2010/main" val="3103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28</a:t>
            </a:fld>
            <a:endParaRPr lang="en-US"/>
          </a:p>
        </p:txBody>
      </p:sp>
    </p:spTree>
    <p:extLst>
      <p:ext uri="{BB962C8B-B14F-4D97-AF65-F5344CB8AC3E}">
        <p14:creationId xmlns:p14="http://schemas.microsoft.com/office/powerpoint/2010/main" val="64407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1ACCF0-5DF0-4529-ABA2-B868DADF9861}" type="slidenum">
              <a:rPr lang="en-US" smtClean="0"/>
              <a:t>32</a:t>
            </a:fld>
            <a:endParaRPr lang="en-US"/>
          </a:p>
        </p:txBody>
      </p:sp>
    </p:spTree>
    <p:extLst>
      <p:ext uri="{BB962C8B-B14F-4D97-AF65-F5344CB8AC3E}">
        <p14:creationId xmlns:p14="http://schemas.microsoft.com/office/powerpoint/2010/main" val="4137124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992C-2A12-818D-8C06-7858296E6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20DAFD7-1C33-5714-64D2-03CD22D9D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42FE5F9-05CF-F587-CDF0-77F9DC905D7E}"/>
              </a:ext>
            </a:extLst>
          </p:cNvPr>
          <p:cNvSpPr>
            <a:spLocks noGrp="1"/>
          </p:cNvSpPr>
          <p:nvPr>
            <p:ph type="dt" sz="half" idx="10"/>
          </p:nvPr>
        </p:nvSpPr>
        <p:spPr/>
        <p:txBody>
          <a:bodyPr/>
          <a:lstStyle/>
          <a:p>
            <a:fld id="{94584797-7159-4EEE-88B2-28B9C4FCFB3B}" type="datetimeFigureOut">
              <a:rPr lang="en-CA" smtClean="0"/>
              <a:t>2024-10-28</a:t>
            </a:fld>
            <a:endParaRPr lang="en-CA"/>
          </a:p>
        </p:txBody>
      </p:sp>
      <p:sp>
        <p:nvSpPr>
          <p:cNvPr id="5" name="Footer Placeholder 4">
            <a:extLst>
              <a:ext uri="{FF2B5EF4-FFF2-40B4-BE49-F238E27FC236}">
                <a16:creationId xmlns:a16="http://schemas.microsoft.com/office/drawing/2014/main" id="{94433ED6-37AA-CABF-40DF-1361EDB2589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BE5873-3462-2498-6653-CFC9ECCECBC5}"/>
              </a:ext>
            </a:extLst>
          </p:cNvPr>
          <p:cNvSpPr>
            <a:spLocks noGrp="1"/>
          </p:cNvSpPr>
          <p:nvPr>
            <p:ph type="sldNum" sz="quarter" idx="12"/>
          </p:nvPr>
        </p:nvSpPr>
        <p:spPr/>
        <p:txBody>
          <a:bodyPr/>
          <a:lstStyle/>
          <a:p>
            <a:fld id="{8384E68E-3FDE-4D69-A7F3-006D96CC43E8}" type="slidenum">
              <a:rPr lang="en-CA" smtClean="0"/>
              <a:t>‹#›</a:t>
            </a:fld>
            <a:endParaRPr lang="en-CA"/>
          </a:p>
        </p:txBody>
      </p:sp>
    </p:spTree>
    <p:custDataLst>
      <p:tags r:id="rId1"/>
    </p:custDataLst>
    <p:extLst>
      <p:ext uri="{BB962C8B-B14F-4D97-AF65-F5344CB8AC3E}">
        <p14:creationId xmlns:p14="http://schemas.microsoft.com/office/powerpoint/2010/main" val="412904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66AEC-8AB1-EC52-7174-145411E8B02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23ACBE0-7152-61DF-7DB3-AFAFA6EE7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7F23A2D-8169-7926-E8FD-2707CF8EB634}"/>
              </a:ext>
            </a:extLst>
          </p:cNvPr>
          <p:cNvSpPr>
            <a:spLocks noGrp="1"/>
          </p:cNvSpPr>
          <p:nvPr>
            <p:ph type="dt" sz="half" idx="10"/>
          </p:nvPr>
        </p:nvSpPr>
        <p:spPr/>
        <p:txBody>
          <a:bodyPr/>
          <a:lstStyle/>
          <a:p>
            <a:fld id="{94584797-7159-4EEE-88B2-28B9C4FCFB3B}" type="datetimeFigureOut">
              <a:rPr lang="en-CA" smtClean="0"/>
              <a:t>2024-10-28</a:t>
            </a:fld>
            <a:endParaRPr lang="en-CA"/>
          </a:p>
        </p:txBody>
      </p:sp>
      <p:sp>
        <p:nvSpPr>
          <p:cNvPr id="5" name="Footer Placeholder 4">
            <a:extLst>
              <a:ext uri="{FF2B5EF4-FFF2-40B4-BE49-F238E27FC236}">
                <a16:creationId xmlns:a16="http://schemas.microsoft.com/office/drawing/2014/main" id="{B149CE25-518F-FD47-5157-115DBE6D85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B69695-9021-3EA9-F3C0-9AB450504A78}"/>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141062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4F12E-66D7-44F3-76CD-88D492F297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451FD7F-705D-391A-DC87-92826E5A01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A73615-61BE-9930-D4B8-F6E87D1346BC}"/>
              </a:ext>
            </a:extLst>
          </p:cNvPr>
          <p:cNvSpPr>
            <a:spLocks noGrp="1"/>
          </p:cNvSpPr>
          <p:nvPr>
            <p:ph type="dt" sz="half" idx="10"/>
          </p:nvPr>
        </p:nvSpPr>
        <p:spPr/>
        <p:txBody>
          <a:bodyPr/>
          <a:lstStyle/>
          <a:p>
            <a:fld id="{94584797-7159-4EEE-88B2-28B9C4FCFB3B}" type="datetimeFigureOut">
              <a:rPr lang="en-CA" smtClean="0"/>
              <a:t>2024-10-28</a:t>
            </a:fld>
            <a:endParaRPr lang="en-CA"/>
          </a:p>
        </p:txBody>
      </p:sp>
      <p:sp>
        <p:nvSpPr>
          <p:cNvPr id="5" name="Footer Placeholder 4">
            <a:extLst>
              <a:ext uri="{FF2B5EF4-FFF2-40B4-BE49-F238E27FC236}">
                <a16:creationId xmlns:a16="http://schemas.microsoft.com/office/drawing/2014/main" id="{875B3EB0-6AC4-6971-C0BE-3A1F483C21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21D9AB-1284-D7E8-1B1B-40425A3DE199}"/>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365025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15AD-6F5A-184E-B390-0F98DDA0EA83}"/>
              </a:ext>
            </a:extLst>
          </p:cNvPr>
          <p:cNvSpPr>
            <a:spLocks noGrp="1"/>
          </p:cNvSpPr>
          <p:nvPr>
            <p:ph type="title"/>
          </p:nvPr>
        </p:nvSpPr>
        <p:spPr>
          <a:xfrm>
            <a:off x="838200" y="365125"/>
            <a:ext cx="7315200" cy="1325563"/>
          </a:xfrm>
        </p:spPr>
        <p:txBody>
          <a:bodyPr anchor="b">
            <a:normAutofit/>
          </a:bodyPr>
          <a:lstStyle>
            <a:lvl1pPr>
              <a:defRPr sz="3200">
                <a:latin typeface="Raleway" pitchFamily="2" charset="0"/>
              </a:defRPr>
            </a:lvl1pPr>
          </a:lstStyle>
          <a:p>
            <a:r>
              <a:rPr lang="en-US"/>
              <a:t>Click to edit Master title style</a:t>
            </a:r>
            <a:endParaRPr lang="en-CA"/>
          </a:p>
        </p:txBody>
      </p:sp>
      <p:sp>
        <p:nvSpPr>
          <p:cNvPr id="4" name="Date Placeholder 3">
            <a:extLst>
              <a:ext uri="{FF2B5EF4-FFF2-40B4-BE49-F238E27FC236}">
                <a16:creationId xmlns:a16="http://schemas.microsoft.com/office/drawing/2014/main" id="{9997B1A7-1C17-DC39-64DA-CDBDE2650366}"/>
              </a:ext>
            </a:extLst>
          </p:cNvPr>
          <p:cNvSpPr>
            <a:spLocks noGrp="1"/>
          </p:cNvSpPr>
          <p:nvPr>
            <p:ph type="dt" sz="half" idx="10"/>
          </p:nvPr>
        </p:nvSpPr>
        <p:spPr/>
        <p:txBody>
          <a:bodyPr/>
          <a:lstStyle/>
          <a:p>
            <a:fld id="{9A8C3476-EFFC-4759-B0A3-52B7C55089B0}" type="datetimeFigureOut">
              <a:rPr lang="en-CA" smtClean="0"/>
              <a:t>2024-10-28</a:t>
            </a:fld>
            <a:endParaRPr lang="en-CA"/>
          </a:p>
        </p:txBody>
      </p:sp>
      <p:sp>
        <p:nvSpPr>
          <p:cNvPr id="5" name="Footer Placeholder 4">
            <a:extLst>
              <a:ext uri="{FF2B5EF4-FFF2-40B4-BE49-F238E27FC236}">
                <a16:creationId xmlns:a16="http://schemas.microsoft.com/office/drawing/2014/main" id="{7FBDFB4A-AE55-39F1-5481-10D7349D52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2BDBE2-75AF-7E8D-BDFD-4A086E08EE9D}"/>
              </a:ext>
            </a:extLst>
          </p:cNvPr>
          <p:cNvSpPr>
            <a:spLocks noGrp="1"/>
          </p:cNvSpPr>
          <p:nvPr>
            <p:ph type="sldNum" sz="quarter" idx="12"/>
          </p:nvPr>
        </p:nvSpPr>
        <p:spPr/>
        <p:txBody>
          <a:bodyPr/>
          <a:lstStyle/>
          <a:p>
            <a:fld id="{94A66F81-ACC7-49D1-8C5D-F8348CEF4886}" type="slidenum">
              <a:rPr lang="en-CA" smtClean="0"/>
              <a:t>‹#›</a:t>
            </a:fld>
            <a:endParaRPr lang="en-CA"/>
          </a:p>
        </p:txBody>
      </p:sp>
      <p:sp>
        <p:nvSpPr>
          <p:cNvPr id="7" name="Rectangle 6">
            <a:extLst>
              <a:ext uri="{FF2B5EF4-FFF2-40B4-BE49-F238E27FC236}">
                <a16:creationId xmlns:a16="http://schemas.microsoft.com/office/drawing/2014/main" id="{CB1DA51A-96DB-E0C8-76B7-25FEAC9144E6}"/>
              </a:ext>
            </a:extLst>
          </p:cNvPr>
          <p:cNvSpPr/>
          <p:nvPr userDrawn="1"/>
        </p:nvSpPr>
        <p:spPr>
          <a:xfrm>
            <a:off x="11137260"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hord 7">
            <a:extLst>
              <a:ext uri="{FF2B5EF4-FFF2-40B4-BE49-F238E27FC236}">
                <a16:creationId xmlns:a16="http://schemas.microsoft.com/office/drawing/2014/main" id="{EDA6C889-5A06-0F1C-A70D-2B050DD0A016}"/>
              </a:ext>
            </a:extLst>
          </p:cNvPr>
          <p:cNvSpPr/>
          <p:nvPr userDrawn="1"/>
        </p:nvSpPr>
        <p:spPr>
          <a:xfrm rot="20647993">
            <a:off x="8481001"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sp>
        <p:nvSpPr>
          <p:cNvPr id="9" name="Text Placeholder 3">
            <a:extLst>
              <a:ext uri="{FF2B5EF4-FFF2-40B4-BE49-F238E27FC236}">
                <a16:creationId xmlns:a16="http://schemas.microsoft.com/office/drawing/2014/main" id="{6D559842-9E49-0565-2903-521BA4C38D86}"/>
              </a:ext>
            </a:extLst>
          </p:cNvPr>
          <p:cNvSpPr>
            <a:spLocks noGrp="1"/>
          </p:cNvSpPr>
          <p:nvPr>
            <p:ph type="body" sz="half" idx="2"/>
          </p:nvPr>
        </p:nvSpPr>
        <p:spPr>
          <a:xfrm>
            <a:off x="838200" y="1995256"/>
            <a:ext cx="7428723" cy="3811588"/>
          </a:xfrm>
        </p:spPr>
        <p:txBody>
          <a:bodyPr>
            <a:normAutofit/>
          </a:bodyPr>
          <a:lstStyle>
            <a:lvl1pPr>
              <a:defRPr>
                <a:latin typeface="Raleway" pitchFamily="2" charset="0"/>
              </a:defRPr>
            </a:lvl1pPr>
            <a:lvl2pPr>
              <a:defRPr sz="2000">
                <a:latin typeface="Raleway" pitchFamily="2" charset="0"/>
              </a:defRPr>
            </a:lvl2pPr>
          </a:lstStyle>
          <a:p>
            <a:pPr marL="285750" indent="-285750">
              <a:buClr>
                <a:srgbClr val="7CBC51"/>
              </a:buClr>
              <a:buFont typeface="Arial" panose="020B0604020202020204" pitchFamily="34" charset="0"/>
              <a:buChar char="•"/>
            </a:pPr>
            <a:endParaRPr lang="en-CA" sz="2400" dirty="0"/>
          </a:p>
          <a:p>
            <a:pPr marL="742950" lvl="1" indent="-285750">
              <a:buClr>
                <a:srgbClr val="7CBC51"/>
              </a:buClr>
              <a:buFont typeface="Arial" panose="020B0604020202020204" pitchFamily="34" charset="0"/>
              <a:buChar char="•"/>
            </a:pPr>
            <a:endParaRPr lang="en-CA" sz="2400" dirty="0"/>
          </a:p>
        </p:txBody>
      </p:sp>
      <p:pic>
        <p:nvPicPr>
          <p:cNvPr id="10" name="Picture 9">
            <a:extLst>
              <a:ext uri="{FF2B5EF4-FFF2-40B4-BE49-F238E27FC236}">
                <a16:creationId xmlns:a16="http://schemas.microsoft.com/office/drawing/2014/main" id="{F06A8CCD-29D7-9D7F-DA3A-F077F9E25C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069" y="5642621"/>
            <a:ext cx="1097318" cy="872227"/>
          </a:xfrm>
          <a:prstGeom prst="rect">
            <a:avLst/>
          </a:prstGeom>
        </p:spPr>
      </p:pic>
    </p:spTree>
    <p:extLst>
      <p:ext uri="{BB962C8B-B14F-4D97-AF65-F5344CB8AC3E}">
        <p14:creationId xmlns:p14="http://schemas.microsoft.com/office/powerpoint/2010/main" val="305827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3E47-7ED3-D8D1-8E34-4335207D732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7D55976-3E14-EF76-0821-553DCDD35D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5033DC0-92A5-B5BF-B8C9-A998E410EAC0}"/>
              </a:ext>
            </a:extLst>
          </p:cNvPr>
          <p:cNvSpPr>
            <a:spLocks noGrp="1"/>
          </p:cNvSpPr>
          <p:nvPr>
            <p:ph type="dt" sz="half" idx="10"/>
          </p:nvPr>
        </p:nvSpPr>
        <p:spPr/>
        <p:txBody>
          <a:bodyPr/>
          <a:lstStyle/>
          <a:p>
            <a:fld id="{94584797-7159-4EEE-88B2-28B9C4FCFB3B}" type="datetimeFigureOut">
              <a:rPr lang="en-CA" smtClean="0"/>
              <a:t>2024-10-28</a:t>
            </a:fld>
            <a:endParaRPr lang="en-CA"/>
          </a:p>
        </p:txBody>
      </p:sp>
      <p:sp>
        <p:nvSpPr>
          <p:cNvPr id="5" name="Footer Placeholder 4">
            <a:extLst>
              <a:ext uri="{FF2B5EF4-FFF2-40B4-BE49-F238E27FC236}">
                <a16:creationId xmlns:a16="http://schemas.microsoft.com/office/drawing/2014/main" id="{D857179C-75E6-6183-4180-ADF42A2D516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D462925-A72D-44C7-7A86-B0288C2B6436}"/>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263769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BD32-5624-033E-7336-0CE662A558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A562E2C-FD45-6DA5-CBD2-F828F063B5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92176-4EAE-FBFF-DA1D-AEA6D513B2A0}"/>
              </a:ext>
            </a:extLst>
          </p:cNvPr>
          <p:cNvSpPr>
            <a:spLocks noGrp="1"/>
          </p:cNvSpPr>
          <p:nvPr>
            <p:ph type="dt" sz="half" idx="10"/>
          </p:nvPr>
        </p:nvSpPr>
        <p:spPr/>
        <p:txBody>
          <a:bodyPr/>
          <a:lstStyle/>
          <a:p>
            <a:fld id="{94584797-7159-4EEE-88B2-28B9C4FCFB3B}" type="datetimeFigureOut">
              <a:rPr lang="en-CA" smtClean="0"/>
              <a:t>2024-10-28</a:t>
            </a:fld>
            <a:endParaRPr lang="en-CA"/>
          </a:p>
        </p:txBody>
      </p:sp>
      <p:sp>
        <p:nvSpPr>
          <p:cNvPr id="5" name="Footer Placeholder 4">
            <a:extLst>
              <a:ext uri="{FF2B5EF4-FFF2-40B4-BE49-F238E27FC236}">
                <a16:creationId xmlns:a16="http://schemas.microsoft.com/office/drawing/2014/main" id="{B920F419-83AC-41B0-9C8E-8B3B9177C5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23F627-2653-FF2E-882A-877DF999C90C}"/>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325638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57DC-228C-5EF4-CDFF-662078FD0B8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875A25-DC9B-80AB-47ED-6B6F8F0386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22CEA6C-EBDF-6E8D-F473-489E8799FC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C4C1C1E-7CDD-F140-5116-2A243B5F8647}"/>
              </a:ext>
            </a:extLst>
          </p:cNvPr>
          <p:cNvSpPr>
            <a:spLocks noGrp="1"/>
          </p:cNvSpPr>
          <p:nvPr>
            <p:ph type="dt" sz="half" idx="10"/>
          </p:nvPr>
        </p:nvSpPr>
        <p:spPr/>
        <p:txBody>
          <a:bodyPr/>
          <a:lstStyle/>
          <a:p>
            <a:fld id="{94584797-7159-4EEE-88B2-28B9C4FCFB3B}" type="datetimeFigureOut">
              <a:rPr lang="en-CA" smtClean="0"/>
              <a:t>2024-10-28</a:t>
            </a:fld>
            <a:endParaRPr lang="en-CA"/>
          </a:p>
        </p:txBody>
      </p:sp>
      <p:sp>
        <p:nvSpPr>
          <p:cNvPr id="6" name="Footer Placeholder 5">
            <a:extLst>
              <a:ext uri="{FF2B5EF4-FFF2-40B4-BE49-F238E27FC236}">
                <a16:creationId xmlns:a16="http://schemas.microsoft.com/office/drawing/2014/main" id="{44E515A2-27C1-D3D7-5DB5-A7D59F3324A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0DCE383-1BB7-7A4A-C3AC-0BC64FF176C7}"/>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206520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5D1D-BE72-F7F6-BBAD-73E3A57852F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AAC766F-3EF4-4C14-00A9-0BDE7B04D6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C89BB-10C3-10DD-07DD-724E19BCB3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29D492C-D4BF-FF20-672B-5CEAB78DE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A752CA-2F16-B02B-27D7-0166501595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BAE4194-0DCC-6BD4-F240-6E04ADB9870F}"/>
              </a:ext>
            </a:extLst>
          </p:cNvPr>
          <p:cNvSpPr>
            <a:spLocks noGrp="1"/>
          </p:cNvSpPr>
          <p:nvPr>
            <p:ph type="dt" sz="half" idx="10"/>
          </p:nvPr>
        </p:nvSpPr>
        <p:spPr/>
        <p:txBody>
          <a:bodyPr/>
          <a:lstStyle/>
          <a:p>
            <a:fld id="{94584797-7159-4EEE-88B2-28B9C4FCFB3B}" type="datetimeFigureOut">
              <a:rPr lang="en-CA" smtClean="0"/>
              <a:t>2024-10-28</a:t>
            </a:fld>
            <a:endParaRPr lang="en-CA"/>
          </a:p>
        </p:txBody>
      </p:sp>
      <p:sp>
        <p:nvSpPr>
          <p:cNvPr id="8" name="Footer Placeholder 7">
            <a:extLst>
              <a:ext uri="{FF2B5EF4-FFF2-40B4-BE49-F238E27FC236}">
                <a16:creationId xmlns:a16="http://schemas.microsoft.com/office/drawing/2014/main" id="{63448446-3A27-8D66-56D6-11A9795241A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5D70F45-8382-B234-F06A-63EDC72E3036}"/>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43347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52C2-DBD4-6897-B5D1-D319A4DD3A1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93DC039-9FA4-FEE8-F7B1-E2D89965A101}"/>
              </a:ext>
            </a:extLst>
          </p:cNvPr>
          <p:cNvSpPr>
            <a:spLocks noGrp="1"/>
          </p:cNvSpPr>
          <p:nvPr>
            <p:ph type="dt" sz="half" idx="10"/>
          </p:nvPr>
        </p:nvSpPr>
        <p:spPr/>
        <p:txBody>
          <a:bodyPr/>
          <a:lstStyle/>
          <a:p>
            <a:fld id="{94584797-7159-4EEE-88B2-28B9C4FCFB3B}" type="datetimeFigureOut">
              <a:rPr lang="en-CA" smtClean="0"/>
              <a:t>2024-10-28</a:t>
            </a:fld>
            <a:endParaRPr lang="en-CA"/>
          </a:p>
        </p:txBody>
      </p:sp>
      <p:sp>
        <p:nvSpPr>
          <p:cNvPr id="4" name="Footer Placeholder 3">
            <a:extLst>
              <a:ext uri="{FF2B5EF4-FFF2-40B4-BE49-F238E27FC236}">
                <a16:creationId xmlns:a16="http://schemas.microsoft.com/office/drawing/2014/main" id="{CF842BA5-959C-C391-7600-2A80290EE69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512118C-79E2-9D96-72BF-CF20ED22DB6E}"/>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324472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D7B30-1D76-AF13-3BCE-C7A8595F7EBC}"/>
              </a:ext>
            </a:extLst>
          </p:cNvPr>
          <p:cNvSpPr>
            <a:spLocks noGrp="1"/>
          </p:cNvSpPr>
          <p:nvPr>
            <p:ph type="dt" sz="half" idx="10"/>
          </p:nvPr>
        </p:nvSpPr>
        <p:spPr/>
        <p:txBody>
          <a:bodyPr/>
          <a:lstStyle/>
          <a:p>
            <a:fld id="{94584797-7159-4EEE-88B2-28B9C4FCFB3B}" type="datetimeFigureOut">
              <a:rPr lang="en-CA" smtClean="0"/>
              <a:t>2024-10-28</a:t>
            </a:fld>
            <a:endParaRPr lang="en-CA"/>
          </a:p>
        </p:txBody>
      </p:sp>
      <p:sp>
        <p:nvSpPr>
          <p:cNvPr id="3" name="Footer Placeholder 2">
            <a:extLst>
              <a:ext uri="{FF2B5EF4-FFF2-40B4-BE49-F238E27FC236}">
                <a16:creationId xmlns:a16="http://schemas.microsoft.com/office/drawing/2014/main" id="{57B01939-6DD0-3C8C-5673-D4D48B9B505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D19FD56-4A5A-4DD1-5B13-4726F74005DE}"/>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362096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DC22-B48E-5073-1660-2A4D58AEA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48A3410-E7A4-2FD7-6A43-A7C77C175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A635C4B-AB9D-9F23-8AFE-EC9FC254E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F1BDC6-EACB-BD60-ED21-D209468E6C37}"/>
              </a:ext>
            </a:extLst>
          </p:cNvPr>
          <p:cNvSpPr>
            <a:spLocks noGrp="1"/>
          </p:cNvSpPr>
          <p:nvPr>
            <p:ph type="dt" sz="half" idx="10"/>
          </p:nvPr>
        </p:nvSpPr>
        <p:spPr/>
        <p:txBody>
          <a:bodyPr/>
          <a:lstStyle/>
          <a:p>
            <a:fld id="{94584797-7159-4EEE-88B2-28B9C4FCFB3B}" type="datetimeFigureOut">
              <a:rPr lang="en-CA" smtClean="0"/>
              <a:t>2024-10-28</a:t>
            </a:fld>
            <a:endParaRPr lang="en-CA"/>
          </a:p>
        </p:txBody>
      </p:sp>
      <p:sp>
        <p:nvSpPr>
          <p:cNvPr id="6" name="Footer Placeholder 5">
            <a:extLst>
              <a:ext uri="{FF2B5EF4-FFF2-40B4-BE49-F238E27FC236}">
                <a16:creationId xmlns:a16="http://schemas.microsoft.com/office/drawing/2014/main" id="{0C75EA2F-CA0F-0C58-0147-98ABC7E6CAE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3A17813-539B-5359-5D32-7ACB02528EF6}"/>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220774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1B5E-3E1A-D613-E53E-3AE6A275C2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AF0512E-66C7-7CB8-1C8C-151D4D0AED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C75B836-C59F-7C51-7E12-C8C5848BB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93C334-A04E-252A-21FC-45B4B37D4AB1}"/>
              </a:ext>
            </a:extLst>
          </p:cNvPr>
          <p:cNvSpPr>
            <a:spLocks noGrp="1"/>
          </p:cNvSpPr>
          <p:nvPr>
            <p:ph type="dt" sz="half" idx="10"/>
          </p:nvPr>
        </p:nvSpPr>
        <p:spPr/>
        <p:txBody>
          <a:bodyPr/>
          <a:lstStyle/>
          <a:p>
            <a:fld id="{94584797-7159-4EEE-88B2-28B9C4FCFB3B}" type="datetimeFigureOut">
              <a:rPr lang="en-CA" smtClean="0"/>
              <a:t>2024-10-28</a:t>
            </a:fld>
            <a:endParaRPr lang="en-CA"/>
          </a:p>
        </p:txBody>
      </p:sp>
      <p:sp>
        <p:nvSpPr>
          <p:cNvPr id="6" name="Footer Placeholder 5">
            <a:extLst>
              <a:ext uri="{FF2B5EF4-FFF2-40B4-BE49-F238E27FC236}">
                <a16:creationId xmlns:a16="http://schemas.microsoft.com/office/drawing/2014/main" id="{0EFAD335-22C8-9C4B-9485-94C792848FD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B6DA96-3B1D-2D53-BF1D-C0B5AF6A8134}"/>
              </a:ext>
            </a:extLst>
          </p:cNvPr>
          <p:cNvSpPr>
            <a:spLocks noGrp="1"/>
          </p:cNvSpPr>
          <p:nvPr>
            <p:ph type="sldNum" sz="quarter" idx="12"/>
          </p:nvPr>
        </p:nvSpPr>
        <p:spPr/>
        <p:txBody>
          <a:bodyPr/>
          <a:lstStyle/>
          <a:p>
            <a:fld id="{8384E68E-3FDE-4D69-A7F3-006D96CC43E8}" type="slidenum">
              <a:rPr lang="en-CA" smtClean="0"/>
              <a:t>‹#›</a:t>
            </a:fld>
            <a:endParaRPr lang="en-CA"/>
          </a:p>
        </p:txBody>
      </p:sp>
    </p:spTree>
    <p:extLst>
      <p:ext uri="{BB962C8B-B14F-4D97-AF65-F5344CB8AC3E}">
        <p14:creationId xmlns:p14="http://schemas.microsoft.com/office/powerpoint/2010/main" val="421557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7B948-9EAA-2DA8-561C-48E0227C7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DABFC3-EF8E-C8F3-3D7B-9F395F8E3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471FD6-00A7-6FC8-E9D9-4F80F2EC16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84797-7159-4EEE-88B2-28B9C4FCFB3B}" type="datetimeFigureOut">
              <a:rPr lang="en-CA" smtClean="0"/>
              <a:t>2024-10-28</a:t>
            </a:fld>
            <a:endParaRPr lang="en-CA"/>
          </a:p>
        </p:txBody>
      </p:sp>
      <p:sp>
        <p:nvSpPr>
          <p:cNvPr id="5" name="Footer Placeholder 4">
            <a:extLst>
              <a:ext uri="{FF2B5EF4-FFF2-40B4-BE49-F238E27FC236}">
                <a16:creationId xmlns:a16="http://schemas.microsoft.com/office/drawing/2014/main" id="{5749B553-5B58-E058-BD87-DC8667E123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918796C-347F-35D3-FF6C-9CC20EED6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4E68E-3FDE-4D69-A7F3-006D96CC43E8}" type="slidenum">
              <a:rPr lang="en-CA" smtClean="0"/>
              <a:t>‹#›</a:t>
            </a:fld>
            <a:endParaRPr lang="en-CA"/>
          </a:p>
        </p:txBody>
      </p:sp>
    </p:spTree>
    <p:extLst>
      <p:ext uri="{BB962C8B-B14F-4D97-AF65-F5344CB8AC3E}">
        <p14:creationId xmlns:p14="http://schemas.microsoft.com/office/powerpoint/2010/main" val="1148048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hyperlink" Target="https://pans.ns.ca/community-pharmacy-primary-care-clinic-demonstration-project-clinic-resources"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pans.memberlounge.app/"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hyperlink" Target="https://24.selectsurvey.net/researchpowerinc/CPPCC_clinic_repor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36.xml"/><Relationship Id="rId5" Type="http://schemas.openxmlformats.org/officeDocument/2006/relationships/image" Target="../media/image2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38.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39.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40.xml"/><Relationship Id="rId5" Type="http://schemas.openxmlformats.org/officeDocument/2006/relationships/image" Target="../media/image1.png"/><Relationship Id="rId4" Type="http://schemas.openxmlformats.org/officeDocument/2006/relationships/hyperlink" Target="https://qualtricsxm8g3hxdxrm.qualtrics.com/jfe/form/SV_55ZkDnqzL1sIer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4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475C6-44A8-5E5A-C472-88C438CC953A}"/>
              </a:ext>
            </a:extLst>
          </p:cNvPr>
          <p:cNvSpPr/>
          <p:nvPr/>
        </p:nvSpPr>
        <p:spPr>
          <a:xfrm rot="16200000">
            <a:off x="4193097" y="-4473896"/>
            <a:ext cx="3805810" cy="12192001"/>
          </a:xfrm>
          <a:prstGeom prst="rect">
            <a:avLst/>
          </a:prstGeom>
          <a:solidFill>
            <a:srgbClr val="0066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79EADCB1-4985-026D-CAB1-8459A533591D}"/>
              </a:ext>
            </a:extLst>
          </p:cNvPr>
          <p:cNvSpPr>
            <a:spLocks noGrp="1"/>
          </p:cNvSpPr>
          <p:nvPr>
            <p:ph type="ctrTitle"/>
          </p:nvPr>
        </p:nvSpPr>
        <p:spPr>
          <a:xfrm>
            <a:off x="1524000" y="639193"/>
            <a:ext cx="9144000" cy="2370338"/>
          </a:xfrm>
        </p:spPr>
        <p:txBody>
          <a:bodyPr>
            <a:normAutofit/>
          </a:bodyPr>
          <a:lstStyle/>
          <a:p>
            <a:r>
              <a:rPr lang="en-US" sz="3600" b="1" dirty="0">
                <a:solidFill>
                  <a:schemeClr val="bg1"/>
                </a:solidFill>
              </a:rPr>
              <a:t>Clinic Admin Project Training</a:t>
            </a:r>
            <a:endParaRPr lang="en-CA" b="1" dirty="0">
              <a:solidFill>
                <a:schemeClr val="bg1"/>
              </a:solidFill>
            </a:endParaRPr>
          </a:p>
        </p:txBody>
      </p:sp>
      <p:sp>
        <p:nvSpPr>
          <p:cNvPr id="3" name="Subtitle 2">
            <a:extLst>
              <a:ext uri="{FF2B5EF4-FFF2-40B4-BE49-F238E27FC236}">
                <a16:creationId xmlns:a16="http://schemas.microsoft.com/office/drawing/2014/main" id="{1FE0D8B5-56B6-EF71-575D-C29795854E0D}"/>
              </a:ext>
            </a:extLst>
          </p:cNvPr>
          <p:cNvSpPr>
            <a:spLocks noGrp="1"/>
          </p:cNvSpPr>
          <p:nvPr>
            <p:ph type="subTitle" idx="1"/>
          </p:nvPr>
        </p:nvSpPr>
        <p:spPr/>
        <p:txBody>
          <a:bodyPr>
            <a:normAutofit/>
          </a:bodyPr>
          <a:lstStyle/>
          <a:p>
            <a:r>
              <a:rPr lang="en-CA" sz="3600" dirty="0"/>
              <a:t>Lisa Woodill</a:t>
            </a:r>
          </a:p>
          <a:p>
            <a:r>
              <a:rPr lang="en-CA" sz="3600" dirty="0"/>
              <a:t>Director of Pharmacy Practice </a:t>
            </a:r>
          </a:p>
          <a:p>
            <a:endParaRPr lang="en-CA" sz="3600" dirty="0"/>
          </a:p>
        </p:txBody>
      </p:sp>
      <p:pic>
        <p:nvPicPr>
          <p:cNvPr id="6" name="Picture 5">
            <a:extLst>
              <a:ext uri="{FF2B5EF4-FFF2-40B4-BE49-F238E27FC236}">
                <a16:creationId xmlns:a16="http://schemas.microsoft.com/office/drawing/2014/main" id="{9498E530-E90E-D177-8B48-59836AADD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pic>
        <p:nvPicPr>
          <p:cNvPr id="7" name="Picture 6">
            <a:extLst>
              <a:ext uri="{FF2B5EF4-FFF2-40B4-BE49-F238E27FC236}">
                <a16:creationId xmlns:a16="http://schemas.microsoft.com/office/drawing/2014/main" id="{FD1F09D6-70CA-0F0A-E8EF-38872910E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76" y="4678535"/>
            <a:ext cx="8273928" cy="2114204"/>
          </a:xfrm>
          <a:prstGeom prst="rect">
            <a:avLst/>
          </a:prstGeom>
        </p:spPr>
      </p:pic>
    </p:spTree>
    <p:custDataLst>
      <p:tags r:id="rId1"/>
    </p:custDataLst>
    <p:extLst>
      <p:ext uri="{BB962C8B-B14F-4D97-AF65-F5344CB8AC3E}">
        <p14:creationId xmlns:p14="http://schemas.microsoft.com/office/powerpoint/2010/main" val="413681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1036800" y="603598"/>
            <a:ext cx="9036840" cy="1325563"/>
          </a:xfrm>
        </p:spPr>
        <p:txBody>
          <a:bodyPr>
            <a:normAutofit/>
          </a:bodyPr>
          <a:lstStyle/>
          <a:p>
            <a:r>
              <a:rPr lang="en-CA" sz="4000" b="1" dirty="0"/>
              <a:t>Project Resources: CPPCC website</a:t>
            </a:r>
          </a:p>
        </p:txBody>
      </p:sp>
      <p:sp>
        <p:nvSpPr>
          <p:cNvPr id="4" name="Chord 3">
            <a:extLst>
              <a:ext uri="{FF2B5EF4-FFF2-40B4-BE49-F238E27FC236}">
                <a16:creationId xmlns:a16="http://schemas.microsoft.com/office/drawing/2014/main" id="{53195B43-3CEC-B3B9-694C-C99ED2E1FF30}"/>
              </a:ext>
            </a:extLst>
          </p:cNvPr>
          <p:cNvSpPr/>
          <p:nvPr/>
        </p:nvSpPr>
        <p:spPr>
          <a:xfrm rot="4470990">
            <a:off x="9475513" y="519795"/>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9475513" y="3309647"/>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9475513" y="1914721"/>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9447688" y="4753825"/>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9475513" y="6022135"/>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78" y="5732029"/>
            <a:ext cx="1097318" cy="872227"/>
          </a:xfrm>
          <a:prstGeom prst="rect">
            <a:avLst/>
          </a:prstGeom>
        </p:spPr>
      </p:pic>
      <p:sp>
        <p:nvSpPr>
          <p:cNvPr id="12" name="Footer Placeholder 11">
            <a:extLst>
              <a:ext uri="{FF2B5EF4-FFF2-40B4-BE49-F238E27FC236}">
                <a16:creationId xmlns:a16="http://schemas.microsoft.com/office/drawing/2014/main" id="{0147ADEE-EAE4-74D4-C72A-9BF07F623FCB}"/>
              </a:ext>
            </a:extLst>
          </p:cNvPr>
          <p:cNvSpPr>
            <a:spLocks noGrp="1"/>
          </p:cNvSpPr>
          <p:nvPr>
            <p:ph type="ftr" sz="quarter" idx="11"/>
          </p:nvPr>
        </p:nvSpPr>
        <p:spPr>
          <a:xfrm>
            <a:off x="947382" y="6341024"/>
            <a:ext cx="9781593" cy="501650"/>
          </a:xfrm>
        </p:spPr>
        <p:txBody>
          <a:bodyPr/>
          <a:lstStyle/>
          <a:p>
            <a:r>
              <a:rPr lang="en-CA" dirty="0">
                <a:hlinkClick r:id="rId5"/>
              </a:rPr>
              <a:t>https://pans.ns.ca/community-pharmacy-primary-care-clinic-demonstration-project-clinic-resources</a:t>
            </a:r>
            <a:endParaRPr lang="en-CA" dirty="0"/>
          </a:p>
          <a:p>
            <a:endParaRPr lang="en-CA" dirty="0"/>
          </a:p>
        </p:txBody>
      </p:sp>
      <p:sp>
        <p:nvSpPr>
          <p:cNvPr id="7" name="Content Placeholder 6">
            <a:extLst>
              <a:ext uri="{FF2B5EF4-FFF2-40B4-BE49-F238E27FC236}">
                <a16:creationId xmlns:a16="http://schemas.microsoft.com/office/drawing/2014/main" id="{5B6F52BF-264D-5DFF-6295-989A7E67D7C8}"/>
              </a:ext>
            </a:extLst>
          </p:cNvPr>
          <p:cNvSpPr>
            <a:spLocks noGrp="1"/>
          </p:cNvSpPr>
          <p:nvPr>
            <p:ph idx="1"/>
          </p:nvPr>
        </p:nvSpPr>
        <p:spPr/>
        <p:txBody>
          <a:bodyPr/>
          <a:lstStyle/>
          <a:p>
            <a:pPr marL="0" indent="0">
              <a:buNone/>
            </a:pPr>
            <a:endParaRPr lang="en-CA" dirty="0"/>
          </a:p>
        </p:txBody>
      </p:sp>
      <p:pic>
        <p:nvPicPr>
          <p:cNvPr id="14" name="Picture 13">
            <a:extLst>
              <a:ext uri="{FF2B5EF4-FFF2-40B4-BE49-F238E27FC236}">
                <a16:creationId xmlns:a16="http://schemas.microsoft.com/office/drawing/2014/main" id="{75F3614A-E12A-2A5E-D569-64C0ECB2FCC4}"/>
              </a:ext>
            </a:extLst>
          </p:cNvPr>
          <p:cNvPicPr>
            <a:picLocks noChangeAspect="1"/>
          </p:cNvPicPr>
          <p:nvPr/>
        </p:nvPicPr>
        <p:blipFill>
          <a:blip r:embed="rId6"/>
          <a:stretch>
            <a:fillRect/>
          </a:stretch>
        </p:blipFill>
        <p:spPr>
          <a:xfrm>
            <a:off x="2773810" y="1573379"/>
            <a:ext cx="5034114" cy="4351339"/>
          </a:xfrm>
          <a:prstGeom prst="rect">
            <a:avLst/>
          </a:prstGeom>
        </p:spPr>
      </p:pic>
    </p:spTree>
    <p:custDataLst>
      <p:tags r:id="rId1"/>
    </p:custDataLst>
    <p:extLst>
      <p:ext uri="{BB962C8B-B14F-4D97-AF65-F5344CB8AC3E}">
        <p14:creationId xmlns:p14="http://schemas.microsoft.com/office/powerpoint/2010/main" val="39737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4B16D0AE-49DC-EC58-3C46-4EE52115A8DB}"/>
              </a:ext>
            </a:extLst>
          </p:cNvPr>
          <p:cNvPicPr>
            <a:picLocks noGrp="1" noChangeAspect="1"/>
          </p:cNvPicPr>
          <p:nvPr>
            <p:ph idx="1"/>
          </p:nvPr>
        </p:nvPicPr>
        <p:blipFill>
          <a:blip r:embed="rId3"/>
          <a:stretch>
            <a:fillRect/>
          </a:stretch>
        </p:blipFill>
        <p:spPr>
          <a:xfrm>
            <a:off x="3276600" y="442807"/>
            <a:ext cx="8564563" cy="6294648"/>
          </a:xfrm>
        </p:spPr>
      </p:pic>
      <p:sp>
        <p:nvSpPr>
          <p:cNvPr id="4" name="Chord 3">
            <a:extLst>
              <a:ext uri="{FF2B5EF4-FFF2-40B4-BE49-F238E27FC236}">
                <a16:creationId xmlns:a16="http://schemas.microsoft.com/office/drawing/2014/main" id="{53195B43-3CEC-B3B9-694C-C99ED2E1FF30}"/>
              </a:ext>
            </a:extLst>
          </p:cNvPr>
          <p:cNvSpPr/>
          <p:nvPr/>
        </p:nvSpPr>
        <p:spPr>
          <a:xfrm rot="4470990">
            <a:off x="209563" y="492055"/>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149754" y="3358583"/>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176346" y="1914721"/>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209562" y="4781249"/>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226170" y="6029334"/>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325014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3218400" y="365125"/>
            <a:ext cx="8135400" cy="1325563"/>
          </a:xfrm>
        </p:spPr>
        <p:txBody>
          <a:bodyPr/>
          <a:lstStyle/>
          <a:p>
            <a:endParaRPr lang="en-CA" dirty="0"/>
          </a:p>
        </p:txBody>
      </p:sp>
      <p:pic>
        <p:nvPicPr>
          <p:cNvPr id="10" name="Content Placeholder 9">
            <a:extLst>
              <a:ext uri="{FF2B5EF4-FFF2-40B4-BE49-F238E27FC236}">
                <a16:creationId xmlns:a16="http://schemas.microsoft.com/office/drawing/2014/main" id="{DE54C824-F809-540E-BDC9-2AAE478A7C9B}"/>
              </a:ext>
            </a:extLst>
          </p:cNvPr>
          <p:cNvPicPr>
            <a:picLocks noGrp="1" noChangeAspect="1"/>
          </p:cNvPicPr>
          <p:nvPr>
            <p:ph idx="1"/>
          </p:nvPr>
        </p:nvPicPr>
        <p:blipFill>
          <a:blip r:embed="rId3"/>
          <a:stretch>
            <a:fillRect/>
          </a:stretch>
        </p:blipFill>
        <p:spPr>
          <a:xfrm>
            <a:off x="3550920" y="25856"/>
            <a:ext cx="5616601" cy="6543219"/>
          </a:xfrm>
        </p:spPr>
      </p:pic>
      <p:sp>
        <p:nvSpPr>
          <p:cNvPr id="4" name="Chord 3">
            <a:extLst>
              <a:ext uri="{FF2B5EF4-FFF2-40B4-BE49-F238E27FC236}">
                <a16:creationId xmlns:a16="http://schemas.microsoft.com/office/drawing/2014/main" id="{53195B43-3CEC-B3B9-694C-C99ED2E1FF30}"/>
              </a:ext>
            </a:extLst>
          </p:cNvPr>
          <p:cNvSpPr/>
          <p:nvPr/>
        </p:nvSpPr>
        <p:spPr>
          <a:xfrm rot="4470990">
            <a:off x="209563" y="492055"/>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149754" y="3358583"/>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176346" y="1914721"/>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209562" y="4781249"/>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226170" y="6029334"/>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4005839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3923489" y="550800"/>
            <a:ext cx="7243711" cy="698400"/>
          </a:xfrm>
        </p:spPr>
        <p:txBody>
          <a:bodyPr/>
          <a:lstStyle/>
          <a:p>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460084"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
        <p:nvSpPr>
          <p:cNvPr id="8" name="Text Placeholder 7">
            <a:extLst>
              <a:ext uri="{FF2B5EF4-FFF2-40B4-BE49-F238E27FC236}">
                <a16:creationId xmlns:a16="http://schemas.microsoft.com/office/drawing/2014/main" id="{E4A6ACC3-88DF-A8E7-194F-4646036B4ECC}"/>
              </a:ext>
            </a:extLst>
          </p:cNvPr>
          <p:cNvSpPr>
            <a:spLocks noGrp="1"/>
          </p:cNvSpPr>
          <p:nvPr>
            <p:ph type="body" sz="half" idx="2"/>
          </p:nvPr>
        </p:nvSpPr>
        <p:spPr>
          <a:xfrm>
            <a:off x="1811084" y="1399592"/>
            <a:ext cx="8760499" cy="4469396"/>
          </a:xfrm>
        </p:spPr>
        <p:txBody>
          <a:bodyPr/>
          <a:lstStyle/>
          <a:p>
            <a:endParaRPr lang="en-CA" dirty="0"/>
          </a:p>
        </p:txBody>
      </p:sp>
      <p:pic>
        <p:nvPicPr>
          <p:cNvPr id="9" name="Picture 8">
            <a:extLst>
              <a:ext uri="{FF2B5EF4-FFF2-40B4-BE49-F238E27FC236}">
                <a16:creationId xmlns:a16="http://schemas.microsoft.com/office/drawing/2014/main" id="{D67CBA0E-90E4-D3F1-F893-693B50BDB89C}"/>
              </a:ext>
            </a:extLst>
          </p:cNvPr>
          <p:cNvPicPr>
            <a:picLocks noChangeAspect="1"/>
          </p:cNvPicPr>
          <p:nvPr/>
        </p:nvPicPr>
        <p:blipFill>
          <a:blip r:embed="rId5"/>
          <a:stretch>
            <a:fillRect/>
          </a:stretch>
        </p:blipFill>
        <p:spPr>
          <a:xfrm>
            <a:off x="2389744" y="0"/>
            <a:ext cx="7412511" cy="6858000"/>
          </a:xfrm>
          <a:prstGeom prst="rect">
            <a:avLst/>
          </a:prstGeom>
        </p:spPr>
      </p:pic>
    </p:spTree>
    <p:custDataLst>
      <p:tags r:id="rId1"/>
    </p:custDataLst>
    <p:extLst>
      <p:ext uri="{BB962C8B-B14F-4D97-AF65-F5344CB8AC3E}">
        <p14:creationId xmlns:p14="http://schemas.microsoft.com/office/powerpoint/2010/main" val="3498584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1036800" y="603598"/>
            <a:ext cx="8135400" cy="1325563"/>
          </a:xfrm>
        </p:spPr>
        <p:txBody>
          <a:bodyPr>
            <a:normAutofit/>
          </a:bodyPr>
          <a:lstStyle/>
          <a:p>
            <a:r>
              <a:rPr lang="en-CA" sz="4000" b="1" dirty="0"/>
              <a:t>Resources: </a:t>
            </a:r>
            <a:r>
              <a:rPr lang="en-CA" sz="4000" b="1" dirty="0" err="1"/>
              <a:t>MemberLounge</a:t>
            </a:r>
            <a:r>
              <a:rPr lang="en-CA" sz="4000" b="1" dirty="0"/>
              <a:t> </a:t>
            </a:r>
          </a:p>
        </p:txBody>
      </p:sp>
      <p:sp>
        <p:nvSpPr>
          <p:cNvPr id="4" name="Chord 3">
            <a:extLst>
              <a:ext uri="{FF2B5EF4-FFF2-40B4-BE49-F238E27FC236}">
                <a16:creationId xmlns:a16="http://schemas.microsoft.com/office/drawing/2014/main" id="{53195B43-3CEC-B3B9-694C-C99ED2E1FF30}"/>
              </a:ext>
            </a:extLst>
          </p:cNvPr>
          <p:cNvSpPr/>
          <p:nvPr/>
        </p:nvSpPr>
        <p:spPr>
          <a:xfrm rot="4470990">
            <a:off x="9475513" y="519795"/>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9475513" y="3309647"/>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9475513" y="1914721"/>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9447688" y="4753825"/>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9475513" y="6022135"/>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78" y="5732029"/>
            <a:ext cx="1097318" cy="872227"/>
          </a:xfrm>
          <a:prstGeom prst="rect">
            <a:avLst/>
          </a:prstGeom>
        </p:spPr>
      </p:pic>
      <p:sp>
        <p:nvSpPr>
          <p:cNvPr id="12" name="Footer Placeholder 11">
            <a:extLst>
              <a:ext uri="{FF2B5EF4-FFF2-40B4-BE49-F238E27FC236}">
                <a16:creationId xmlns:a16="http://schemas.microsoft.com/office/drawing/2014/main" id="{0147ADEE-EAE4-74D4-C72A-9BF07F623FCB}"/>
              </a:ext>
            </a:extLst>
          </p:cNvPr>
          <p:cNvSpPr>
            <a:spLocks noGrp="1"/>
          </p:cNvSpPr>
          <p:nvPr>
            <p:ph type="ftr" sz="quarter" idx="11"/>
          </p:nvPr>
        </p:nvSpPr>
        <p:spPr>
          <a:xfrm>
            <a:off x="1343607" y="6356350"/>
            <a:ext cx="7922343" cy="501650"/>
          </a:xfrm>
        </p:spPr>
        <p:txBody>
          <a:bodyPr/>
          <a:lstStyle/>
          <a:p>
            <a:r>
              <a:rPr lang="en-CA" dirty="0"/>
              <a:t>=</a:t>
            </a:r>
          </a:p>
        </p:txBody>
      </p:sp>
      <p:pic>
        <p:nvPicPr>
          <p:cNvPr id="14" name="Content Placeholder 13">
            <a:extLst>
              <a:ext uri="{FF2B5EF4-FFF2-40B4-BE49-F238E27FC236}">
                <a16:creationId xmlns:a16="http://schemas.microsoft.com/office/drawing/2014/main" id="{9A67E78D-152D-52DE-63F4-DDFA4B3FEBB1}"/>
              </a:ext>
            </a:extLst>
          </p:cNvPr>
          <p:cNvPicPr>
            <a:picLocks noGrp="1" noChangeAspect="1"/>
          </p:cNvPicPr>
          <p:nvPr>
            <p:ph idx="1"/>
          </p:nvPr>
        </p:nvPicPr>
        <p:blipFill>
          <a:blip r:embed="rId5"/>
          <a:stretch>
            <a:fillRect/>
          </a:stretch>
        </p:blipFill>
        <p:spPr>
          <a:xfrm>
            <a:off x="594360" y="1586034"/>
            <a:ext cx="5257800" cy="1842966"/>
          </a:xfrm>
        </p:spPr>
      </p:pic>
      <p:pic>
        <p:nvPicPr>
          <p:cNvPr id="16" name="Picture 15">
            <a:extLst>
              <a:ext uri="{FF2B5EF4-FFF2-40B4-BE49-F238E27FC236}">
                <a16:creationId xmlns:a16="http://schemas.microsoft.com/office/drawing/2014/main" id="{490B4F83-67D6-B739-A13D-80BEE3C63EF4}"/>
              </a:ext>
            </a:extLst>
          </p:cNvPr>
          <p:cNvPicPr>
            <a:picLocks noChangeAspect="1"/>
          </p:cNvPicPr>
          <p:nvPr/>
        </p:nvPicPr>
        <p:blipFill>
          <a:blip r:embed="rId6"/>
          <a:stretch>
            <a:fillRect/>
          </a:stretch>
        </p:blipFill>
        <p:spPr>
          <a:xfrm>
            <a:off x="6044019" y="2133600"/>
            <a:ext cx="5398943" cy="4398619"/>
          </a:xfrm>
          <a:prstGeom prst="rect">
            <a:avLst/>
          </a:prstGeom>
        </p:spPr>
      </p:pic>
      <p:sp>
        <p:nvSpPr>
          <p:cNvPr id="18" name="TextBox 17">
            <a:hlinkClick r:id="rId7"/>
            <a:extLst>
              <a:ext uri="{FF2B5EF4-FFF2-40B4-BE49-F238E27FC236}">
                <a16:creationId xmlns:a16="http://schemas.microsoft.com/office/drawing/2014/main" id="{F8B52DFD-3798-AFBC-648F-5717A6D14BA9}"/>
              </a:ext>
            </a:extLst>
          </p:cNvPr>
          <p:cNvSpPr txBox="1"/>
          <p:nvPr/>
        </p:nvSpPr>
        <p:spPr>
          <a:xfrm>
            <a:off x="1566896" y="6356350"/>
            <a:ext cx="4285264" cy="369332"/>
          </a:xfrm>
          <a:prstGeom prst="rect">
            <a:avLst/>
          </a:prstGeom>
          <a:noFill/>
        </p:spPr>
        <p:txBody>
          <a:bodyPr wrap="square" rtlCol="0">
            <a:spAutoFit/>
          </a:bodyPr>
          <a:lstStyle/>
          <a:p>
            <a:r>
              <a:rPr lang="en-CA" dirty="0"/>
              <a:t>https://pans.memberlounge.app/</a:t>
            </a:r>
          </a:p>
        </p:txBody>
      </p:sp>
    </p:spTree>
    <p:custDataLst>
      <p:tags r:id="rId1"/>
    </p:custDataLst>
    <p:extLst>
      <p:ext uri="{BB962C8B-B14F-4D97-AF65-F5344CB8AC3E}">
        <p14:creationId xmlns:p14="http://schemas.microsoft.com/office/powerpoint/2010/main" val="218228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3196450" y="239497"/>
            <a:ext cx="8135400" cy="1325563"/>
          </a:xfrm>
        </p:spPr>
        <p:txBody>
          <a:bodyPr/>
          <a:lstStyle/>
          <a:p>
            <a:r>
              <a:rPr lang="en-US" b="1" dirty="0"/>
              <a:t>Clinic Administrator Role</a:t>
            </a:r>
            <a:endParaRPr lang="en-CA" b="1" dirty="0"/>
          </a:p>
        </p:txBody>
      </p:sp>
      <p:sp>
        <p:nvSpPr>
          <p:cNvPr id="3" name="Content Placeholder 2">
            <a:extLst>
              <a:ext uri="{FF2B5EF4-FFF2-40B4-BE49-F238E27FC236}">
                <a16:creationId xmlns:a16="http://schemas.microsoft.com/office/drawing/2014/main" id="{80A58AC3-EC63-2E94-21A0-FEDCE51FD044}"/>
              </a:ext>
            </a:extLst>
          </p:cNvPr>
          <p:cNvSpPr>
            <a:spLocks noGrp="1"/>
          </p:cNvSpPr>
          <p:nvPr>
            <p:ph idx="1"/>
          </p:nvPr>
        </p:nvSpPr>
        <p:spPr>
          <a:xfrm>
            <a:off x="3276000" y="1825625"/>
            <a:ext cx="8077800" cy="4351338"/>
          </a:xfrm>
        </p:spPr>
        <p:txBody>
          <a:bodyPr>
            <a:normAutofit fontScale="92500" lnSpcReduction="10000"/>
          </a:bodyPr>
          <a:lstStyle/>
          <a:p>
            <a:pPr marL="0" indent="0">
              <a:buNone/>
            </a:pPr>
            <a:r>
              <a:rPr lang="en-US" b="1" dirty="0"/>
              <a:t>Bookings</a:t>
            </a:r>
          </a:p>
          <a:p>
            <a:r>
              <a:rPr lang="en-US" dirty="0"/>
              <a:t>Answer all clinic phone calls</a:t>
            </a:r>
          </a:p>
          <a:p>
            <a:r>
              <a:rPr lang="en-US" dirty="0"/>
              <a:t>Book the appointments that are made over the phone </a:t>
            </a:r>
          </a:p>
          <a:p>
            <a:r>
              <a:rPr lang="en-US" dirty="0"/>
              <a:t>Understand what type of appointment to book (different time value based on the type of apt)</a:t>
            </a:r>
          </a:p>
          <a:p>
            <a:r>
              <a:rPr lang="en-US" dirty="0"/>
              <a:t>Fully understand the billable appointment types so you can probe the patient </a:t>
            </a:r>
          </a:p>
          <a:p>
            <a:r>
              <a:rPr lang="en-US" dirty="0"/>
              <a:t>Create patient profiles of new patients (sometimes this includes in multiple systems </a:t>
            </a:r>
            <a:r>
              <a:rPr lang="en-US" dirty="0" err="1"/>
              <a:t>ie</a:t>
            </a:r>
            <a:r>
              <a:rPr lang="en-US" dirty="0"/>
              <a:t>: Kroll and </a:t>
            </a:r>
            <a:r>
              <a:rPr lang="en-US" dirty="0" err="1"/>
              <a:t>Medaccess</a:t>
            </a:r>
            <a:r>
              <a:rPr lang="en-US" dirty="0"/>
              <a:t>)</a:t>
            </a:r>
            <a:endParaRPr lang="en-CA" dirty="0"/>
          </a:p>
        </p:txBody>
      </p:sp>
      <p:sp>
        <p:nvSpPr>
          <p:cNvPr id="4" name="Chord 3">
            <a:extLst>
              <a:ext uri="{FF2B5EF4-FFF2-40B4-BE49-F238E27FC236}">
                <a16:creationId xmlns:a16="http://schemas.microsoft.com/office/drawing/2014/main" id="{53195B43-3CEC-B3B9-694C-C99ED2E1FF30}"/>
              </a:ext>
            </a:extLst>
          </p:cNvPr>
          <p:cNvSpPr/>
          <p:nvPr/>
        </p:nvSpPr>
        <p:spPr>
          <a:xfrm rot="4470990">
            <a:off x="209563" y="492055"/>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149754" y="3358583"/>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176346" y="1914721"/>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209562" y="4781249"/>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226170" y="6029334"/>
            <a:ext cx="2506925" cy="2341787"/>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3920045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3196450" y="239497"/>
            <a:ext cx="8135400" cy="1325563"/>
          </a:xfrm>
        </p:spPr>
        <p:txBody>
          <a:bodyPr/>
          <a:lstStyle/>
          <a:p>
            <a:r>
              <a:rPr lang="en-US" b="1" dirty="0"/>
              <a:t>Clinic Administrator Role</a:t>
            </a:r>
            <a:endParaRPr lang="en-CA" b="1" dirty="0"/>
          </a:p>
        </p:txBody>
      </p:sp>
      <p:sp>
        <p:nvSpPr>
          <p:cNvPr id="3" name="Content Placeholder 2">
            <a:extLst>
              <a:ext uri="{FF2B5EF4-FFF2-40B4-BE49-F238E27FC236}">
                <a16:creationId xmlns:a16="http://schemas.microsoft.com/office/drawing/2014/main" id="{80A58AC3-EC63-2E94-21A0-FEDCE51FD044}"/>
              </a:ext>
            </a:extLst>
          </p:cNvPr>
          <p:cNvSpPr>
            <a:spLocks noGrp="1"/>
          </p:cNvSpPr>
          <p:nvPr>
            <p:ph idx="1"/>
          </p:nvPr>
        </p:nvSpPr>
        <p:spPr>
          <a:xfrm>
            <a:off x="958788" y="1825625"/>
            <a:ext cx="10395012" cy="4351338"/>
          </a:xfrm>
        </p:spPr>
        <p:txBody>
          <a:bodyPr/>
          <a:lstStyle/>
          <a:p>
            <a:pPr marL="0" indent="0">
              <a:buNone/>
            </a:pPr>
            <a:r>
              <a:rPr lang="en-US" b="1" dirty="0"/>
              <a:t>Bookings</a:t>
            </a:r>
          </a:p>
          <a:p>
            <a:pPr marL="0" indent="0">
              <a:buNone/>
            </a:pPr>
            <a:endParaRPr lang="en-US" b="1" dirty="0"/>
          </a:p>
          <a:p>
            <a:pPr marL="0" indent="0">
              <a:buNone/>
            </a:pPr>
            <a:r>
              <a:rPr lang="en-US" b="1" dirty="0"/>
              <a:t>There will be specific screening questions for each service. </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pic>
        <p:nvPicPr>
          <p:cNvPr id="7" name="Content Placeholder 4">
            <a:extLst>
              <a:ext uri="{FF2B5EF4-FFF2-40B4-BE49-F238E27FC236}">
                <a16:creationId xmlns:a16="http://schemas.microsoft.com/office/drawing/2014/main" id="{70A6F4D3-A9BB-4AD8-118C-50D26C6D43F2}"/>
              </a:ext>
            </a:extLst>
          </p:cNvPr>
          <p:cNvPicPr>
            <a:picLocks noChangeAspect="1"/>
          </p:cNvPicPr>
          <p:nvPr/>
        </p:nvPicPr>
        <p:blipFill>
          <a:blip r:embed="rId4"/>
          <a:stretch>
            <a:fillRect/>
          </a:stretch>
        </p:blipFill>
        <p:spPr>
          <a:xfrm>
            <a:off x="967061" y="3565552"/>
            <a:ext cx="10167798" cy="1476889"/>
          </a:xfrm>
          <a:prstGeom prst="rect">
            <a:avLst/>
          </a:prstGeom>
        </p:spPr>
      </p:pic>
      <p:sp>
        <p:nvSpPr>
          <p:cNvPr id="4" name="TextBox 3">
            <a:extLst>
              <a:ext uri="{FF2B5EF4-FFF2-40B4-BE49-F238E27FC236}">
                <a16:creationId xmlns:a16="http://schemas.microsoft.com/office/drawing/2014/main" id="{A9F1B028-80DE-8DE4-2BF5-EE6512689FEC}"/>
              </a:ext>
            </a:extLst>
          </p:cNvPr>
          <p:cNvSpPr txBox="1"/>
          <p:nvPr/>
        </p:nvSpPr>
        <p:spPr>
          <a:xfrm>
            <a:off x="176463" y="6288505"/>
            <a:ext cx="10167798" cy="369332"/>
          </a:xfrm>
          <a:prstGeom prst="rect">
            <a:avLst/>
          </a:prstGeom>
          <a:noFill/>
        </p:spPr>
        <p:txBody>
          <a:bodyPr wrap="square" rtlCol="0">
            <a:spAutoFit/>
          </a:bodyPr>
          <a:lstStyle/>
          <a:p>
            <a:r>
              <a:rPr lang="en-US" dirty="0"/>
              <a:t>See </a:t>
            </a:r>
            <a:r>
              <a:rPr lang="en-US" dirty="0" err="1"/>
              <a:t>cppcc</a:t>
            </a:r>
            <a:r>
              <a:rPr lang="en-US" dirty="0"/>
              <a:t> website </a:t>
            </a:r>
            <a:r>
              <a:rPr lang="en-US" dirty="0">
                <a:sym typeface="Wingdings" panose="05000000000000000000" pitchFamily="2" charset="2"/>
              </a:rPr>
              <a:t> implementation  Clinic admin workflow/master service list</a:t>
            </a:r>
            <a:endParaRPr lang="en-CA" dirty="0"/>
          </a:p>
        </p:txBody>
      </p:sp>
    </p:spTree>
    <p:custDataLst>
      <p:tags r:id="rId1"/>
    </p:custDataLst>
    <p:extLst>
      <p:ext uri="{BB962C8B-B14F-4D97-AF65-F5344CB8AC3E}">
        <p14:creationId xmlns:p14="http://schemas.microsoft.com/office/powerpoint/2010/main" val="291145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3923489" y="550800"/>
            <a:ext cx="7243711" cy="923437"/>
          </a:xfrm>
        </p:spPr>
        <p:txBody>
          <a:bodyPr>
            <a:normAutofit/>
          </a:bodyPr>
          <a:lstStyle/>
          <a:p>
            <a:r>
              <a:rPr lang="en-US" sz="4400" b="1" dirty="0"/>
              <a:t>Booking</a:t>
            </a:r>
            <a:endParaRPr lang="en-CA" sz="4400" b="1" dirty="0"/>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3997779" y="1567543"/>
            <a:ext cx="7169422" cy="4041257"/>
          </a:xfrm>
        </p:spPr>
        <p:txBody>
          <a:bodyPr/>
          <a:lstStyle/>
          <a:p>
            <a:pPr>
              <a:buClr>
                <a:srgbClr val="7CBC51"/>
              </a:buClr>
            </a:pPr>
            <a:r>
              <a:rPr lang="en-US" dirty="0"/>
              <a:t>A typical day could</a:t>
            </a:r>
          </a:p>
          <a:p>
            <a:pPr>
              <a:buClr>
                <a:srgbClr val="7CBC51"/>
              </a:buClr>
            </a:pPr>
            <a:r>
              <a:rPr lang="en-US" dirty="0"/>
              <a:t>look like this:</a:t>
            </a:r>
          </a:p>
          <a:p>
            <a:pPr>
              <a:buClr>
                <a:srgbClr val="7CBC51"/>
              </a:buClr>
            </a:pPr>
            <a:endParaRPr lang="en-US" dirty="0"/>
          </a:p>
          <a:p>
            <a:pPr marL="285750" indent="-285750">
              <a:buClr>
                <a:srgbClr val="7CBC51"/>
              </a:buClr>
              <a:buFontTx/>
              <a:buChar char="-"/>
            </a:pPr>
            <a:r>
              <a:rPr lang="en-US" dirty="0"/>
              <a:t>Clinic Admin, will need to</a:t>
            </a:r>
          </a:p>
          <a:p>
            <a:pPr>
              <a:buClr>
                <a:srgbClr val="7CBC51"/>
              </a:buClr>
            </a:pPr>
            <a:r>
              <a:rPr lang="en-US" dirty="0"/>
              <a:t>Watch for intervals, contact </a:t>
            </a:r>
          </a:p>
          <a:p>
            <a:pPr>
              <a:buClr>
                <a:srgbClr val="7CBC51"/>
              </a:buClr>
            </a:pPr>
            <a:r>
              <a:rPr lang="en-US" dirty="0"/>
              <a:t>Patient that book longer </a:t>
            </a:r>
          </a:p>
          <a:p>
            <a:pPr>
              <a:buClr>
                <a:srgbClr val="7CBC51"/>
              </a:buClr>
            </a:pPr>
            <a:r>
              <a:rPr lang="en-US" dirty="0"/>
              <a:t>Services </a:t>
            </a:r>
          </a:p>
          <a:p>
            <a:pPr marL="285750" indent="-285750">
              <a:buClr>
                <a:srgbClr val="7CBC51"/>
              </a:buClr>
              <a:buFontTx/>
              <a:buChar char="-"/>
            </a:pPr>
            <a:r>
              <a:rPr lang="en-US" dirty="0"/>
              <a:t>Releasing Same day, next </a:t>
            </a:r>
          </a:p>
          <a:p>
            <a:pPr>
              <a:buClr>
                <a:srgbClr val="7CBC51"/>
              </a:buClr>
            </a:pPr>
            <a:r>
              <a:rPr lang="en-US" dirty="0"/>
              <a:t>Day appointments.</a:t>
            </a:r>
          </a:p>
          <a:p>
            <a:pPr>
              <a:buClr>
                <a:srgbClr val="7CBC51"/>
              </a:buClr>
            </a:pPr>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460084" y="-139615"/>
            <a:ext cx="7119393" cy="7137231"/>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pic>
        <p:nvPicPr>
          <p:cNvPr id="8" name="Picture 7">
            <a:extLst>
              <a:ext uri="{FF2B5EF4-FFF2-40B4-BE49-F238E27FC236}">
                <a16:creationId xmlns:a16="http://schemas.microsoft.com/office/drawing/2014/main" id="{BF497891-B779-0374-7893-2423EC7A97D4}"/>
              </a:ext>
            </a:extLst>
          </p:cNvPr>
          <p:cNvPicPr>
            <a:picLocks noChangeAspect="1"/>
          </p:cNvPicPr>
          <p:nvPr/>
        </p:nvPicPr>
        <p:blipFill>
          <a:blip r:embed="rId4"/>
          <a:stretch>
            <a:fillRect/>
          </a:stretch>
        </p:blipFill>
        <p:spPr>
          <a:xfrm>
            <a:off x="6810560" y="257231"/>
            <a:ext cx="4254027" cy="6343537"/>
          </a:xfrm>
          <a:prstGeom prst="rect">
            <a:avLst/>
          </a:prstGeom>
        </p:spPr>
      </p:pic>
    </p:spTree>
    <p:custDataLst>
      <p:tags r:id="rId1"/>
    </p:custDataLst>
    <p:extLst>
      <p:ext uri="{BB962C8B-B14F-4D97-AF65-F5344CB8AC3E}">
        <p14:creationId xmlns:p14="http://schemas.microsoft.com/office/powerpoint/2010/main" val="346658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93A19-CE30-48F5-B1DA-4A25165635A7}"/>
              </a:ext>
            </a:extLst>
          </p:cNvPr>
          <p:cNvSpPr/>
          <p:nvPr/>
        </p:nvSpPr>
        <p:spPr>
          <a:xfrm rot="16200000">
            <a:off x="5812422" y="-5812422"/>
            <a:ext cx="567160" cy="12192001"/>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a:xfrm>
            <a:off x="261258" y="-115789"/>
            <a:ext cx="11930742" cy="1325563"/>
          </a:xfrm>
        </p:spPr>
        <p:txBody>
          <a:bodyPr>
            <a:normAutofit/>
          </a:bodyPr>
          <a:lstStyle/>
          <a:p>
            <a:r>
              <a:rPr lang="en-US" sz="3200" b="1" dirty="0"/>
              <a:t>What to do when symptoms are out of pharmacist’s scope?</a:t>
            </a:r>
            <a:br>
              <a:rPr lang="en-US" sz="3200" b="1" dirty="0"/>
            </a:br>
            <a:r>
              <a:rPr lang="en-US" sz="3200" b="1" dirty="0">
                <a:sym typeface="Wingdings" panose="05000000000000000000" pitchFamily="2" charset="2"/>
              </a:rPr>
              <a:t> Is this something that the CPPCC-NP can consult on? </a:t>
            </a:r>
            <a:endParaRPr lang="en-CA" sz="3200" b="1" dirty="0"/>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363894" y="1460076"/>
            <a:ext cx="5655906" cy="4198776"/>
          </a:xfrm>
        </p:spPr>
        <p:txBody>
          <a:bodyPr>
            <a:normAutofit fontScale="25000" lnSpcReduction="20000"/>
          </a:bodyPr>
          <a:lstStyle/>
          <a:p>
            <a:pPr marL="0" indent="0">
              <a:lnSpc>
                <a:spcPct val="107000"/>
              </a:lnSpc>
              <a:spcAft>
                <a:spcPts val="800"/>
              </a:spcAft>
              <a:buNone/>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Attached </a:t>
            </a:r>
            <a:r>
              <a:rPr lang="en-US" sz="7200" b="1" kern="100" dirty="0">
                <a:latin typeface="Calibri" panose="020F0502020204030204" pitchFamily="34" charset="0"/>
                <a:ea typeface="Calibri" panose="020F0502020204030204" pitchFamily="34" charset="0"/>
                <a:cs typeface="Times New Roman" panose="02020603050405020304" pitchFamily="18" charset="0"/>
              </a:rPr>
              <a:t>Patient</a:t>
            </a:r>
          </a:p>
          <a:p>
            <a:pPr marL="0" indent="0">
              <a:lnSpc>
                <a:spcPct val="107000"/>
              </a:lnSpc>
              <a:spcAft>
                <a:spcPts val="800"/>
              </a:spcAft>
              <a:buNone/>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Referral to Family Physician </a:t>
            </a:r>
            <a:endParaRPr lang="en-CA"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Attached patients that require assessment for an undiagnosed condition (which can wait until next available appointment)</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Attached patients that require specialist referral </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Attached patients that require annual or usual care physical assessments, tests ordered such as EKG etc., as part of chronic disease management </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Content Placeholder 3">
            <a:extLst>
              <a:ext uri="{FF2B5EF4-FFF2-40B4-BE49-F238E27FC236}">
                <a16:creationId xmlns:a16="http://schemas.microsoft.com/office/drawing/2014/main" id="{08177882-DDEE-CFE3-2403-C427FAA24B9E}"/>
              </a:ext>
            </a:extLst>
          </p:cNvPr>
          <p:cNvSpPr>
            <a:spLocks noGrp="1"/>
          </p:cNvSpPr>
          <p:nvPr>
            <p:ph sz="half" idx="2"/>
          </p:nvPr>
        </p:nvSpPr>
        <p:spPr>
          <a:xfrm>
            <a:off x="6096000" y="1287625"/>
            <a:ext cx="5471160" cy="4273420"/>
          </a:xfrm>
        </p:spPr>
        <p:txBody>
          <a:bodyPr>
            <a:normAutofit fontScale="25000" lnSpcReduction="20000"/>
          </a:bodyPr>
          <a:lstStyle/>
          <a:p>
            <a:pPr marL="0" indent="0">
              <a:lnSpc>
                <a:spcPct val="107000"/>
              </a:lnSpc>
              <a:spcAft>
                <a:spcPts val="800"/>
              </a:spcAft>
              <a:buNone/>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Unattached Patient </a:t>
            </a:r>
          </a:p>
          <a:p>
            <a:pPr marL="0" indent="0">
              <a:lnSpc>
                <a:spcPct val="107000"/>
              </a:lnSpc>
              <a:spcAft>
                <a:spcPts val="800"/>
              </a:spcAft>
              <a:buNone/>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Referral to Virtual Care NS</a:t>
            </a:r>
            <a:endParaRPr lang="en-CA"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Unattached patients that require assessment for an undiagnosed condition, but may not require in person visit (ex. depression, anxiety </a:t>
            </a:r>
            <a:r>
              <a:rPr lang="en-US" sz="5600" kern="100" dirty="0" err="1">
                <a:effectLst/>
                <a:latin typeface="Calibri" panose="020F0502020204030204" pitchFamily="34" charset="0"/>
                <a:ea typeface="Times New Roman" panose="02020603050405020304" pitchFamily="18" charset="0"/>
                <a:cs typeface="Times New Roman" panose="02020603050405020304" pitchFamily="18" charset="0"/>
              </a:rPr>
              <a:t>etc</a:t>
            </a: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Unattached patients that may require specialist referral </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7200" b="1" kern="100" dirty="0">
                <a:effectLst/>
                <a:latin typeface="Calibri" panose="020F0502020204030204" pitchFamily="34" charset="0"/>
                <a:ea typeface="Calibri" panose="020F0502020204030204" pitchFamily="34" charset="0"/>
                <a:cs typeface="Times New Roman" panose="02020603050405020304" pitchFamily="18" charset="0"/>
              </a:rPr>
              <a:t>Referral to Primary Care Clinics or Walk-in Clinics</a:t>
            </a:r>
            <a:endParaRPr lang="en-CA"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Unattached patients that require assessment for an undiagnosed condition that will likely require physical assessment</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5600" kern="100" dirty="0">
                <a:effectLst/>
                <a:latin typeface="Calibri" panose="020F0502020204030204" pitchFamily="34" charset="0"/>
                <a:ea typeface="Times New Roman" panose="02020603050405020304" pitchFamily="18" charset="0"/>
                <a:cs typeface="Times New Roman" panose="02020603050405020304" pitchFamily="18" charset="0"/>
              </a:rPr>
              <a:t>Unattached patients that require annual or usual care physical assessment, tests ordered such as EKG etc.  as part of chronic disease management </a:t>
            </a:r>
            <a:endParaRPr lang="en-CA" sz="5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5" name="Chord 4">
            <a:extLst>
              <a:ext uri="{FF2B5EF4-FFF2-40B4-BE49-F238E27FC236}">
                <a16:creationId xmlns:a16="http://schemas.microsoft.com/office/drawing/2014/main" id="{6D3727A3-23A9-1D44-F79B-E6DA701C8428}"/>
              </a:ext>
            </a:extLst>
          </p:cNvPr>
          <p:cNvSpPr/>
          <p:nvPr/>
        </p:nvSpPr>
        <p:spPr>
          <a:xfrm rot="15254934">
            <a:off x="5203304" y="-4534378"/>
            <a:ext cx="7119393" cy="7137231"/>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
        <p:nvSpPr>
          <p:cNvPr id="9" name="Rectangle 8">
            <a:extLst>
              <a:ext uri="{FF2B5EF4-FFF2-40B4-BE49-F238E27FC236}">
                <a16:creationId xmlns:a16="http://schemas.microsoft.com/office/drawing/2014/main" id="{DB05F12A-FA15-AFFD-88B1-32E3E8C06E15}"/>
              </a:ext>
            </a:extLst>
          </p:cNvPr>
          <p:cNvSpPr/>
          <p:nvPr/>
        </p:nvSpPr>
        <p:spPr>
          <a:xfrm>
            <a:off x="261253" y="1287625"/>
            <a:ext cx="5687111" cy="369274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012C83-E97E-E1D6-19EE-0B991ED1D53E}"/>
              </a:ext>
            </a:extLst>
          </p:cNvPr>
          <p:cNvSpPr/>
          <p:nvPr/>
        </p:nvSpPr>
        <p:spPr>
          <a:xfrm>
            <a:off x="6130326" y="1287625"/>
            <a:ext cx="5513034" cy="369274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1535AC8B-E7AD-15A5-92B6-F6366E2A16D5}"/>
              </a:ext>
            </a:extLst>
          </p:cNvPr>
          <p:cNvSpPr/>
          <p:nvPr/>
        </p:nvSpPr>
        <p:spPr>
          <a:xfrm>
            <a:off x="5835054" y="5065776"/>
            <a:ext cx="484632" cy="504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A9EEC3-F062-B688-A880-9661E011A09D}"/>
              </a:ext>
            </a:extLst>
          </p:cNvPr>
          <p:cNvSpPr/>
          <p:nvPr/>
        </p:nvSpPr>
        <p:spPr>
          <a:xfrm flipV="1">
            <a:off x="1243584" y="5700838"/>
            <a:ext cx="9134856" cy="79203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3B8B179-2E62-0DAD-2F45-A7BE7B823FEF}"/>
              </a:ext>
            </a:extLst>
          </p:cNvPr>
          <p:cNvSpPr txBox="1"/>
          <p:nvPr/>
        </p:nvSpPr>
        <p:spPr>
          <a:xfrm>
            <a:off x="1367028" y="5819846"/>
            <a:ext cx="8887968" cy="923330"/>
          </a:xfrm>
          <a:prstGeom prst="rect">
            <a:avLst/>
          </a:prstGeom>
          <a:noFill/>
        </p:spPr>
        <p:txBody>
          <a:bodyPr wrap="square" rtlCol="0">
            <a:spAutoFit/>
          </a:bodyPr>
          <a:lstStyle/>
          <a:p>
            <a:r>
              <a:rPr lang="en-US" dirty="0"/>
              <a:t>If non-urgent but appointments not available at options above, refer to walk-clinics or other community resources. If urgent refer to Emergency Room</a:t>
            </a:r>
          </a:p>
          <a:p>
            <a:endParaRPr lang="en-US" dirty="0"/>
          </a:p>
        </p:txBody>
      </p:sp>
    </p:spTree>
    <p:custDataLst>
      <p:tags r:id="rId1"/>
    </p:custDataLst>
    <p:extLst>
      <p:ext uri="{BB962C8B-B14F-4D97-AF65-F5344CB8AC3E}">
        <p14:creationId xmlns:p14="http://schemas.microsoft.com/office/powerpoint/2010/main" val="3547019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3218400" y="365125"/>
            <a:ext cx="8135400" cy="1325563"/>
          </a:xfrm>
        </p:spPr>
        <p:txBody>
          <a:bodyPr/>
          <a:lstStyle/>
          <a:p>
            <a:r>
              <a:rPr lang="en-US" dirty="0"/>
              <a:t> </a:t>
            </a:r>
            <a:r>
              <a:rPr lang="en-US" b="1" dirty="0"/>
              <a:t>Clinic Administrator Role </a:t>
            </a:r>
            <a:endParaRPr lang="en-CA" b="1" dirty="0"/>
          </a:p>
        </p:txBody>
      </p:sp>
      <p:sp>
        <p:nvSpPr>
          <p:cNvPr id="3" name="Content Placeholder 2">
            <a:extLst>
              <a:ext uri="{FF2B5EF4-FFF2-40B4-BE49-F238E27FC236}">
                <a16:creationId xmlns:a16="http://schemas.microsoft.com/office/drawing/2014/main" id="{80A58AC3-EC63-2E94-21A0-FEDCE51FD044}"/>
              </a:ext>
            </a:extLst>
          </p:cNvPr>
          <p:cNvSpPr>
            <a:spLocks noGrp="1"/>
          </p:cNvSpPr>
          <p:nvPr>
            <p:ph idx="1"/>
          </p:nvPr>
        </p:nvSpPr>
        <p:spPr>
          <a:xfrm>
            <a:off x="3276000" y="1825625"/>
            <a:ext cx="8077800" cy="4351338"/>
          </a:xfrm>
        </p:spPr>
        <p:txBody>
          <a:bodyPr>
            <a:normAutofit/>
          </a:bodyPr>
          <a:lstStyle/>
          <a:p>
            <a:pPr marL="0" indent="0">
              <a:buNone/>
            </a:pPr>
            <a:r>
              <a:rPr lang="en-US" sz="2400" dirty="0"/>
              <a:t>Check-in</a:t>
            </a:r>
          </a:p>
          <a:p>
            <a:pPr marL="342900" marR="0" lvl="0" indent="-342900">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Greet patients and put them in private room when it is time for the appointment (ensure jackets off, ready to go when pharmacist comes in)</a:t>
            </a:r>
          </a:p>
          <a:p>
            <a:pPr marL="342900" marR="0" lvl="0" indent="-342900">
              <a:spcBef>
                <a:spcPts val="0"/>
              </a:spcBef>
              <a:spcAft>
                <a:spcPts val="0"/>
              </a:spcAft>
              <a:buFont typeface="Calibri" panose="020F050202020403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Sign Consent (if first time), document, scan, shred.</a:t>
            </a:r>
          </a:p>
          <a:p>
            <a:pPr marL="342900" marR="0" lvl="0" indent="-342900">
              <a:spcBef>
                <a:spcPts val="0"/>
              </a:spcBef>
              <a:spcAft>
                <a:spcPts val="0"/>
              </a:spcAft>
              <a:buFont typeface="Calibri" panose="020F050202020403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Patient intake forms </a:t>
            </a:r>
          </a:p>
          <a:p>
            <a:pPr marL="342900" marR="0" lvl="0" indent="-342900">
              <a:spcBef>
                <a:spcPts val="0"/>
              </a:spcBef>
              <a:spcAft>
                <a:spcPts val="0"/>
              </a:spcAft>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Confirm patient file up to dat</a:t>
            </a:r>
            <a:r>
              <a:rPr lang="en-US" sz="2400" dirty="0">
                <a:latin typeface="Calibri" panose="020F0502020204030204" pitchFamily="34" charset="0"/>
                <a:ea typeface="Calibri" panose="020F0502020204030204" pitchFamily="34" charset="0"/>
                <a:cs typeface="Times New Roman" panose="02020603050405020304" pitchFamily="18" charset="0"/>
              </a:rPr>
              <a:t>e (contact info, allergies, med conditions) and EMR for CDM, Advanced Med Reviews </a:t>
            </a:r>
          </a:p>
          <a:p>
            <a:pPr marL="342900" marR="0" lvl="0" indent="-342900">
              <a:spcBef>
                <a:spcPts val="0"/>
              </a:spcBef>
              <a:spcAft>
                <a:spcPts val="0"/>
              </a:spcAft>
              <a:buFont typeface="Calibri" panose="020F0502020204030204" pitchFamily="34" charset="0"/>
              <a:buChar char="-"/>
            </a:pPr>
            <a:r>
              <a:rPr lang="en-US" sz="2400" dirty="0">
                <a:latin typeface="Calibri" panose="020F0502020204030204" pitchFamily="34" charset="0"/>
                <a:ea typeface="Calibri" panose="020F0502020204030204" pitchFamily="34" charset="0"/>
              </a:rPr>
              <a:t>Confirm name of family physician/ unattached – document </a:t>
            </a:r>
          </a:p>
          <a:p>
            <a:pPr marL="342900" indent="-342900">
              <a:spcBef>
                <a:spcPts val="0"/>
              </a:spcBef>
              <a:buFont typeface="Calibri" panose="020F050202020403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If patient arriving for a vaccine, ensure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CANImm</a:t>
            </a:r>
            <a:r>
              <a:rPr lang="en-US" sz="2400" dirty="0">
                <a:effectLst/>
                <a:latin typeface="Calibri" panose="020F0502020204030204" pitchFamily="34" charset="0"/>
                <a:ea typeface="Calibri" panose="020F0502020204030204" pitchFamily="34" charset="0"/>
                <a:cs typeface="Times New Roman" panose="02020603050405020304" pitchFamily="18" charset="0"/>
              </a:rPr>
              <a:t> consent forms are complete and if not complete with the patient (greeter function)</a:t>
            </a:r>
            <a:endParaRPr lang="en-US" sz="2400" dirty="0">
              <a:effectLst/>
              <a:latin typeface="Calibri" panose="020F0502020204030204" pitchFamily="34" charset="0"/>
              <a:ea typeface="Calibri" panose="020F0502020204030204" pitchFamily="34" charset="0"/>
            </a:endParaRPr>
          </a:p>
          <a:p>
            <a:endParaRPr lang="en-US" sz="2400" dirty="0"/>
          </a:p>
          <a:p>
            <a:endParaRPr lang="en-CA" sz="2400" dirty="0"/>
          </a:p>
        </p:txBody>
      </p:sp>
      <p:sp>
        <p:nvSpPr>
          <p:cNvPr id="4" name="Chord 3">
            <a:extLst>
              <a:ext uri="{FF2B5EF4-FFF2-40B4-BE49-F238E27FC236}">
                <a16:creationId xmlns:a16="http://schemas.microsoft.com/office/drawing/2014/main" id="{53195B43-3CEC-B3B9-694C-C99ED2E1FF30}"/>
              </a:ext>
            </a:extLst>
          </p:cNvPr>
          <p:cNvSpPr/>
          <p:nvPr/>
        </p:nvSpPr>
        <p:spPr>
          <a:xfrm rot="4470990">
            <a:off x="209563" y="492055"/>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149754" y="3358583"/>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176346" y="1914721"/>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209562" y="4781249"/>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226170" y="6029334"/>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364826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839788" y="457200"/>
            <a:ext cx="7428723" cy="867747"/>
          </a:xfrm>
        </p:spPr>
        <p:txBody>
          <a:bodyPr>
            <a:normAutofit/>
          </a:bodyPr>
          <a:lstStyle/>
          <a:p>
            <a:r>
              <a:rPr lang="en-US" sz="4400" b="1" dirty="0"/>
              <a:t>Agenda</a:t>
            </a:r>
            <a:endParaRPr lang="en-CA" sz="4400" b="1" dirty="0"/>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1623527" y="1558212"/>
            <a:ext cx="6644984" cy="4310776"/>
          </a:xfrm>
        </p:spPr>
        <p:txBody>
          <a:bodyPr>
            <a:normAutofit fontScale="77500" lnSpcReduction="20000"/>
          </a:bodyPr>
          <a:lstStyle/>
          <a:p>
            <a:pPr marL="285750" indent="-285750">
              <a:buClr>
                <a:srgbClr val="7CBC51"/>
              </a:buClr>
              <a:buFont typeface="Arial" panose="020B0604020202020204" pitchFamily="34" charset="0"/>
              <a:buChar char="•"/>
            </a:pPr>
            <a:r>
              <a:rPr lang="en-US" dirty="0"/>
              <a:t>Appointment based pharmacy: Purpose and Vision</a:t>
            </a:r>
          </a:p>
          <a:p>
            <a:pPr marL="285750" indent="-285750">
              <a:buClr>
                <a:srgbClr val="7CBC51"/>
              </a:buClr>
              <a:buFont typeface="Arial" panose="020B0604020202020204" pitchFamily="34" charset="0"/>
              <a:buChar char="•"/>
            </a:pPr>
            <a:r>
              <a:rPr lang="en-US" dirty="0"/>
              <a:t>Project overview</a:t>
            </a:r>
          </a:p>
          <a:p>
            <a:pPr marL="285750" indent="-285750">
              <a:buClr>
                <a:srgbClr val="7CBC51"/>
              </a:buClr>
              <a:buFont typeface="Arial" panose="020B0604020202020204" pitchFamily="34" charset="0"/>
              <a:buChar char="•"/>
            </a:pPr>
            <a:r>
              <a:rPr lang="en-US" dirty="0"/>
              <a:t>Types of appointments</a:t>
            </a:r>
          </a:p>
          <a:p>
            <a:pPr marL="285750" indent="-285750">
              <a:buClr>
                <a:srgbClr val="7CBC51"/>
              </a:buClr>
              <a:buFont typeface="Arial" panose="020B0604020202020204" pitchFamily="34" charset="0"/>
              <a:buChar char="•"/>
            </a:pPr>
            <a:r>
              <a:rPr lang="en-US" dirty="0"/>
              <a:t>Pharmacist Scopes of Practice </a:t>
            </a:r>
          </a:p>
          <a:p>
            <a:pPr marL="285750" indent="-285750">
              <a:buClr>
                <a:srgbClr val="7CBC51"/>
              </a:buClr>
              <a:buFont typeface="Arial" panose="020B0604020202020204" pitchFamily="34" charset="0"/>
              <a:buChar char="•"/>
            </a:pPr>
            <a:r>
              <a:rPr lang="en-US" dirty="0"/>
              <a:t>Point of Care Testing </a:t>
            </a:r>
          </a:p>
          <a:p>
            <a:pPr marL="285750" indent="-285750">
              <a:buClr>
                <a:srgbClr val="7CBC51"/>
              </a:buClr>
              <a:buFont typeface="Arial" panose="020B0604020202020204" pitchFamily="34" charset="0"/>
              <a:buChar char="•"/>
            </a:pPr>
            <a:r>
              <a:rPr lang="en-US" dirty="0"/>
              <a:t>Ordering Lab Tests</a:t>
            </a:r>
          </a:p>
          <a:p>
            <a:pPr marL="285750" indent="-285750">
              <a:buClr>
                <a:srgbClr val="7CBC51"/>
              </a:buClr>
              <a:buFont typeface="Arial" panose="020B0604020202020204" pitchFamily="34" charset="0"/>
              <a:buChar char="•"/>
            </a:pPr>
            <a:r>
              <a:rPr lang="en-US" dirty="0"/>
              <a:t>Vaccines </a:t>
            </a:r>
          </a:p>
          <a:p>
            <a:pPr marL="285750" indent="-285750">
              <a:buClr>
                <a:srgbClr val="7CBC51"/>
              </a:buClr>
              <a:buFont typeface="Arial" panose="020B0604020202020204" pitchFamily="34" charset="0"/>
              <a:buChar char="•"/>
            </a:pPr>
            <a:r>
              <a:rPr lang="en-US" dirty="0"/>
              <a:t>Clinic Resources</a:t>
            </a:r>
          </a:p>
          <a:p>
            <a:pPr marL="285750" indent="-285750">
              <a:buClr>
                <a:srgbClr val="7CBC51"/>
              </a:buClr>
              <a:buFont typeface="Arial" panose="020B0604020202020204" pitchFamily="34" charset="0"/>
              <a:buChar char="•"/>
            </a:pPr>
            <a:r>
              <a:rPr lang="en-US" dirty="0"/>
              <a:t>Clinic Admin Role Booking Appointments </a:t>
            </a:r>
          </a:p>
          <a:p>
            <a:pPr marL="285750" indent="-285750">
              <a:buClr>
                <a:srgbClr val="7CBC51"/>
              </a:buClr>
              <a:buFont typeface="Arial" panose="020B0604020202020204" pitchFamily="34" charset="0"/>
              <a:buChar char="•"/>
            </a:pPr>
            <a:r>
              <a:rPr lang="en-US" dirty="0"/>
              <a:t>Clinic Admin Role Patient Check-in</a:t>
            </a:r>
          </a:p>
          <a:p>
            <a:pPr marL="285750" indent="-285750">
              <a:buClr>
                <a:srgbClr val="7CBC51"/>
              </a:buClr>
              <a:buFont typeface="Arial" panose="020B0604020202020204" pitchFamily="34" charset="0"/>
              <a:buChar char="•"/>
            </a:pPr>
            <a:r>
              <a:rPr lang="en-US" dirty="0"/>
              <a:t>Clinic patients</a:t>
            </a:r>
          </a:p>
          <a:p>
            <a:pPr marL="285750" indent="-285750">
              <a:buClr>
                <a:srgbClr val="7CBC51"/>
              </a:buClr>
              <a:buFont typeface="Arial" panose="020B0604020202020204" pitchFamily="34" charset="0"/>
              <a:buChar char="•"/>
            </a:pPr>
            <a:r>
              <a:rPr lang="en-US" dirty="0"/>
              <a:t>Workflow</a:t>
            </a:r>
          </a:p>
          <a:p>
            <a:pPr marL="285750" indent="-285750">
              <a:buClr>
                <a:srgbClr val="7CBC51"/>
              </a:buClr>
              <a:buFont typeface="Arial" panose="020B0604020202020204" pitchFamily="34" charset="0"/>
              <a:buChar char="•"/>
            </a:pPr>
            <a:r>
              <a:rPr lang="en-US" dirty="0"/>
              <a:t>Clinical resources</a:t>
            </a:r>
          </a:p>
          <a:p>
            <a:pPr marL="285750" indent="-285750">
              <a:buClr>
                <a:srgbClr val="7CBC51"/>
              </a:buClr>
              <a:buFont typeface="Arial" panose="020B0604020202020204" pitchFamily="34" charset="0"/>
              <a:buChar char="•"/>
            </a:pPr>
            <a:r>
              <a:rPr lang="en-US" dirty="0"/>
              <a:t>Clinic Administrator Role: Booking, </a:t>
            </a:r>
            <a:r>
              <a:rPr lang="en-US" dirty="0" err="1"/>
              <a:t>Checkin</a:t>
            </a:r>
            <a:r>
              <a:rPr lang="en-US" dirty="0"/>
              <a:t>, Post appointment</a:t>
            </a:r>
          </a:p>
          <a:p>
            <a:pPr marL="285750" indent="-285750">
              <a:buClr>
                <a:srgbClr val="7CBC51"/>
              </a:buClr>
              <a:buFont typeface="Arial" panose="020B0604020202020204" pitchFamily="34" charset="0"/>
              <a:buChar char="•"/>
            </a:pPr>
            <a:r>
              <a:rPr lang="en-US" dirty="0"/>
              <a:t>Data collection</a:t>
            </a:r>
          </a:p>
          <a:p>
            <a:pPr marL="285750" indent="-285750">
              <a:buClr>
                <a:srgbClr val="7CBC51"/>
              </a:buClr>
              <a:buFont typeface="Arial" panose="020B0604020202020204" pitchFamily="34" charset="0"/>
              <a:buChar char="•"/>
            </a:pPr>
            <a:r>
              <a:rPr lang="en-US" dirty="0"/>
              <a:t>Clinic Admin: Other duties</a:t>
            </a:r>
          </a:p>
          <a:p>
            <a:pPr marL="285750" indent="-285750">
              <a:buClr>
                <a:srgbClr val="7CBC51"/>
              </a:buClr>
              <a:buFont typeface="Arial" panose="020B0604020202020204" pitchFamily="34" charset="0"/>
              <a:buChar char="•"/>
            </a:pPr>
            <a:r>
              <a:rPr lang="en-US" dirty="0"/>
              <a:t>Clinic Admin: Checklist</a:t>
            </a:r>
          </a:p>
          <a:p>
            <a:pPr marL="285750" indent="-285750">
              <a:buClr>
                <a:srgbClr val="7CBC51"/>
              </a:buClr>
              <a:buFont typeface="Arial" panose="020B0604020202020204" pitchFamily="34" charset="0"/>
              <a:buChar char="•"/>
            </a:pPr>
            <a:endParaRPr lang="en-US" dirty="0"/>
          </a:p>
          <a:p>
            <a:pPr>
              <a:buClr>
                <a:srgbClr val="7CBC51"/>
              </a:buClr>
            </a:pPr>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11137260"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20647993">
            <a:off x="8481001"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69" y="5642621"/>
            <a:ext cx="1097318" cy="872227"/>
          </a:xfrm>
          <a:prstGeom prst="rect">
            <a:avLst/>
          </a:prstGeom>
        </p:spPr>
      </p:pic>
    </p:spTree>
    <p:custDataLst>
      <p:tags r:id="rId1"/>
    </p:custDataLst>
    <p:extLst>
      <p:ext uri="{BB962C8B-B14F-4D97-AF65-F5344CB8AC3E}">
        <p14:creationId xmlns:p14="http://schemas.microsoft.com/office/powerpoint/2010/main" val="47083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93A19-CE30-48F5-B1DA-4A25165635A7}"/>
              </a:ext>
            </a:extLst>
          </p:cNvPr>
          <p:cNvSpPr/>
          <p:nvPr/>
        </p:nvSpPr>
        <p:spPr>
          <a:xfrm rot="16200000">
            <a:off x="5812422" y="-5812422"/>
            <a:ext cx="567160" cy="12192001"/>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p:txBody>
          <a:bodyPr/>
          <a:lstStyle/>
          <a:p>
            <a:r>
              <a:rPr lang="en-CA" b="1" dirty="0"/>
              <a:t>Patient Consent </a:t>
            </a:r>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838200" y="1399592"/>
            <a:ext cx="4027321" cy="5160652"/>
          </a:xfrm>
        </p:spPr>
        <p:txBody>
          <a:bodyPr>
            <a:normAutofit fontScale="92500" lnSpcReduction="10000"/>
          </a:bodyPr>
          <a:lstStyle/>
          <a:p>
            <a:pPr marL="0" indent="0">
              <a:buNone/>
            </a:pPr>
            <a:endParaRPr lang="en-CA" dirty="0"/>
          </a:p>
        </p:txBody>
      </p:sp>
      <p:sp>
        <p:nvSpPr>
          <p:cNvPr id="4" name="Content Placeholder 3">
            <a:extLst>
              <a:ext uri="{FF2B5EF4-FFF2-40B4-BE49-F238E27FC236}">
                <a16:creationId xmlns:a16="http://schemas.microsoft.com/office/drawing/2014/main" id="{08177882-DDEE-CFE3-2403-C427FAA24B9E}"/>
              </a:ext>
            </a:extLst>
          </p:cNvPr>
          <p:cNvSpPr>
            <a:spLocks noGrp="1"/>
          </p:cNvSpPr>
          <p:nvPr>
            <p:ph sz="half" idx="2"/>
          </p:nvPr>
        </p:nvSpPr>
        <p:spPr>
          <a:xfrm>
            <a:off x="5078027" y="2228295"/>
            <a:ext cx="6275773" cy="3743263"/>
          </a:xfrm>
        </p:spPr>
        <p:txBody>
          <a:bodyPr>
            <a:normAutofit fontScale="92500" lnSpcReduction="10000"/>
          </a:bodyPr>
          <a:lstStyle/>
          <a:p>
            <a:pPr marL="0" indent="0">
              <a:buNone/>
            </a:pPr>
            <a:endParaRPr lang="en-CA" dirty="0"/>
          </a:p>
          <a:p>
            <a:pPr marL="0" indent="0">
              <a:buNone/>
            </a:pPr>
            <a:r>
              <a:rPr lang="en-CA" sz="1800" dirty="0">
                <a:solidFill>
                  <a:srgbClr val="000000"/>
                </a:solidFill>
                <a:effectLst/>
                <a:latin typeface="Calibri" panose="020F0502020204030204" pitchFamily="34" charset="0"/>
                <a:ea typeface="Calibri" panose="020F0502020204030204" pitchFamily="34" charset="0"/>
              </a:rPr>
              <a:t>Before entering the clinic for the first time, the patient will be presented a patient consent for to read and sign.  It will explain the nature of this project, that it is part of a study being conducted jointly by the Nova Scotia Department of Health and Wellness, Nova Scotia Health, and the Pharmacy Association of Nova Scotia.</a:t>
            </a:r>
            <a:r>
              <a:rPr lang="en-CA" sz="1800" dirty="0">
                <a:effectLst/>
                <a:latin typeface="Calibri" panose="020F0502020204030204" pitchFamily="34" charset="0"/>
                <a:ea typeface="Calibri" panose="020F0502020204030204" pitchFamily="34" charset="0"/>
              </a:rPr>
              <a:t> The consent form outlines what the patient can expect, costs associated, the personal  information that will be collected, how that information will be used, along with what measures the clinic/project will do to keep personal health information private.</a:t>
            </a:r>
          </a:p>
          <a:p>
            <a:r>
              <a:rPr lang="en-CA" sz="1800" dirty="0">
                <a:latin typeface="Calibri" panose="020F0502020204030204" pitchFamily="34" charset="0"/>
              </a:rPr>
              <a:t>If a virtual or phone appt is booked for first time, contact pt in advance, confirm chief reason for appointment, review consent details, document verbal consent on pt profile, consistent place</a:t>
            </a:r>
          </a:p>
          <a:p>
            <a:r>
              <a:rPr lang="en-CA" sz="1800" dirty="0">
                <a:latin typeface="Calibri" panose="020F0502020204030204" pitchFamily="34" charset="0"/>
              </a:rPr>
              <a:t>Future bookings need to confirm this is documented.</a:t>
            </a:r>
            <a:endParaRPr lang="en-CA" dirty="0"/>
          </a:p>
        </p:txBody>
      </p:sp>
      <p:sp>
        <p:nvSpPr>
          <p:cNvPr id="5" name="Chord 4">
            <a:extLst>
              <a:ext uri="{FF2B5EF4-FFF2-40B4-BE49-F238E27FC236}">
                <a16:creationId xmlns:a16="http://schemas.microsoft.com/office/drawing/2014/main" id="{6D3727A3-23A9-1D44-F79B-E6DA701C8428}"/>
              </a:ext>
            </a:extLst>
          </p:cNvPr>
          <p:cNvSpPr/>
          <p:nvPr/>
        </p:nvSpPr>
        <p:spPr>
          <a:xfrm rot="15254934">
            <a:off x="5235457" y="-4578254"/>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pic>
        <p:nvPicPr>
          <p:cNvPr id="9" name="Picture 8">
            <a:extLst>
              <a:ext uri="{FF2B5EF4-FFF2-40B4-BE49-F238E27FC236}">
                <a16:creationId xmlns:a16="http://schemas.microsoft.com/office/drawing/2014/main" id="{83C2FB05-70EA-33B1-2BD1-958760CF87AA}"/>
              </a:ext>
            </a:extLst>
          </p:cNvPr>
          <p:cNvPicPr>
            <a:picLocks noChangeAspect="1"/>
          </p:cNvPicPr>
          <p:nvPr/>
        </p:nvPicPr>
        <p:blipFill>
          <a:blip r:embed="rId4"/>
          <a:stretch>
            <a:fillRect/>
          </a:stretch>
        </p:blipFill>
        <p:spPr>
          <a:xfrm>
            <a:off x="838200" y="1399592"/>
            <a:ext cx="4027321" cy="5220333"/>
          </a:xfrm>
          <a:prstGeom prst="rect">
            <a:avLst/>
          </a:prstGeom>
        </p:spPr>
      </p:pic>
    </p:spTree>
    <p:custDataLst>
      <p:tags r:id="rId1"/>
    </p:custDataLst>
    <p:extLst>
      <p:ext uri="{BB962C8B-B14F-4D97-AF65-F5344CB8AC3E}">
        <p14:creationId xmlns:p14="http://schemas.microsoft.com/office/powerpoint/2010/main" val="272637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93A19-CE30-48F5-B1DA-4A25165635A7}"/>
              </a:ext>
            </a:extLst>
          </p:cNvPr>
          <p:cNvSpPr/>
          <p:nvPr/>
        </p:nvSpPr>
        <p:spPr>
          <a:xfrm rot="16200000">
            <a:off x="5812422" y="-5812422"/>
            <a:ext cx="567160" cy="12192001"/>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p:txBody>
          <a:bodyPr/>
          <a:lstStyle/>
          <a:p>
            <a:r>
              <a:rPr lang="en-US" b="1" dirty="0"/>
              <a:t>Post visit - clinic admin duties</a:t>
            </a:r>
            <a:endParaRPr lang="en-CA" b="1" dirty="0"/>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838200" y="1399592"/>
            <a:ext cx="8909797" cy="5160652"/>
          </a:xfrm>
        </p:spPr>
        <p:txBody>
          <a:bodyPr>
            <a:normAutofit/>
          </a:bodyPr>
          <a:lstStyle/>
          <a:p>
            <a:r>
              <a:rPr lang="en-US" dirty="0"/>
              <a:t>Fax communication to provider (if necessary)</a:t>
            </a:r>
          </a:p>
          <a:p>
            <a:r>
              <a:rPr lang="en-US" dirty="0"/>
              <a:t>Bill for the service as per pharmacist (services received sheet)</a:t>
            </a:r>
          </a:p>
          <a:p>
            <a:r>
              <a:rPr lang="en-US" dirty="0"/>
              <a:t>Post service clinical portal survey (services received sheet)</a:t>
            </a:r>
          </a:p>
          <a:p>
            <a:r>
              <a:rPr lang="en-US" dirty="0"/>
              <a:t>Book patient in for follow up if needed</a:t>
            </a:r>
          </a:p>
        </p:txBody>
      </p:sp>
      <p:sp>
        <p:nvSpPr>
          <p:cNvPr id="4" name="Content Placeholder 3">
            <a:extLst>
              <a:ext uri="{FF2B5EF4-FFF2-40B4-BE49-F238E27FC236}">
                <a16:creationId xmlns:a16="http://schemas.microsoft.com/office/drawing/2014/main" id="{08177882-DDEE-CFE3-2403-C427FAA24B9E}"/>
              </a:ext>
            </a:extLst>
          </p:cNvPr>
          <p:cNvSpPr>
            <a:spLocks noGrp="1"/>
          </p:cNvSpPr>
          <p:nvPr>
            <p:ph sz="half" idx="2"/>
          </p:nvPr>
        </p:nvSpPr>
        <p:spPr>
          <a:xfrm>
            <a:off x="5078027" y="2228295"/>
            <a:ext cx="6275773" cy="3743263"/>
          </a:xfrm>
        </p:spPr>
        <p:txBody>
          <a:bodyPr>
            <a:normAutofit/>
          </a:bodyPr>
          <a:lstStyle/>
          <a:p>
            <a:pPr marL="0" indent="0">
              <a:buNone/>
            </a:pPr>
            <a:endParaRPr lang="en-CA" dirty="0"/>
          </a:p>
        </p:txBody>
      </p:sp>
      <p:sp>
        <p:nvSpPr>
          <p:cNvPr id="5" name="Chord 4">
            <a:extLst>
              <a:ext uri="{FF2B5EF4-FFF2-40B4-BE49-F238E27FC236}">
                <a16:creationId xmlns:a16="http://schemas.microsoft.com/office/drawing/2014/main" id="{6D3727A3-23A9-1D44-F79B-E6DA701C8428}"/>
              </a:ext>
            </a:extLst>
          </p:cNvPr>
          <p:cNvSpPr/>
          <p:nvPr/>
        </p:nvSpPr>
        <p:spPr>
          <a:xfrm rot="15254934">
            <a:off x="5235457" y="-4578254"/>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2000936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600E-1C21-9551-7720-2B28FEFCF183}"/>
              </a:ext>
            </a:extLst>
          </p:cNvPr>
          <p:cNvSpPr>
            <a:spLocks noGrp="1"/>
          </p:cNvSpPr>
          <p:nvPr>
            <p:ph type="title"/>
          </p:nvPr>
        </p:nvSpPr>
        <p:spPr/>
        <p:txBody>
          <a:bodyPr/>
          <a:lstStyle/>
          <a:p>
            <a:pPr algn="ctr"/>
            <a:r>
              <a:rPr lang="en-US" dirty="0"/>
              <a:t>Clinic</a:t>
            </a:r>
            <a:r>
              <a:rPr lang="en-US" dirty="0">
                <a:solidFill>
                  <a:srgbClr val="0066A2"/>
                </a:solidFill>
              </a:rPr>
              <a:t> </a:t>
            </a:r>
            <a:r>
              <a:rPr lang="en-US" dirty="0"/>
              <a:t>Admin: Post Appointment</a:t>
            </a:r>
            <a:endParaRPr lang="en-CA" dirty="0"/>
          </a:p>
        </p:txBody>
      </p:sp>
      <p:sp>
        <p:nvSpPr>
          <p:cNvPr id="3" name="Content Placeholder 2">
            <a:extLst>
              <a:ext uri="{FF2B5EF4-FFF2-40B4-BE49-F238E27FC236}">
                <a16:creationId xmlns:a16="http://schemas.microsoft.com/office/drawing/2014/main" id="{718A4966-C57E-86A3-B03B-8E21D21B237C}"/>
              </a:ext>
            </a:extLst>
          </p:cNvPr>
          <p:cNvSpPr>
            <a:spLocks noGrp="1"/>
          </p:cNvSpPr>
          <p:nvPr>
            <p:ph sz="half" idx="1"/>
          </p:nvPr>
        </p:nvSpPr>
        <p:spPr>
          <a:solidFill>
            <a:srgbClr val="0066A2">
              <a:alpha val="50196"/>
            </a:srgbClr>
          </a:solidFill>
        </p:spPr>
        <p:txBody>
          <a:bodyPr>
            <a:normAutofit fontScale="92500" lnSpcReduction="20000"/>
          </a:bodyPr>
          <a:lstStyle/>
          <a:p>
            <a:pPr>
              <a:buClr>
                <a:srgbClr val="7CBC51"/>
              </a:buClr>
            </a:pPr>
            <a:r>
              <a:rPr lang="en-CA" dirty="0">
                <a:effectLst/>
                <a:latin typeface="Calibri" panose="020F0502020204030204" pitchFamily="34" charset="0"/>
                <a:ea typeface="Calibri" panose="020F0502020204030204" pitchFamily="34" charset="0"/>
                <a:cs typeface="Times New Roman" panose="02020603050405020304" pitchFamily="18" charset="0"/>
              </a:rPr>
              <a:t>Communication the results</a:t>
            </a:r>
          </a:p>
          <a:p>
            <a:pPr>
              <a:buClr>
                <a:srgbClr val="7CBC51"/>
              </a:buClr>
            </a:pPr>
            <a:r>
              <a:rPr lang="en-CA" dirty="0">
                <a:effectLst/>
                <a:latin typeface="Calibri" panose="020F0502020204030204" pitchFamily="34" charset="0"/>
                <a:ea typeface="Calibri" panose="020F0502020204030204" pitchFamily="34" charset="0"/>
                <a:cs typeface="Times New Roman" panose="02020603050405020304" pitchFamily="18" charset="0"/>
              </a:rPr>
              <a:t>Post appointment FAX (if necessary).  May look like the image on the left or may be a consultation summary form</a:t>
            </a:r>
          </a:p>
          <a:p>
            <a:pPr>
              <a:buClr>
                <a:srgbClr val="7CBC51"/>
              </a:buClr>
            </a:pPr>
            <a:r>
              <a:rPr lang="en-CA" dirty="0">
                <a:effectLst/>
                <a:latin typeface="Calibri" panose="020F0502020204030204" pitchFamily="34" charset="0"/>
                <a:ea typeface="Calibri" panose="020F0502020204030204" pitchFamily="34" charset="0"/>
                <a:cs typeface="Times New Roman" panose="02020603050405020304" pitchFamily="18" charset="0"/>
              </a:rPr>
              <a:t>As per NSCP Standards for Prescribing and Testing, pharmacists are required to notify a</a:t>
            </a:r>
            <a:r>
              <a:rPr lang="en-CA" spc="5" dirty="0">
                <a:effectLst/>
                <a:latin typeface="Calibri" panose="020F0502020204030204" pitchFamily="34" charset="0"/>
                <a:ea typeface="Calibri" panose="020F0502020204030204" pitchFamily="34" charset="0"/>
                <a:cs typeface="Times New Roman" panose="02020603050405020304" pitchFamily="18" charset="0"/>
              </a:rPr>
              <a:t> </a:t>
            </a:r>
            <a:r>
              <a:rPr lang="en-CA" dirty="0">
                <a:effectLst/>
                <a:latin typeface="Calibri" panose="020F0502020204030204" pitchFamily="34" charset="0"/>
                <a:ea typeface="Calibri" panose="020F0502020204030204" pitchFamily="34" charset="0"/>
                <a:cs typeface="Times New Roman" panose="02020603050405020304" pitchFamily="18" charset="0"/>
              </a:rPr>
              <a:t>patient’s family physician/NP of all test results and prescribing.</a:t>
            </a:r>
            <a:r>
              <a:rPr lang="en-CA" spc="5" dirty="0">
                <a:effectLst/>
                <a:latin typeface="Calibri" panose="020F0502020204030204" pitchFamily="34" charset="0"/>
                <a:ea typeface="Calibri" panose="020F0502020204030204" pitchFamily="34" charset="0"/>
                <a:cs typeface="Times New Roman" panose="02020603050405020304" pitchFamily="18" charset="0"/>
              </a:rPr>
              <a:t> </a:t>
            </a:r>
            <a:r>
              <a:rPr lang="en-CA" dirty="0">
                <a:effectLst/>
                <a:latin typeface="Calibri" panose="020F0502020204030204" pitchFamily="34" charset="0"/>
                <a:ea typeface="Calibri" panose="020F0502020204030204" pitchFamily="34" charset="0"/>
                <a:cs typeface="Times New Roman" panose="02020603050405020304" pitchFamily="18" charset="0"/>
              </a:rPr>
              <a:t>During this project, this requirement will be satisfied by sending a fax communication</a:t>
            </a:r>
            <a:endParaRPr lang="en-CA" dirty="0">
              <a:solidFill>
                <a:srgbClr val="0066A2"/>
              </a:solidFill>
            </a:endParaRPr>
          </a:p>
        </p:txBody>
      </p:sp>
      <p:pic>
        <p:nvPicPr>
          <p:cNvPr id="6" name="Content Placeholder 5">
            <a:extLst>
              <a:ext uri="{FF2B5EF4-FFF2-40B4-BE49-F238E27FC236}">
                <a16:creationId xmlns:a16="http://schemas.microsoft.com/office/drawing/2014/main" id="{1387B84C-2718-4C0C-FFE8-3595D5E55991}"/>
              </a:ext>
            </a:extLst>
          </p:cNvPr>
          <p:cNvPicPr>
            <a:picLocks noGrp="1" noChangeAspect="1"/>
          </p:cNvPicPr>
          <p:nvPr>
            <p:ph sz="half" idx="2"/>
          </p:nvPr>
        </p:nvPicPr>
        <p:blipFill>
          <a:blip r:embed="rId3"/>
          <a:stretch>
            <a:fillRect/>
          </a:stretch>
        </p:blipFill>
        <p:spPr>
          <a:xfrm>
            <a:off x="6237661" y="1315616"/>
            <a:ext cx="4571117" cy="4861347"/>
          </a:xfrm>
        </p:spPr>
      </p:pic>
      <p:pic>
        <p:nvPicPr>
          <p:cNvPr id="8" name="Picture 7">
            <a:extLst>
              <a:ext uri="{FF2B5EF4-FFF2-40B4-BE49-F238E27FC236}">
                <a16:creationId xmlns:a16="http://schemas.microsoft.com/office/drawing/2014/main" id="{30456684-91FC-7B43-DF3E-9845299BC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4253123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A77C-1C4A-1FEC-541E-61096E16C9BF}"/>
              </a:ext>
            </a:extLst>
          </p:cNvPr>
          <p:cNvSpPr>
            <a:spLocks noGrp="1"/>
          </p:cNvSpPr>
          <p:nvPr>
            <p:ph type="title"/>
          </p:nvPr>
        </p:nvSpPr>
        <p:spPr/>
        <p:txBody>
          <a:bodyPr/>
          <a:lstStyle/>
          <a:p>
            <a:r>
              <a:rPr lang="en-CA" b="1" dirty="0"/>
              <a:t>Saving Files – Be Mindful of the Name</a:t>
            </a:r>
          </a:p>
        </p:txBody>
      </p:sp>
      <p:sp>
        <p:nvSpPr>
          <p:cNvPr id="3" name="Text Placeholder 2">
            <a:extLst>
              <a:ext uri="{FF2B5EF4-FFF2-40B4-BE49-F238E27FC236}">
                <a16:creationId xmlns:a16="http://schemas.microsoft.com/office/drawing/2014/main" id="{1CB2B2DE-ED72-9395-820A-04F6A7D95153}"/>
              </a:ext>
            </a:extLst>
          </p:cNvPr>
          <p:cNvSpPr>
            <a:spLocks noGrp="1"/>
          </p:cNvSpPr>
          <p:nvPr>
            <p:ph type="body" sz="half" idx="2"/>
          </p:nvPr>
        </p:nvSpPr>
        <p:spPr/>
        <p:txBody>
          <a:bodyPr>
            <a:normAutofit fontScale="92500" lnSpcReduction="20000"/>
          </a:bodyPr>
          <a:lstStyle/>
          <a:p>
            <a:r>
              <a:rPr lang="en-CA" dirty="0"/>
              <a:t>Sortable by date (clinical, audit purposes)</a:t>
            </a:r>
          </a:p>
          <a:p>
            <a:r>
              <a:rPr lang="en-CA" dirty="0"/>
              <a:t>Filterable by the clinic (CPPCC), service type (minor ailment, injection) service (Bloom, CVD management, CPAMS), setting (In-Person, Virtual), document type (Labs, Referral)</a:t>
            </a:r>
          </a:p>
          <a:p>
            <a:r>
              <a:rPr lang="en-CA" dirty="0"/>
              <a:t>Examples:</a:t>
            </a:r>
          </a:p>
          <a:p>
            <a:pPr lvl="1"/>
            <a:r>
              <a:rPr lang="en-CA" dirty="0"/>
              <a:t>2022 12 08 CPPCC Labs SHARE TSH</a:t>
            </a:r>
          </a:p>
          <a:p>
            <a:pPr lvl="1"/>
            <a:r>
              <a:rPr lang="en-CA" dirty="0"/>
              <a:t>2022 12 09 CPPCC Bloom Initial Assessment IP</a:t>
            </a:r>
          </a:p>
          <a:p>
            <a:pPr lvl="1"/>
            <a:r>
              <a:rPr lang="en-CA" dirty="0"/>
              <a:t>2023 01 02 CPPCC Bloom Follow-Up Virtual</a:t>
            </a:r>
          </a:p>
          <a:p>
            <a:pPr lvl="1"/>
            <a:r>
              <a:rPr lang="en-CA" dirty="0"/>
              <a:t>2023 01 10 CPPCC Prescribing UTI Phone</a:t>
            </a:r>
          </a:p>
          <a:p>
            <a:pPr lvl="1"/>
            <a:r>
              <a:rPr lang="en-CA" dirty="0"/>
              <a:t>2023 01 10 CPPCC Drug Admin Shingrix IP</a:t>
            </a:r>
          </a:p>
          <a:p>
            <a:pPr lvl="1"/>
            <a:r>
              <a:rPr lang="en-CA" dirty="0"/>
              <a:t>2023 01 10 CPPCC Labs eGFR, K+</a:t>
            </a:r>
          </a:p>
        </p:txBody>
      </p:sp>
    </p:spTree>
    <p:custDataLst>
      <p:tags r:id="rId1"/>
    </p:custDataLst>
    <p:extLst>
      <p:ext uri="{BB962C8B-B14F-4D97-AF65-F5344CB8AC3E}">
        <p14:creationId xmlns:p14="http://schemas.microsoft.com/office/powerpoint/2010/main" val="94470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2024743" y="550800"/>
            <a:ext cx="9142457" cy="904776"/>
          </a:xfrm>
        </p:spPr>
        <p:txBody>
          <a:bodyPr>
            <a:normAutofit/>
          </a:bodyPr>
          <a:lstStyle/>
          <a:p>
            <a:r>
              <a:rPr lang="en-US" sz="4400" b="1" dirty="0"/>
              <a:t>Billing </a:t>
            </a:r>
            <a:endParaRPr lang="en-CA" sz="4400" b="1" dirty="0"/>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1763486" y="1632857"/>
            <a:ext cx="9403715" cy="5054791"/>
          </a:xfrm>
        </p:spPr>
        <p:txBody>
          <a:bodyPr>
            <a:normAutofit/>
          </a:bodyPr>
          <a:lstStyle/>
          <a:p>
            <a:pPr marL="285750" lvl="0" indent="-285750">
              <a:lnSpc>
                <a:spcPct val="107000"/>
              </a:lnSpc>
              <a:spcAft>
                <a:spcPts val="800"/>
              </a:spcAft>
              <a:buFont typeface="Arial" panose="020B0604020202020204" pitchFamily="34" charset="0"/>
              <a:buChar char="•"/>
            </a:pPr>
            <a:r>
              <a:rPr lang="en-US" sz="2400" b="1" dirty="0"/>
              <a:t>Billing the service: PIN list</a:t>
            </a:r>
          </a:p>
          <a:p>
            <a:pPr lvl="0">
              <a:lnSpc>
                <a:spcPct val="107000"/>
              </a:lnSpc>
              <a:spcAft>
                <a:spcPts val="800"/>
              </a:spcAft>
            </a:pPr>
            <a:endParaRPr lang="en-US" dirty="0"/>
          </a:p>
          <a:p>
            <a:pPr marL="285750" lvl="0" indent="-285750">
              <a:lnSpc>
                <a:spcPct val="107000"/>
              </a:lnSpc>
              <a:spcAft>
                <a:spcPts val="800"/>
              </a:spcAft>
              <a:buFont typeface="Arial" panose="020B0604020202020204" pitchFamily="34" charset="0"/>
              <a:buChar char="•"/>
            </a:pPr>
            <a:endParaRPr lang="en-US" dirty="0"/>
          </a:p>
          <a:p>
            <a:pPr marL="285750" lvl="0" indent="-285750">
              <a:lnSpc>
                <a:spcPct val="107000"/>
              </a:lnSpc>
              <a:spcAft>
                <a:spcPts val="800"/>
              </a:spcAft>
              <a:buFont typeface="Arial" panose="020B0604020202020204" pitchFamily="34" charset="0"/>
              <a:buChar char="•"/>
            </a:pPr>
            <a:endParaRPr lang="en-US" dirty="0"/>
          </a:p>
          <a:p>
            <a:pPr lvl="0">
              <a:lnSpc>
                <a:spcPct val="107000"/>
              </a:lnSpc>
              <a:spcAft>
                <a:spcPts val="800"/>
              </a:spcAft>
            </a:pPr>
            <a:endParaRPr lang="en-US" dirty="0"/>
          </a:p>
          <a:p>
            <a:pPr lvl="0">
              <a:lnSpc>
                <a:spcPct val="107000"/>
              </a:lnSpc>
              <a:spcAft>
                <a:spcPts val="800"/>
              </a:spcAft>
            </a:pPr>
            <a:endParaRPr lang="en-US" dirty="0"/>
          </a:p>
          <a:p>
            <a:pPr lvl="0">
              <a:lnSpc>
                <a:spcPct val="107000"/>
              </a:lnSpc>
              <a:spcAft>
                <a:spcPts val="800"/>
              </a:spcAft>
            </a:pPr>
            <a:endParaRPr lang="en-US" dirty="0"/>
          </a:p>
          <a:p>
            <a:pPr lvl="0">
              <a:lnSpc>
                <a:spcPct val="107000"/>
              </a:lnSpc>
              <a:spcAft>
                <a:spcPts val="800"/>
              </a:spcAft>
            </a:pPr>
            <a:endParaRPr lang="en-US" dirty="0"/>
          </a:p>
          <a:p>
            <a:pPr lvl="0">
              <a:lnSpc>
                <a:spcPct val="107000"/>
              </a:lnSpc>
              <a:spcAft>
                <a:spcPts val="800"/>
              </a:spcAft>
            </a:pPr>
            <a:endParaRPr lang="en-US" dirty="0"/>
          </a:p>
          <a:p>
            <a:pPr lvl="0">
              <a:lnSpc>
                <a:spcPct val="107000"/>
              </a:lnSpc>
              <a:spcAft>
                <a:spcPts val="800"/>
              </a:spcAft>
            </a:pPr>
            <a:endParaRPr lang="en-US"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460084"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pic>
        <p:nvPicPr>
          <p:cNvPr id="9" name="Picture 8">
            <a:extLst>
              <a:ext uri="{FF2B5EF4-FFF2-40B4-BE49-F238E27FC236}">
                <a16:creationId xmlns:a16="http://schemas.microsoft.com/office/drawing/2014/main" id="{83C3008B-A3C8-4DAD-6A8D-02C6F1AF4D78}"/>
              </a:ext>
            </a:extLst>
          </p:cNvPr>
          <p:cNvPicPr>
            <a:picLocks noChangeAspect="1"/>
          </p:cNvPicPr>
          <p:nvPr/>
        </p:nvPicPr>
        <p:blipFill>
          <a:blip r:embed="rId4"/>
          <a:stretch>
            <a:fillRect/>
          </a:stretch>
        </p:blipFill>
        <p:spPr>
          <a:xfrm>
            <a:off x="1698723" y="2018797"/>
            <a:ext cx="4025828" cy="4518786"/>
          </a:xfrm>
          <a:prstGeom prst="rect">
            <a:avLst/>
          </a:prstGeom>
        </p:spPr>
      </p:pic>
      <p:pic>
        <p:nvPicPr>
          <p:cNvPr id="12" name="Picture 11">
            <a:extLst>
              <a:ext uri="{FF2B5EF4-FFF2-40B4-BE49-F238E27FC236}">
                <a16:creationId xmlns:a16="http://schemas.microsoft.com/office/drawing/2014/main" id="{A2F2E639-D049-6378-BD14-8E4ED46C4137}"/>
              </a:ext>
            </a:extLst>
          </p:cNvPr>
          <p:cNvPicPr>
            <a:picLocks noChangeAspect="1"/>
          </p:cNvPicPr>
          <p:nvPr/>
        </p:nvPicPr>
        <p:blipFill>
          <a:blip r:embed="rId5"/>
          <a:stretch>
            <a:fillRect/>
          </a:stretch>
        </p:blipFill>
        <p:spPr>
          <a:xfrm>
            <a:off x="6353888" y="421689"/>
            <a:ext cx="5319221" cy="2651990"/>
          </a:xfrm>
          <a:prstGeom prst="rect">
            <a:avLst/>
          </a:prstGeom>
        </p:spPr>
      </p:pic>
      <p:pic>
        <p:nvPicPr>
          <p:cNvPr id="14" name="Picture 13">
            <a:extLst>
              <a:ext uri="{FF2B5EF4-FFF2-40B4-BE49-F238E27FC236}">
                <a16:creationId xmlns:a16="http://schemas.microsoft.com/office/drawing/2014/main" id="{D2BBF71E-422F-410E-32F9-ADEB2872F72B}"/>
              </a:ext>
            </a:extLst>
          </p:cNvPr>
          <p:cNvPicPr>
            <a:picLocks noChangeAspect="1"/>
          </p:cNvPicPr>
          <p:nvPr/>
        </p:nvPicPr>
        <p:blipFill>
          <a:blip r:embed="rId6"/>
          <a:stretch>
            <a:fillRect/>
          </a:stretch>
        </p:blipFill>
        <p:spPr>
          <a:xfrm>
            <a:off x="6140510" y="3073679"/>
            <a:ext cx="5532599" cy="2491956"/>
          </a:xfrm>
          <a:prstGeom prst="rect">
            <a:avLst/>
          </a:prstGeom>
        </p:spPr>
      </p:pic>
    </p:spTree>
    <p:custDataLst>
      <p:tags r:id="rId1"/>
    </p:custDataLst>
    <p:extLst>
      <p:ext uri="{BB962C8B-B14F-4D97-AF65-F5344CB8AC3E}">
        <p14:creationId xmlns:p14="http://schemas.microsoft.com/office/powerpoint/2010/main" val="1508385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93A19-CE30-48F5-B1DA-4A25165635A7}"/>
              </a:ext>
            </a:extLst>
          </p:cNvPr>
          <p:cNvSpPr/>
          <p:nvPr/>
        </p:nvSpPr>
        <p:spPr>
          <a:xfrm rot="16200000">
            <a:off x="5812422" y="-5812422"/>
            <a:ext cx="567160" cy="12192001"/>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p:txBody>
          <a:bodyPr/>
          <a:lstStyle/>
          <a:p>
            <a:r>
              <a:rPr lang="en-CA" dirty="0"/>
              <a:t>Data Collection per month</a:t>
            </a:r>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168166" y="1310829"/>
            <a:ext cx="11742682" cy="5182045"/>
          </a:xfrm>
        </p:spPr>
        <p:txBody>
          <a:bodyPr>
            <a:normAutofit/>
          </a:bodyPr>
          <a:lstStyle/>
          <a:p>
            <a:pPr marL="0" marR="0" lvl="0" indent="0" algn="just">
              <a:spcBef>
                <a:spcPts val="0"/>
              </a:spcBef>
              <a:spcAft>
                <a:spcPts val="0"/>
              </a:spcAft>
              <a:buNone/>
            </a:pPr>
            <a:r>
              <a:rPr lang="en-CA" sz="2000" dirty="0">
                <a:effectLst/>
                <a:latin typeface="Calibri" panose="020F0502020204030204" pitchFamily="34" charset="0"/>
                <a:ea typeface="Times New Roman" panose="02020603050405020304" pitchFamily="18" charset="0"/>
                <a:cs typeface="Arial" panose="020B0604020202020204" pitchFamily="34" charset="0"/>
              </a:rPr>
              <a:t>Monthly Survey – 1</a:t>
            </a:r>
            <a:r>
              <a:rPr lang="en-CA" sz="2000" baseline="30000" dirty="0">
                <a:effectLst/>
                <a:latin typeface="Calibri" panose="020F0502020204030204" pitchFamily="34" charset="0"/>
                <a:ea typeface="Times New Roman" panose="02020603050405020304" pitchFamily="18" charset="0"/>
                <a:cs typeface="Arial" panose="020B0604020202020204" pitchFamily="34" charset="0"/>
              </a:rPr>
              <a:t>st</a:t>
            </a:r>
            <a:r>
              <a:rPr lang="en-CA" sz="2000" dirty="0">
                <a:effectLst/>
                <a:latin typeface="Calibri" panose="020F0502020204030204" pitchFamily="34" charset="0"/>
                <a:ea typeface="Times New Roman" panose="02020603050405020304" pitchFamily="18" charset="0"/>
                <a:cs typeface="Arial" panose="020B0604020202020204" pitchFamily="34" charset="0"/>
              </a:rPr>
              <a:t> day of each month  </a:t>
            </a:r>
          </a:p>
          <a:p>
            <a:pPr marL="0" marR="0" lvl="0" indent="0" algn="just">
              <a:spcBef>
                <a:spcPts val="0"/>
              </a:spcBef>
              <a:spcAft>
                <a:spcPts val="0"/>
              </a:spcAft>
              <a:buNone/>
            </a:pPr>
            <a:endParaRPr lang="en-CA"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None/>
            </a:pPr>
            <a:r>
              <a:rPr lang="en-CA" sz="2000" dirty="0">
                <a:latin typeface="Calibri" panose="020F0502020204030204" pitchFamily="34"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hlinkClick r:id="rId4"/>
              </a:rPr>
              <a:t>https://24.selectsurvey.net/researchpowerinc/CPPCC_clinic_report</a:t>
            </a:r>
            <a:endParaRPr lang="en-CA" sz="2000" dirty="0">
              <a:latin typeface="Calibri" panose="020F0502020204030204" pitchFamily="34" charset="0"/>
              <a:ea typeface="Times New Roman" panose="02020603050405020304" pitchFamily="18" charset="0"/>
              <a:cs typeface="Arial" panose="020B0604020202020204" pitchFamily="34" charset="0"/>
            </a:endParaRPr>
          </a:p>
          <a:p>
            <a:pPr marL="0" marR="0" lvl="0" indent="0" algn="just">
              <a:spcBef>
                <a:spcPts val="0"/>
              </a:spcBef>
              <a:spcAft>
                <a:spcPts val="0"/>
              </a:spcAft>
              <a:buNone/>
            </a:pP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200" dirty="0">
              <a:effectLst/>
              <a:latin typeface="Times New Roman" panose="02020603050405020304" pitchFamily="18" charset="0"/>
              <a:ea typeface="Batang" panose="02030600000101010101" pitchFamily="18" charset="-127"/>
            </a:endParaRPr>
          </a:p>
        </p:txBody>
      </p:sp>
      <p:sp>
        <p:nvSpPr>
          <p:cNvPr id="5" name="Chord 4">
            <a:extLst>
              <a:ext uri="{FF2B5EF4-FFF2-40B4-BE49-F238E27FC236}">
                <a16:creationId xmlns:a16="http://schemas.microsoft.com/office/drawing/2014/main" id="{6D3727A3-23A9-1D44-F79B-E6DA701C8428}"/>
              </a:ext>
            </a:extLst>
          </p:cNvPr>
          <p:cNvSpPr/>
          <p:nvPr/>
        </p:nvSpPr>
        <p:spPr>
          <a:xfrm rot="15254934">
            <a:off x="5235457" y="-4578254"/>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pic>
        <p:nvPicPr>
          <p:cNvPr id="7" name="Picture 6">
            <a:extLst>
              <a:ext uri="{FF2B5EF4-FFF2-40B4-BE49-F238E27FC236}">
                <a16:creationId xmlns:a16="http://schemas.microsoft.com/office/drawing/2014/main" id="{9AA9C1E4-17C5-FBF6-C8F1-BCC372F1B48E}"/>
              </a:ext>
            </a:extLst>
          </p:cNvPr>
          <p:cNvPicPr>
            <a:picLocks noChangeAspect="1"/>
          </p:cNvPicPr>
          <p:nvPr/>
        </p:nvPicPr>
        <p:blipFill>
          <a:blip r:embed="rId6"/>
          <a:stretch>
            <a:fillRect/>
          </a:stretch>
        </p:blipFill>
        <p:spPr>
          <a:xfrm>
            <a:off x="68057" y="2521925"/>
            <a:ext cx="12055885" cy="3139712"/>
          </a:xfrm>
          <a:prstGeom prst="rect">
            <a:avLst/>
          </a:prstGeom>
        </p:spPr>
      </p:pic>
    </p:spTree>
    <p:custDataLst>
      <p:tags r:id="rId1"/>
    </p:custDataLst>
    <p:extLst>
      <p:ext uri="{BB962C8B-B14F-4D97-AF65-F5344CB8AC3E}">
        <p14:creationId xmlns:p14="http://schemas.microsoft.com/office/powerpoint/2010/main" val="165973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F77E-B76E-092C-9D7E-12B1EE37BA4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338CE17-37D9-02F5-1B6D-14B3258FDE9C}"/>
              </a:ext>
            </a:extLst>
          </p:cNvPr>
          <p:cNvSpPr>
            <a:spLocks noGrp="1"/>
          </p:cNvSpPr>
          <p:nvPr>
            <p:ph idx="1"/>
          </p:nvPr>
        </p:nvSpPr>
        <p:spPr/>
        <p:txBody>
          <a:bodyPr>
            <a:normAutofit fontScale="92500" lnSpcReduction="20000"/>
          </a:bodyPr>
          <a:lstStyle/>
          <a:p>
            <a:r>
              <a:rPr lang="en-CA" sz="1800" dirty="0">
                <a:effectLst/>
                <a:latin typeface="Aptos" panose="020B0004020202020204" pitchFamily="34" charset="0"/>
                <a:ea typeface="Aptos" panose="020B0004020202020204" pitchFamily="34" charset="0"/>
                <a:cs typeface="Times New Roman" panose="02020603050405020304" pitchFamily="18" charset="0"/>
              </a:rPr>
              <a:t> </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CA" sz="1800" dirty="0">
                <a:effectLst/>
                <a:latin typeface="Aptos" panose="020B0004020202020204" pitchFamily="34" charset="0"/>
                <a:ea typeface="Aptos" panose="020B0004020202020204" pitchFamily="34" charset="0"/>
                <a:cs typeface="Times New Roman" panose="02020603050405020304" pitchFamily="18" charset="0"/>
              </a:rPr>
              <a:t> Weekly survey – Moving to Monthly survey tool.   Please complete the last weekly survey on </a:t>
            </a:r>
            <a:r>
              <a:rPr lang="en-CA" sz="1800" b="1" dirty="0">
                <a:effectLst/>
                <a:latin typeface="Aptos" panose="020B0004020202020204" pitchFamily="34" charset="0"/>
                <a:ea typeface="Aptos" panose="020B0004020202020204" pitchFamily="34" charset="0"/>
                <a:cs typeface="Times New Roman" panose="02020603050405020304" pitchFamily="18" charset="0"/>
              </a:rPr>
              <a:t>Friday </a:t>
            </a:r>
            <a:r>
              <a:rPr lang="en-CA" sz="1800" dirty="0">
                <a:effectLst/>
                <a:latin typeface="Aptos" panose="020B0004020202020204" pitchFamily="34" charset="0"/>
                <a:ea typeface="Aptos" panose="020B0004020202020204" pitchFamily="34" charset="0"/>
                <a:cs typeface="Times New Roman" panose="02020603050405020304" pitchFamily="18" charset="0"/>
              </a:rPr>
              <a:t>for the dates October 27</a:t>
            </a:r>
            <a:r>
              <a:rPr lang="en-CA" sz="18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CA" sz="1800" dirty="0">
                <a:effectLst/>
                <a:latin typeface="Aptos" panose="020B0004020202020204" pitchFamily="34" charset="0"/>
                <a:ea typeface="Aptos" panose="020B0004020202020204" pitchFamily="34" charset="0"/>
                <a:cs typeface="Times New Roman" panose="02020603050405020304" pitchFamily="18" charset="0"/>
              </a:rPr>
              <a:t> to October 31</a:t>
            </a:r>
            <a:r>
              <a:rPr lang="en-CA" sz="18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CA" sz="1800" dirty="0">
                <a:effectLst/>
                <a:latin typeface="Aptos" panose="020B0004020202020204" pitchFamily="34" charset="0"/>
                <a:ea typeface="Aptos" panose="020B0004020202020204" pitchFamily="34" charset="0"/>
                <a:cs typeface="Times New Roman" panose="02020603050405020304" pitchFamily="18" charset="0"/>
              </a:rPr>
              <a:t> (Sunday to Thursday).</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CA" sz="1800" dirty="0">
                <a:effectLst/>
                <a:latin typeface="Aptos" panose="020B0004020202020204" pitchFamily="34" charset="0"/>
                <a:ea typeface="Aptos" panose="020B0004020202020204" pitchFamily="34" charset="0"/>
                <a:cs typeface="Times New Roman" panose="02020603050405020304" pitchFamily="18" charset="0"/>
              </a:rPr>
              <a:t>Bi-weekly report upload – moving to monthly report upload.    We no longer require one report for all and one for unattached.  Once a month, please follow the same process for all CPPCC patients and upload one report to the shared folders.   Please upload your final report up to October 31</a:t>
            </a:r>
            <a:r>
              <a:rPr lang="en-CA" sz="18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CA" sz="1800" dirty="0">
                <a:effectLst/>
                <a:latin typeface="Aptos" panose="020B0004020202020204" pitchFamily="34" charset="0"/>
                <a:ea typeface="Aptos" panose="020B0004020202020204" pitchFamily="34" charset="0"/>
                <a:cs typeface="Times New Roman" panose="02020603050405020304" pitchFamily="18" charset="0"/>
              </a:rPr>
              <a:t>.   The next upload will be on December 1</a:t>
            </a:r>
            <a:r>
              <a:rPr lang="en-CA" sz="18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CA" sz="1800" dirty="0">
                <a:effectLst/>
                <a:latin typeface="Aptos" panose="020B0004020202020204" pitchFamily="34" charset="0"/>
                <a:ea typeface="Aptos" panose="020B0004020202020204" pitchFamily="34" charset="0"/>
                <a:cs typeface="Times New Roman" panose="02020603050405020304" pitchFamily="18" charset="0"/>
              </a:rPr>
              <a:t> for the period of November 1 to 30</a:t>
            </a:r>
            <a:r>
              <a:rPr lang="en-CA" sz="18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CA" sz="1800" dirty="0">
                <a:effectLst/>
                <a:latin typeface="Aptos" panose="020B0004020202020204" pitchFamily="34" charset="0"/>
                <a:ea typeface="Aptos" panose="020B0004020202020204" pitchFamily="34" charset="0"/>
                <a:cs typeface="Times New Roman" panose="02020603050405020304" pitchFamily="18" charset="0"/>
              </a:rPr>
              <a:t>. </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CA" sz="1800" dirty="0">
                <a:effectLst/>
                <a:latin typeface="Aptos" panose="020B0004020202020204" pitchFamily="34" charset="0"/>
                <a:ea typeface="Aptos" panose="020B0004020202020204" pitchFamily="34" charset="0"/>
                <a:cs typeface="Times New Roman" panose="02020603050405020304" pitchFamily="18" charset="0"/>
              </a:rPr>
              <a:t>Starting Friday, November 1</a:t>
            </a:r>
            <a:r>
              <a:rPr lang="en-CA" sz="18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CA" sz="1800" dirty="0">
                <a:effectLst/>
                <a:latin typeface="Aptos" panose="020B0004020202020204" pitchFamily="34" charset="0"/>
                <a:ea typeface="Aptos" panose="020B0004020202020204" pitchFamily="34" charset="0"/>
                <a:cs typeface="Times New Roman" panose="02020603050405020304" pitchFamily="18" charset="0"/>
              </a:rPr>
              <a:t>,  save the document ‘Monthly Survey per Day’ to your clinic desktop.  The clinic admin should complete the chart at the end of each day.   On December 1</a:t>
            </a:r>
            <a:r>
              <a:rPr lang="en-CA" sz="18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CA" sz="1800" dirty="0">
                <a:effectLst/>
                <a:latin typeface="Aptos" panose="020B0004020202020204" pitchFamily="34" charset="0"/>
                <a:ea typeface="Aptos" panose="020B0004020202020204" pitchFamily="34" charset="0"/>
                <a:cs typeface="Times New Roman" panose="02020603050405020304" pitchFamily="18" charset="0"/>
              </a:rPr>
              <a:t>, the totals from the chart should be added to the monthly survey.   The excel spreadsheet will auto-calculate the totals as you go.   </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CA" sz="1800" dirty="0">
                <a:effectLst/>
                <a:latin typeface="Aptos" panose="020B0004020202020204" pitchFamily="34" charset="0"/>
                <a:ea typeface="Aptos" panose="020B0004020202020204" pitchFamily="34" charset="0"/>
                <a:cs typeface="Times New Roman" panose="02020603050405020304" pitchFamily="18" charset="0"/>
              </a:rPr>
              <a:t>Starting November 1</a:t>
            </a:r>
            <a:r>
              <a:rPr lang="en-CA" sz="18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CA" sz="1800" dirty="0">
                <a:effectLst/>
                <a:latin typeface="Aptos" panose="020B0004020202020204" pitchFamily="34" charset="0"/>
                <a:ea typeface="Aptos" panose="020B0004020202020204" pitchFamily="34" charset="0"/>
                <a:cs typeface="Times New Roman" panose="02020603050405020304" pitchFamily="18" charset="0"/>
              </a:rPr>
              <a:t>, a new simplified Services Received Today sheet can be used.   Some pharmacies use this to communicate between pharmacist and admin what to bill so we have left the first page to be used for that purpose.     Page 2 is used to track the content that must continue to be added to the Clinical services Data portal tool.   The NSCP research will continue until December 31</a:t>
            </a:r>
            <a:r>
              <a:rPr lang="en-CA" sz="18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CA" sz="1800" dirty="0">
                <a:effectLst/>
                <a:latin typeface="Aptos" panose="020B0004020202020204" pitchFamily="34" charset="0"/>
                <a:ea typeface="Aptos" panose="020B0004020202020204" pitchFamily="34" charset="0"/>
                <a:cs typeface="Times New Roman" panose="02020603050405020304" pitchFamily="18" charset="0"/>
              </a:rPr>
              <a:t> and we need to continue to track data on NP program and referrals/collaboration with other providers as to continue to develop these important pathways.    We also want to continue to know any services that you are providing that are not currently billable.  </a:t>
            </a:r>
            <a:endParaRPr lang="en-CA"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CA" sz="1800" dirty="0">
                <a:effectLst/>
                <a:latin typeface="Aptos" panose="020B0004020202020204" pitchFamily="34" charset="0"/>
                <a:ea typeface="Aptos" panose="020B0004020202020204" pitchFamily="34" charset="0"/>
                <a:cs typeface="Times New Roman" panose="02020603050405020304" pitchFamily="18" charset="0"/>
              </a:rPr>
              <a:t>Patient surveys do not need to be collected during this interim period.  </a:t>
            </a:r>
            <a:endParaRPr lang="en-CA" sz="1800" dirty="0">
              <a:effectLst/>
              <a:latin typeface="Aptos" panose="020B0004020202020204" pitchFamily="34" charset="0"/>
              <a:ea typeface="Aptos" panose="020B0004020202020204" pitchFamily="34" charset="0"/>
              <a:cs typeface="Aptos" panose="020B0004020202020204" pitchFamily="34" charset="0"/>
            </a:endParaRPr>
          </a:p>
          <a:p>
            <a:endParaRPr lang="en-CA" dirty="0"/>
          </a:p>
        </p:txBody>
      </p:sp>
    </p:spTree>
    <p:extLst>
      <p:ext uri="{BB962C8B-B14F-4D97-AF65-F5344CB8AC3E}">
        <p14:creationId xmlns:p14="http://schemas.microsoft.com/office/powerpoint/2010/main" val="2576891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93A19-CE30-48F5-B1DA-4A25165635A7}"/>
              </a:ext>
            </a:extLst>
          </p:cNvPr>
          <p:cNvSpPr/>
          <p:nvPr/>
        </p:nvSpPr>
        <p:spPr>
          <a:xfrm rot="16200000">
            <a:off x="5812422" y="-5812422"/>
            <a:ext cx="567160" cy="12192001"/>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p:txBody>
          <a:bodyPr/>
          <a:lstStyle/>
          <a:p>
            <a:r>
              <a:rPr lang="en-CA" dirty="0"/>
              <a:t>Data Collection per visit</a:t>
            </a:r>
          </a:p>
        </p:txBody>
      </p:sp>
      <p:sp>
        <p:nvSpPr>
          <p:cNvPr id="5" name="Chord 4">
            <a:extLst>
              <a:ext uri="{FF2B5EF4-FFF2-40B4-BE49-F238E27FC236}">
                <a16:creationId xmlns:a16="http://schemas.microsoft.com/office/drawing/2014/main" id="{6D3727A3-23A9-1D44-F79B-E6DA701C8428}"/>
              </a:ext>
            </a:extLst>
          </p:cNvPr>
          <p:cNvSpPr/>
          <p:nvPr/>
        </p:nvSpPr>
        <p:spPr>
          <a:xfrm rot="15254934">
            <a:off x="5235457" y="-4578254"/>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
        <p:nvSpPr>
          <p:cNvPr id="12" name="TextBox 11">
            <a:extLst>
              <a:ext uri="{FF2B5EF4-FFF2-40B4-BE49-F238E27FC236}">
                <a16:creationId xmlns:a16="http://schemas.microsoft.com/office/drawing/2014/main" id="{009B4094-8A53-74A3-8725-A625F79CD2FD}"/>
              </a:ext>
            </a:extLst>
          </p:cNvPr>
          <p:cNvSpPr txBox="1"/>
          <p:nvPr/>
        </p:nvSpPr>
        <p:spPr>
          <a:xfrm>
            <a:off x="391545" y="6269593"/>
            <a:ext cx="7396621" cy="369332"/>
          </a:xfrm>
          <a:prstGeom prst="rect">
            <a:avLst/>
          </a:prstGeom>
          <a:noFill/>
        </p:spPr>
        <p:txBody>
          <a:bodyPr wrap="square" rtlCol="0">
            <a:spAutoFit/>
          </a:bodyPr>
          <a:lstStyle/>
          <a:p>
            <a:r>
              <a:rPr lang="en-CA" dirty="0"/>
              <a:t>https://24.selectsurvey.net/researchpowerinc/CPPCC_pt_care</a:t>
            </a:r>
          </a:p>
        </p:txBody>
      </p:sp>
      <p:pic>
        <p:nvPicPr>
          <p:cNvPr id="9" name="Picture 8">
            <a:extLst>
              <a:ext uri="{FF2B5EF4-FFF2-40B4-BE49-F238E27FC236}">
                <a16:creationId xmlns:a16="http://schemas.microsoft.com/office/drawing/2014/main" id="{33ADFFFF-5763-2352-0665-15E2E3838F96}"/>
              </a:ext>
            </a:extLst>
          </p:cNvPr>
          <p:cNvPicPr>
            <a:picLocks noChangeAspect="1"/>
          </p:cNvPicPr>
          <p:nvPr/>
        </p:nvPicPr>
        <p:blipFill>
          <a:blip r:embed="rId5"/>
          <a:stretch>
            <a:fillRect/>
          </a:stretch>
        </p:blipFill>
        <p:spPr>
          <a:xfrm>
            <a:off x="1587422" y="1269616"/>
            <a:ext cx="3989343" cy="4999977"/>
          </a:xfrm>
          <a:prstGeom prst="rect">
            <a:avLst/>
          </a:prstGeom>
        </p:spPr>
      </p:pic>
      <p:sp>
        <p:nvSpPr>
          <p:cNvPr id="14" name="Content Placeholder 13">
            <a:extLst>
              <a:ext uri="{FF2B5EF4-FFF2-40B4-BE49-F238E27FC236}">
                <a16:creationId xmlns:a16="http://schemas.microsoft.com/office/drawing/2014/main" id="{7262507E-39B8-615E-2E3F-B3E3C36B5E0D}"/>
              </a:ext>
            </a:extLst>
          </p:cNvPr>
          <p:cNvSpPr>
            <a:spLocks noGrp="1"/>
          </p:cNvSpPr>
          <p:nvPr>
            <p:ph sz="half" idx="1"/>
          </p:nvPr>
        </p:nvSpPr>
        <p:spPr/>
        <p:txBody>
          <a:bodyPr/>
          <a:lstStyle/>
          <a:p>
            <a:endParaRPr lang="en-CA" dirty="0"/>
          </a:p>
        </p:txBody>
      </p:sp>
      <p:pic>
        <p:nvPicPr>
          <p:cNvPr id="16" name="Picture 15">
            <a:extLst>
              <a:ext uri="{FF2B5EF4-FFF2-40B4-BE49-F238E27FC236}">
                <a16:creationId xmlns:a16="http://schemas.microsoft.com/office/drawing/2014/main" id="{01EB8E0E-8C17-3C6F-2BD6-5B9E73A2253D}"/>
              </a:ext>
            </a:extLst>
          </p:cNvPr>
          <p:cNvPicPr>
            <a:picLocks noChangeAspect="1"/>
          </p:cNvPicPr>
          <p:nvPr/>
        </p:nvPicPr>
        <p:blipFill>
          <a:blip r:embed="rId6"/>
          <a:stretch>
            <a:fillRect/>
          </a:stretch>
        </p:blipFill>
        <p:spPr>
          <a:xfrm>
            <a:off x="6478528" y="1278221"/>
            <a:ext cx="3821117" cy="4916265"/>
          </a:xfrm>
          <a:prstGeom prst="rect">
            <a:avLst/>
          </a:prstGeom>
        </p:spPr>
      </p:pic>
    </p:spTree>
    <p:custDataLst>
      <p:tags r:id="rId1"/>
    </p:custDataLst>
    <p:extLst>
      <p:ext uri="{BB962C8B-B14F-4D97-AF65-F5344CB8AC3E}">
        <p14:creationId xmlns:p14="http://schemas.microsoft.com/office/powerpoint/2010/main" val="4290022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93A19-CE30-48F5-B1DA-4A25165635A7}"/>
              </a:ext>
            </a:extLst>
          </p:cNvPr>
          <p:cNvSpPr/>
          <p:nvPr/>
        </p:nvSpPr>
        <p:spPr>
          <a:xfrm rot="16200000">
            <a:off x="5812422" y="-5812422"/>
            <a:ext cx="567160" cy="12192001"/>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p:txBody>
          <a:bodyPr/>
          <a:lstStyle/>
          <a:p>
            <a:r>
              <a:rPr lang="en-CA" dirty="0"/>
              <a:t>Data Collection: Financial Reports</a:t>
            </a:r>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838200" y="1825625"/>
            <a:ext cx="6044930" cy="4813300"/>
          </a:xfrm>
        </p:spPr>
        <p:txBody>
          <a:bodyPr>
            <a:normAutofit/>
          </a:bodyPr>
          <a:lstStyle/>
          <a:p>
            <a:pPr algn="just">
              <a:spcBef>
                <a:spcPts val="0"/>
              </a:spcBef>
            </a:pPr>
            <a:r>
              <a:rPr lang="en-US" dirty="0">
                <a:effectLst/>
                <a:latin typeface="Times New Roman" panose="02020603050405020304" pitchFamily="18" charset="0"/>
                <a:ea typeface="Batang" panose="02030600000101010101" pitchFamily="18" charset="-127"/>
              </a:rPr>
              <a:t>This will be submitted every month starting December 1</a:t>
            </a:r>
            <a:r>
              <a:rPr lang="en-US" baseline="30000" dirty="0">
                <a:effectLst/>
                <a:latin typeface="Times New Roman" panose="02020603050405020304" pitchFamily="18" charset="0"/>
                <a:ea typeface="Batang" panose="02030600000101010101" pitchFamily="18" charset="-127"/>
              </a:rPr>
              <a:t>st</a:t>
            </a:r>
          </a:p>
          <a:p>
            <a:pPr algn="just">
              <a:spcBef>
                <a:spcPts val="0"/>
              </a:spcBef>
            </a:pPr>
            <a:r>
              <a:rPr lang="en-US" dirty="0" err="1">
                <a:latin typeface="Times New Roman" panose="02020603050405020304" pitchFamily="18" charset="0"/>
                <a:ea typeface="Batang" panose="02030600000101010101" pitchFamily="18" charset="-127"/>
              </a:rPr>
              <a:t>Discusswith</a:t>
            </a:r>
            <a:r>
              <a:rPr lang="en-US" dirty="0">
                <a:latin typeface="Times New Roman" panose="02020603050405020304" pitchFamily="18" charset="0"/>
                <a:ea typeface="Batang" panose="02030600000101010101" pitchFamily="18" charset="-127"/>
              </a:rPr>
              <a:t> clinic lead/manager/owner</a:t>
            </a:r>
          </a:p>
          <a:p>
            <a:pPr marL="0" indent="0" algn="just">
              <a:spcBef>
                <a:spcPts val="0"/>
              </a:spcBef>
              <a:buNone/>
            </a:pPr>
            <a:r>
              <a:rPr lang="en-US" dirty="0">
                <a:latin typeface="Times New Roman" panose="02020603050405020304" pitchFamily="18" charset="0"/>
                <a:ea typeface="Batang" panose="02030600000101010101" pitchFamily="18" charset="-127"/>
              </a:rPr>
              <a:t> who will be doing this task </a:t>
            </a:r>
          </a:p>
          <a:p>
            <a:pPr algn="just">
              <a:spcBef>
                <a:spcPts val="0"/>
              </a:spcBef>
            </a:pPr>
            <a:r>
              <a:rPr lang="en-US" dirty="0">
                <a:effectLst/>
                <a:latin typeface="Times New Roman" panose="02020603050405020304" pitchFamily="18" charset="0"/>
                <a:ea typeface="Batang" panose="02030600000101010101" pitchFamily="18" charset="-127"/>
              </a:rPr>
              <a:t>SDM is completed </a:t>
            </a:r>
            <a:r>
              <a:rPr lang="en-US" dirty="0">
                <a:latin typeface="Times New Roman" panose="02020603050405020304" pitchFamily="18" charset="0"/>
                <a:ea typeface="Batang" panose="02030600000101010101" pitchFamily="18" charset="-127"/>
              </a:rPr>
              <a:t>by head office.</a:t>
            </a:r>
          </a:p>
          <a:p>
            <a:pPr algn="just">
              <a:spcBef>
                <a:spcPts val="0"/>
              </a:spcBef>
            </a:pPr>
            <a:r>
              <a:rPr lang="en-US" dirty="0">
                <a:effectLst/>
                <a:latin typeface="Times New Roman" panose="02020603050405020304" pitchFamily="18" charset="0"/>
                <a:ea typeface="Batang" panose="02030600000101010101" pitchFamily="18" charset="-127"/>
              </a:rPr>
              <a:t>Uploaded to a shared file</a:t>
            </a:r>
            <a:endParaRPr lang="en-US" dirty="0">
              <a:latin typeface="Times New Roman" panose="02020603050405020304" pitchFamily="18" charset="0"/>
              <a:ea typeface="Batang" panose="02030600000101010101" pitchFamily="18" charset="-127"/>
            </a:endParaRPr>
          </a:p>
          <a:p>
            <a:pPr algn="just">
              <a:spcBef>
                <a:spcPts val="0"/>
              </a:spcBef>
            </a:pPr>
            <a:r>
              <a:rPr lang="en-US" dirty="0">
                <a:effectLst/>
                <a:latin typeface="Times New Roman" panose="02020603050405020304" pitchFamily="18" charset="0"/>
                <a:ea typeface="Batang" panose="02030600000101010101" pitchFamily="18" charset="-127"/>
              </a:rPr>
              <a:t>See video</a:t>
            </a:r>
            <a:r>
              <a:rPr lang="en-US" dirty="0">
                <a:latin typeface="Times New Roman" panose="02020603050405020304" pitchFamily="18" charset="0"/>
                <a:ea typeface="Batang" panose="02030600000101010101" pitchFamily="18" charset="-127"/>
              </a:rPr>
              <a:t> in </a:t>
            </a:r>
            <a:r>
              <a:rPr lang="en-US" dirty="0" err="1">
                <a:latin typeface="Times New Roman" panose="02020603050405020304" pitchFamily="18" charset="0"/>
                <a:ea typeface="Batang" panose="02030600000101010101" pitchFamily="18" charset="-127"/>
              </a:rPr>
              <a:t>Memberlounge</a:t>
            </a:r>
            <a:r>
              <a:rPr lang="en-US" dirty="0">
                <a:latin typeface="Times New Roman" panose="02020603050405020304" pitchFamily="18" charset="0"/>
                <a:ea typeface="Batang" panose="02030600000101010101" pitchFamily="18" charset="-127"/>
              </a:rPr>
              <a:t> on how to:</a:t>
            </a:r>
          </a:p>
          <a:p>
            <a:pPr marL="0" indent="0" algn="just">
              <a:spcBef>
                <a:spcPts val="0"/>
              </a:spcBef>
              <a:buNone/>
            </a:pPr>
            <a:endParaRPr lang="en-US" dirty="0">
              <a:effectLst/>
              <a:latin typeface="Times New Roman" panose="02020603050405020304" pitchFamily="18" charset="0"/>
              <a:ea typeface="Batang" panose="02030600000101010101" pitchFamily="18" charset="-127"/>
            </a:endParaRPr>
          </a:p>
        </p:txBody>
      </p:sp>
      <p:sp>
        <p:nvSpPr>
          <p:cNvPr id="5" name="Chord 4">
            <a:extLst>
              <a:ext uri="{FF2B5EF4-FFF2-40B4-BE49-F238E27FC236}">
                <a16:creationId xmlns:a16="http://schemas.microsoft.com/office/drawing/2014/main" id="{6D3727A3-23A9-1D44-F79B-E6DA701C8428}"/>
              </a:ext>
            </a:extLst>
          </p:cNvPr>
          <p:cNvSpPr/>
          <p:nvPr/>
        </p:nvSpPr>
        <p:spPr>
          <a:xfrm rot="15254934">
            <a:off x="5235457" y="-4578254"/>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pic>
        <p:nvPicPr>
          <p:cNvPr id="10" name="Picture 9">
            <a:extLst>
              <a:ext uri="{FF2B5EF4-FFF2-40B4-BE49-F238E27FC236}">
                <a16:creationId xmlns:a16="http://schemas.microsoft.com/office/drawing/2014/main" id="{2E97F0BA-1120-9AF0-4C07-EB6D5FB1506F}"/>
              </a:ext>
            </a:extLst>
          </p:cNvPr>
          <p:cNvPicPr>
            <a:picLocks noChangeAspect="1"/>
          </p:cNvPicPr>
          <p:nvPr/>
        </p:nvPicPr>
        <p:blipFill>
          <a:blip r:embed="rId5"/>
          <a:stretch>
            <a:fillRect/>
          </a:stretch>
        </p:blipFill>
        <p:spPr>
          <a:xfrm>
            <a:off x="1413708" y="4796685"/>
            <a:ext cx="4017299" cy="1534698"/>
          </a:xfrm>
          <a:prstGeom prst="rect">
            <a:avLst/>
          </a:prstGeom>
        </p:spPr>
      </p:pic>
      <p:pic>
        <p:nvPicPr>
          <p:cNvPr id="9" name="Picture 8">
            <a:extLst>
              <a:ext uri="{FF2B5EF4-FFF2-40B4-BE49-F238E27FC236}">
                <a16:creationId xmlns:a16="http://schemas.microsoft.com/office/drawing/2014/main" id="{A0C3982A-5921-6695-F93E-E46A33E3B23B}"/>
              </a:ext>
            </a:extLst>
          </p:cNvPr>
          <p:cNvPicPr>
            <a:picLocks noChangeAspect="1"/>
          </p:cNvPicPr>
          <p:nvPr/>
        </p:nvPicPr>
        <p:blipFill>
          <a:blip r:embed="rId6"/>
          <a:stretch>
            <a:fillRect/>
          </a:stretch>
        </p:blipFill>
        <p:spPr>
          <a:xfrm>
            <a:off x="7061457" y="1363227"/>
            <a:ext cx="4965878" cy="4178733"/>
          </a:xfrm>
          <a:prstGeom prst="rect">
            <a:avLst/>
          </a:prstGeom>
        </p:spPr>
      </p:pic>
    </p:spTree>
    <p:custDataLst>
      <p:tags r:id="rId1"/>
    </p:custDataLst>
    <p:extLst>
      <p:ext uri="{BB962C8B-B14F-4D97-AF65-F5344CB8AC3E}">
        <p14:creationId xmlns:p14="http://schemas.microsoft.com/office/powerpoint/2010/main" val="839155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B93A19-CE30-48F5-B1DA-4A25165635A7}"/>
              </a:ext>
            </a:extLst>
          </p:cNvPr>
          <p:cNvSpPr/>
          <p:nvPr/>
        </p:nvSpPr>
        <p:spPr>
          <a:xfrm rot="16200000">
            <a:off x="5812422" y="-5812422"/>
            <a:ext cx="567160" cy="12192001"/>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FBF20AB-F8AE-C33F-5598-2D6022850368}"/>
              </a:ext>
            </a:extLst>
          </p:cNvPr>
          <p:cNvSpPr>
            <a:spLocks noGrp="1"/>
          </p:cNvSpPr>
          <p:nvPr>
            <p:ph type="title"/>
          </p:nvPr>
        </p:nvSpPr>
        <p:spPr/>
        <p:txBody>
          <a:bodyPr/>
          <a:lstStyle/>
          <a:p>
            <a:r>
              <a:rPr lang="en-US" dirty="0"/>
              <a:t>Clinic Admin: Other duties</a:t>
            </a:r>
            <a:endParaRPr lang="en-CA" dirty="0"/>
          </a:p>
        </p:txBody>
      </p:sp>
      <p:sp>
        <p:nvSpPr>
          <p:cNvPr id="3" name="Content Placeholder 2">
            <a:extLst>
              <a:ext uri="{FF2B5EF4-FFF2-40B4-BE49-F238E27FC236}">
                <a16:creationId xmlns:a16="http://schemas.microsoft.com/office/drawing/2014/main" id="{D25C6B5B-FD29-5FD2-2607-22F531F17407}"/>
              </a:ext>
            </a:extLst>
          </p:cNvPr>
          <p:cNvSpPr>
            <a:spLocks noGrp="1"/>
          </p:cNvSpPr>
          <p:nvPr>
            <p:ph sz="half" idx="1"/>
          </p:nvPr>
        </p:nvSpPr>
        <p:spPr>
          <a:xfrm>
            <a:off x="838199" y="1399592"/>
            <a:ext cx="8909797" cy="5160652"/>
          </a:xfrm>
        </p:spPr>
        <p:txBody>
          <a:bodyPr>
            <a:normAutofit lnSpcReduction="10000"/>
          </a:bodyPr>
          <a:lstStyle/>
          <a:p>
            <a:pPr marL="0" marR="0" lvl="0" indent="0">
              <a:spcBef>
                <a:spcPts val="0"/>
              </a:spcBef>
              <a:spcAft>
                <a:spcPts val="0"/>
              </a:spcAft>
              <a:buNone/>
            </a:pPr>
            <a:r>
              <a:rPr lang="en-US" sz="2800" b="1" u="sng" dirty="0">
                <a:latin typeface="Calibri" panose="020F0502020204030204" pitchFamily="34" charset="0"/>
                <a:ea typeface="Calibri" panose="020F0502020204030204" pitchFamily="34" charset="0"/>
                <a:cs typeface="Calibri" panose="020F0502020204030204" pitchFamily="34" charset="0"/>
              </a:rPr>
              <a:t>Other </a:t>
            </a:r>
            <a:endParaRPr lang="en-US" sz="2800" b="1" u="sng"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Clean rooms in between uses, ensure supplies required in the room are stocked (POCT, injection supplies, brochures, </a:t>
            </a:r>
            <a:r>
              <a:rPr lang="en-US" sz="2800" dirty="0" err="1">
                <a:effectLst/>
                <a:latin typeface="Calibri" panose="020F0502020204030204" pitchFamily="34" charset="0"/>
                <a:ea typeface="Calibri" panose="020F0502020204030204" pitchFamily="34" charset="0"/>
                <a:cs typeface="Calibri" panose="020F0502020204030204" pitchFamily="34" charset="0"/>
              </a:rPr>
              <a:t>etc</a:t>
            </a:r>
            <a:r>
              <a:rPr lang="en-US" sz="2800"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spcBef>
                <a:spcPts val="0"/>
              </a:spcBef>
              <a:spcAft>
                <a:spcPts val="0"/>
              </a:spcAft>
              <a:buFont typeface="Calibri" panose="020F050202020403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Maintain vaccine inventory – monitoring cold chain, place orders when inventory low </a:t>
            </a:r>
          </a:p>
          <a:p>
            <a:pPr marL="342900" marR="0" lvl="0" indent="-342900">
              <a:spcBef>
                <a:spcPts val="0"/>
              </a:spcBef>
              <a:spcAft>
                <a:spcPts val="0"/>
              </a:spcAft>
              <a:buFont typeface="Calibri" panose="020F050202020403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During down times, call patients that may have missed appointments to rebook, run reports to identify patients that may benefit from services such as CPAMS, Medication reviews, vaccinations, Chronic disease management etc.  Discuss plan with pharmacist and assist with contacting patients to let them know about services</a:t>
            </a:r>
          </a:p>
          <a:p>
            <a:pPr marL="342900" marR="0" lvl="0" indent="-342900">
              <a:spcBef>
                <a:spcPts val="0"/>
              </a:spcBef>
              <a:spcAft>
                <a:spcPts val="0"/>
              </a:spcAft>
              <a:buFont typeface="Calibri" panose="020F050202020403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Ensure patients receive rack card list of services and info about how to book</a:t>
            </a:r>
            <a:endParaRPr lang="en-CA" dirty="0">
              <a:solidFill>
                <a:srgbClr val="0066A2"/>
              </a:solidFill>
              <a:latin typeface="Calibri" panose="020F0502020204030204" pitchFamily="34" charset="0"/>
              <a:cs typeface="Calibri" panose="020F0502020204030204" pitchFamily="34" charset="0"/>
            </a:endParaRPr>
          </a:p>
          <a:p>
            <a:pPr marL="0" indent="0">
              <a:buNone/>
            </a:pPr>
            <a:endParaRPr lang="en-CA" dirty="0"/>
          </a:p>
        </p:txBody>
      </p:sp>
      <p:sp>
        <p:nvSpPr>
          <p:cNvPr id="5" name="Chord 4">
            <a:extLst>
              <a:ext uri="{FF2B5EF4-FFF2-40B4-BE49-F238E27FC236}">
                <a16:creationId xmlns:a16="http://schemas.microsoft.com/office/drawing/2014/main" id="{6D3727A3-23A9-1D44-F79B-E6DA701C8428}"/>
              </a:ext>
            </a:extLst>
          </p:cNvPr>
          <p:cNvSpPr/>
          <p:nvPr/>
        </p:nvSpPr>
        <p:spPr>
          <a:xfrm rot="15254934">
            <a:off x="5235457" y="-4578254"/>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8" name="Picture 7">
            <a:extLst>
              <a:ext uri="{FF2B5EF4-FFF2-40B4-BE49-F238E27FC236}">
                <a16:creationId xmlns:a16="http://schemas.microsoft.com/office/drawing/2014/main" id="{D8DDBDC4-3C26-D5EA-F39D-0829EEEF4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
        <p:nvSpPr>
          <p:cNvPr id="16" name="Content Placeholder 15">
            <a:extLst>
              <a:ext uri="{FF2B5EF4-FFF2-40B4-BE49-F238E27FC236}">
                <a16:creationId xmlns:a16="http://schemas.microsoft.com/office/drawing/2014/main" id="{23408CD7-C7F7-410A-912D-8DA985030819}"/>
              </a:ext>
            </a:extLst>
          </p:cNvPr>
          <p:cNvSpPr>
            <a:spLocks noGrp="1"/>
          </p:cNvSpPr>
          <p:nvPr>
            <p:ph sz="half" idx="2"/>
          </p:nvPr>
        </p:nvSpPr>
        <p:spPr/>
        <p:txBody>
          <a:bodyPr/>
          <a:lstStyle/>
          <a:p>
            <a:endParaRPr lang="en-US" dirty="0"/>
          </a:p>
        </p:txBody>
      </p:sp>
    </p:spTree>
    <p:custDataLst>
      <p:tags r:id="rId1"/>
    </p:custDataLst>
    <p:extLst>
      <p:ext uri="{BB962C8B-B14F-4D97-AF65-F5344CB8AC3E}">
        <p14:creationId xmlns:p14="http://schemas.microsoft.com/office/powerpoint/2010/main" val="178039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3923489" y="550800"/>
            <a:ext cx="7243711" cy="904776"/>
          </a:xfrm>
        </p:spPr>
        <p:txBody>
          <a:bodyPr/>
          <a:lstStyle/>
          <a:p>
            <a:r>
              <a:rPr lang="en-US" b="1" dirty="0"/>
              <a:t>Project Overview</a:t>
            </a:r>
            <a:endParaRPr lang="en-CA" b="1" dirty="0"/>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1752600" y="1632857"/>
            <a:ext cx="9414601" cy="4935583"/>
          </a:xfrm>
        </p:spPr>
        <p:txBody>
          <a:bodyPr>
            <a:normAutofit/>
          </a:bodyPr>
          <a:lstStyle/>
          <a:p>
            <a:pPr marL="342900" indent="-342900">
              <a:lnSpc>
                <a:spcPct val="107000"/>
              </a:lnSpc>
              <a:spcAft>
                <a:spcPts val="800"/>
              </a:spcAft>
              <a:buFont typeface="Symbol" panose="05050102010706020507" pitchFamily="18" charset="2"/>
              <a:buChar char=""/>
            </a:pPr>
            <a:r>
              <a:rPr lang="en-CA" sz="1800" kern="100" dirty="0">
                <a:effectLst/>
                <a:latin typeface="Aptos" panose="020B0004020202020204" pitchFamily="34" charset="0"/>
                <a:ea typeface="Aptos" panose="020B0004020202020204" pitchFamily="34" charset="0"/>
                <a:cs typeface="Aptos" panose="020B0004020202020204" pitchFamily="34" charset="0"/>
              </a:rPr>
              <a:t>The Community Pharmacy Primary Care Clinic (CPPCC) Demonstration Project was launched on February 1</a:t>
            </a:r>
            <a:r>
              <a:rPr lang="en-CA" sz="1800" kern="100" baseline="30000" dirty="0">
                <a:effectLst/>
                <a:latin typeface="Aptos" panose="020B0004020202020204" pitchFamily="34" charset="0"/>
                <a:ea typeface="Aptos" panose="020B0004020202020204" pitchFamily="34" charset="0"/>
                <a:cs typeface="Aptos" panose="020B0004020202020204" pitchFamily="34" charset="0"/>
              </a:rPr>
              <a:t>st</a:t>
            </a:r>
            <a:r>
              <a:rPr lang="en-CA" sz="1800" kern="100" dirty="0">
                <a:effectLst/>
                <a:latin typeface="Aptos" panose="020B0004020202020204" pitchFamily="34" charset="0"/>
                <a:ea typeface="Aptos" panose="020B0004020202020204" pitchFamily="34" charset="0"/>
                <a:cs typeface="Aptos" panose="020B0004020202020204" pitchFamily="34" charset="0"/>
              </a:rPr>
              <a:t>, 2022.  The project began with 12 clinic sites which expanded to include an additional 13 sites as of November, 2023, 6 Lawtons PWIC+ sites joined the project June, 2024 and </a:t>
            </a:r>
            <a:r>
              <a:rPr lang="en-CA" sz="1800" kern="100" dirty="0">
                <a:latin typeface="Aptos" panose="020B0004020202020204" pitchFamily="34" charset="0"/>
                <a:ea typeface="Aptos" panose="020B0004020202020204" pitchFamily="34" charset="0"/>
                <a:cs typeface="Aptos" panose="020B0004020202020204" pitchFamily="34" charset="0"/>
              </a:rPr>
              <a:t>NS Government</a:t>
            </a:r>
            <a:r>
              <a:rPr lang="en-CA" sz="1800" kern="100" dirty="0">
                <a:effectLst/>
                <a:latin typeface="Aptos" panose="020B0004020202020204" pitchFamily="34" charset="0"/>
                <a:ea typeface="Aptos" panose="020B0004020202020204" pitchFamily="34" charset="0"/>
                <a:cs typeface="Aptos" panose="020B0004020202020204" pitchFamily="34" charset="0"/>
              </a:rPr>
              <a:t> just announced an additional 14 sites will be added September/October 2024 for a total of 45 sites across Nova Scotia.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Pharmacies </a:t>
            </a:r>
            <a:r>
              <a:rPr lang="en-US" sz="1800" kern="0" dirty="0">
                <a:latin typeface="Calibri" panose="020F0502020204030204" pitchFamily="34" charset="0"/>
                <a:ea typeface="Calibri" panose="020F0502020204030204" pitchFamily="34" charset="0"/>
                <a:cs typeface="Times New Roman" panose="02020603050405020304" pitchFamily="18" charset="0"/>
              </a:rPr>
              <a:t>are</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providing appointment-based services for all primary care services that are within the pharmacist scope of practice. </a:t>
            </a:r>
            <a:r>
              <a:rPr lang="en-US" sz="1800" kern="0" dirty="0">
                <a:latin typeface="Calibri" panose="020F0502020204030204" pitchFamily="34" charset="0"/>
                <a:ea typeface="Calibri" panose="020F0502020204030204" pitchFamily="34" charset="0"/>
                <a:cs typeface="Times New Roman" panose="02020603050405020304" pitchFamily="18" charset="0"/>
              </a:rPr>
              <a:t>This includes </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same day/next day appointments at all sites and released the day before/morning of for acute conditions.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0" dirty="0">
                <a:effectLst/>
                <a:latin typeface="Calibri" panose="020F0502020204030204" pitchFamily="34" charset="0"/>
                <a:ea typeface="Calibri" panose="020F0502020204030204" pitchFamily="34" charset="0"/>
                <a:cs typeface="Times New Roman" panose="02020603050405020304" pitchFamily="18" charset="0"/>
              </a:rPr>
              <a:t>A pharmacy clinic admin assistant is</a:t>
            </a:r>
            <a:r>
              <a:rPr lang="en-US" sz="1800" kern="0" dirty="0">
                <a:latin typeface="Calibri" panose="020F0502020204030204" pitchFamily="34" charset="0"/>
                <a:ea typeface="Calibri" panose="020F0502020204030204" pitchFamily="34" charset="0"/>
                <a:cs typeface="Times New Roman" panose="02020603050405020304" pitchFamily="18" charset="0"/>
              </a:rPr>
              <a:t> </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hired/re-deployed to support clinic activities as well as project documentation, ensuring the pharmacist is maximizing patient appointment time.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kern="0" dirty="0">
                <a:latin typeface="Calibri" panose="020F0502020204030204" pitchFamily="34" charset="0"/>
                <a:ea typeface="Calibri" panose="020F0502020204030204" pitchFamily="34" charset="0"/>
                <a:cs typeface="Times New Roman" panose="02020603050405020304" pitchFamily="18" charset="0"/>
              </a:rPr>
              <a:t>Based on demand in the geographical area and available staff, some</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clinic have been approved to provide care 20</a:t>
            </a:r>
            <a:r>
              <a:rPr lang="en-US" sz="1800" kern="0" dirty="0">
                <a:latin typeface="Calibri" panose="020F0502020204030204" pitchFamily="34" charset="0"/>
                <a:ea typeface="Calibri" panose="020F0502020204030204" pitchFamily="34" charset="0"/>
                <a:cs typeface="Times New Roman" panose="02020603050405020304" pitchFamily="18" charset="0"/>
              </a:rPr>
              <a:t> to</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 60 hours </a:t>
            </a:r>
            <a:r>
              <a:rPr lang="en-US" sz="1800" kern="0" dirty="0">
                <a:latin typeface="Calibri" panose="020F0502020204030204" pitchFamily="34" charset="0"/>
                <a:ea typeface="Calibri" panose="020F0502020204030204" pitchFamily="34" charset="0"/>
                <a:cs typeface="Times New Roman" panose="02020603050405020304" pitchFamily="18" charset="0"/>
              </a:rPr>
              <a:t>a week </a:t>
            </a:r>
            <a:r>
              <a:rPr lang="en-US" sz="1800" kern="0" dirty="0">
                <a:effectLst/>
                <a:latin typeface="Calibri" panose="020F0502020204030204" pitchFamily="34" charset="0"/>
                <a:ea typeface="Calibri" panose="020F0502020204030204" pitchFamily="34" charset="0"/>
                <a:cs typeface="Times New Roman" panose="02020603050405020304" pitchFamily="18" charset="0"/>
              </a:rPr>
              <a:t>which includes a mixture of days, nights and weekend hours (# of hours varies by location)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Clr>
                <a:srgbClr val="7CBC51"/>
              </a:buClr>
              <a:buFont typeface="Arial" panose="020B0604020202020204" pitchFamily="34" charset="0"/>
              <a:buChar char="•"/>
            </a:pPr>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460084"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2291419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3218400" y="365125"/>
            <a:ext cx="8135400" cy="1325563"/>
          </a:xfrm>
        </p:spPr>
        <p:txBody>
          <a:bodyPr/>
          <a:lstStyle/>
          <a:p>
            <a:r>
              <a:rPr lang="en-US" dirty="0"/>
              <a:t>Clinic Admin Check list</a:t>
            </a:r>
            <a:endParaRPr lang="en-CA" dirty="0"/>
          </a:p>
        </p:txBody>
      </p:sp>
      <p:sp>
        <p:nvSpPr>
          <p:cNvPr id="3" name="Content Placeholder 2">
            <a:extLst>
              <a:ext uri="{FF2B5EF4-FFF2-40B4-BE49-F238E27FC236}">
                <a16:creationId xmlns:a16="http://schemas.microsoft.com/office/drawing/2014/main" id="{80A58AC3-EC63-2E94-21A0-FEDCE51FD044}"/>
              </a:ext>
            </a:extLst>
          </p:cNvPr>
          <p:cNvSpPr>
            <a:spLocks noGrp="1"/>
          </p:cNvSpPr>
          <p:nvPr>
            <p:ph idx="1"/>
          </p:nvPr>
        </p:nvSpPr>
        <p:spPr>
          <a:xfrm>
            <a:off x="3276000" y="1443790"/>
            <a:ext cx="8077800" cy="5414210"/>
          </a:xfrm>
        </p:spPr>
        <p:txBody>
          <a:bodyPr>
            <a:normAutofit fontScale="40000" lnSpcReduction="20000"/>
          </a:bodyPr>
          <a:lstStyle/>
          <a:p>
            <a:pPr>
              <a:buFont typeface="Wingdings" panose="05000000000000000000" pitchFamily="2" charset="2"/>
              <a:buChar char="ü"/>
            </a:pPr>
            <a:r>
              <a:rPr lang="en-US" sz="6000" dirty="0"/>
              <a:t> How to use your sites booking system</a:t>
            </a:r>
          </a:p>
          <a:p>
            <a:pPr>
              <a:buFont typeface="Wingdings" panose="05000000000000000000" pitchFamily="2" charset="2"/>
              <a:buChar char="ü"/>
            </a:pPr>
            <a:r>
              <a:rPr lang="en-US" sz="6000" dirty="0"/>
              <a:t> How to enter new patient profiles</a:t>
            </a:r>
          </a:p>
          <a:p>
            <a:pPr>
              <a:buFont typeface="Wingdings" panose="05000000000000000000" pitchFamily="2" charset="2"/>
              <a:buChar char="ü"/>
            </a:pPr>
            <a:r>
              <a:rPr lang="en-US" sz="6000" dirty="0"/>
              <a:t> Understand what services are being offered and the criteria needed to be eligible for the service</a:t>
            </a:r>
          </a:p>
          <a:p>
            <a:pPr>
              <a:buFont typeface="Wingdings" panose="05000000000000000000" pitchFamily="2" charset="2"/>
              <a:buChar char="ü"/>
            </a:pPr>
            <a:r>
              <a:rPr lang="en-US" sz="6000" dirty="0"/>
              <a:t> How to use/assess/navigate the CPPCC website</a:t>
            </a:r>
          </a:p>
          <a:p>
            <a:pPr>
              <a:buFont typeface="Wingdings" panose="05000000000000000000" pitchFamily="2" charset="2"/>
              <a:buChar char="ü"/>
            </a:pPr>
            <a:r>
              <a:rPr lang="en-US" sz="6000" dirty="0"/>
              <a:t>Understand who will be ordering PFV via </a:t>
            </a:r>
            <a:r>
              <a:rPr lang="en-US" sz="6000" dirty="0" err="1"/>
              <a:t>shopify</a:t>
            </a:r>
            <a:r>
              <a:rPr lang="en-US" sz="6000" dirty="0"/>
              <a:t> and have a copy of order windows easily accessible</a:t>
            </a:r>
          </a:p>
          <a:p>
            <a:pPr>
              <a:buFont typeface="Wingdings" panose="05000000000000000000" pitchFamily="2" charset="2"/>
              <a:buChar char="ü"/>
            </a:pPr>
            <a:r>
              <a:rPr lang="en-US" sz="6000" dirty="0"/>
              <a:t>Know how service completed information will be given to you: Serviced received paper? EMR saved file?</a:t>
            </a:r>
          </a:p>
          <a:p>
            <a:pPr>
              <a:buFont typeface="Wingdings" panose="05000000000000000000" pitchFamily="2" charset="2"/>
              <a:buChar char="ü"/>
            </a:pPr>
            <a:r>
              <a:rPr lang="en-US" sz="6000" dirty="0"/>
              <a:t> Be able to log into </a:t>
            </a:r>
            <a:r>
              <a:rPr lang="en-US" sz="6000" dirty="0" err="1"/>
              <a:t>CANImm</a:t>
            </a:r>
            <a:r>
              <a:rPr lang="en-US" sz="6000" dirty="0"/>
              <a:t> and book appointments </a:t>
            </a:r>
          </a:p>
          <a:p>
            <a:pPr>
              <a:buFont typeface="Wingdings" panose="05000000000000000000" pitchFamily="2" charset="2"/>
              <a:buChar char="ü"/>
            </a:pPr>
            <a:r>
              <a:rPr lang="en-US" sz="6000" dirty="0"/>
              <a:t> Be confident in billing the PIN for service provided</a:t>
            </a:r>
          </a:p>
        </p:txBody>
      </p:sp>
      <p:sp>
        <p:nvSpPr>
          <p:cNvPr id="4" name="Chord 3">
            <a:extLst>
              <a:ext uri="{FF2B5EF4-FFF2-40B4-BE49-F238E27FC236}">
                <a16:creationId xmlns:a16="http://schemas.microsoft.com/office/drawing/2014/main" id="{53195B43-3CEC-B3B9-694C-C99ED2E1FF30}"/>
              </a:ext>
            </a:extLst>
          </p:cNvPr>
          <p:cNvSpPr/>
          <p:nvPr/>
        </p:nvSpPr>
        <p:spPr>
          <a:xfrm rot="4470990">
            <a:off x="209563" y="492055"/>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149754" y="3358583"/>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176346" y="1914721"/>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209562" y="4781249"/>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226170" y="6029334"/>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1658721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2117558" y="365125"/>
            <a:ext cx="9705474" cy="1325563"/>
          </a:xfrm>
        </p:spPr>
        <p:txBody>
          <a:bodyPr/>
          <a:lstStyle/>
          <a:p>
            <a:r>
              <a:rPr lang="en-US" dirty="0"/>
              <a:t>Clinic Admin Documents to Review</a:t>
            </a:r>
            <a:endParaRPr lang="en-CA" dirty="0"/>
          </a:p>
        </p:txBody>
      </p:sp>
      <p:sp>
        <p:nvSpPr>
          <p:cNvPr id="3" name="Content Placeholder 2">
            <a:extLst>
              <a:ext uri="{FF2B5EF4-FFF2-40B4-BE49-F238E27FC236}">
                <a16:creationId xmlns:a16="http://schemas.microsoft.com/office/drawing/2014/main" id="{80A58AC3-EC63-2E94-21A0-FEDCE51FD044}"/>
              </a:ext>
            </a:extLst>
          </p:cNvPr>
          <p:cNvSpPr>
            <a:spLocks noGrp="1"/>
          </p:cNvSpPr>
          <p:nvPr>
            <p:ph idx="1"/>
          </p:nvPr>
        </p:nvSpPr>
        <p:spPr>
          <a:xfrm>
            <a:off x="2478779" y="1460500"/>
            <a:ext cx="8963526" cy="5032375"/>
          </a:xfrm>
        </p:spPr>
        <p:txBody>
          <a:bodyPr>
            <a:normAutofit/>
          </a:bodyPr>
          <a:lstStyle/>
          <a:p>
            <a:pPr>
              <a:buFont typeface="Wingdings" panose="05000000000000000000" pitchFamily="2" charset="2"/>
              <a:buChar char="ü"/>
            </a:pPr>
            <a:r>
              <a:rPr lang="en-US" sz="2400" dirty="0"/>
              <a:t>Services Received sheet</a:t>
            </a:r>
          </a:p>
          <a:p>
            <a:pPr>
              <a:buFont typeface="Wingdings" panose="05000000000000000000" pitchFamily="2" charset="2"/>
              <a:buChar char="ü"/>
            </a:pPr>
            <a:r>
              <a:rPr lang="en-US" sz="2400" dirty="0"/>
              <a:t>Operations Guide</a:t>
            </a:r>
          </a:p>
          <a:p>
            <a:pPr>
              <a:buFont typeface="Wingdings" panose="05000000000000000000" pitchFamily="2" charset="2"/>
              <a:buChar char="ü"/>
            </a:pPr>
            <a:r>
              <a:rPr lang="en-US" sz="2400" dirty="0"/>
              <a:t>PIN list (table 1, 2, 3)</a:t>
            </a:r>
          </a:p>
          <a:p>
            <a:pPr>
              <a:buFont typeface="Wingdings" panose="05000000000000000000" pitchFamily="2" charset="2"/>
              <a:buChar char="ü"/>
            </a:pPr>
            <a:r>
              <a:rPr lang="en-US" sz="2400" dirty="0"/>
              <a:t>Daily tally for monthly survey report saved to desktop</a:t>
            </a:r>
          </a:p>
          <a:p>
            <a:pPr>
              <a:buFont typeface="Wingdings" panose="05000000000000000000" pitchFamily="2" charset="2"/>
              <a:buChar char="ü"/>
            </a:pPr>
            <a:r>
              <a:rPr lang="en-US" sz="2400" dirty="0"/>
              <a:t>Have a copy of Injection criteria for complex assessment (med injection &amp; PFV) printed/saved</a:t>
            </a:r>
          </a:p>
          <a:p>
            <a:pPr>
              <a:buFont typeface="Wingdings" panose="05000000000000000000" pitchFamily="2" charset="2"/>
              <a:buChar char="ü"/>
            </a:pPr>
            <a:r>
              <a:rPr lang="en-US" sz="2400" dirty="0"/>
              <a:t>Quick access to link for CPPCC webpage </a:t>
            </a:r>
          </a:p>
          <a:p>
            <a:pPr>
              <a:buFont typeface="Wingdings" panose="05000000000000000000" pitchFamily="2" charset="2"/>
              <a:buChar char="ü"/>
            </a:pPr>
            <a:r>
              <a:rPr lang="en-US" sz="2400" dirty="0"/>
              <a:t>Excel clinic master service list eligibility criteria to help triage out patients</a:t>
            </a:r>
          </a:p>
          <a:p>
            <a:pPr>
              <a:buFont typeface="Wingdings" panose="05000000000000000000" pitchFamily="2" charset="2"/>
              <a:buChar char="ü"/>
            </a:pPr>
            <a:r>
              <a:rPr lang="en-US" sz="2400" dirty="0"/>
              <a:t>Have patient consent forms ready</a:t>
            </a:r>
          </a:p>
          <a:p>
            <a:pPr>
              <a:buFont typeface="Wingdings" panose="05000000000000000000" pitchFamily="2" charset="2"/>
              <a:buChar char="ü"/>
            </a:pPr>
            <a:r>
              <a:rPr lang="en-US" sz="2400" dirty="0"/>
              <a:t>Print out viral RX for patients</a:t>
            </a:r>
          </a:p>
          <a:p>
            <a:pPr>
              <a:buFont typeface="Wingdings" panose="05000000000000000000" pitchFamily="2" charset="2"/>
              <a:buChar char="ü"/>
            </a:pPr>
            <a:endParaRPr lang="en-US" sz="2400" dirty="0"/>
          </a:p>
          <a:p>
            <a:pPr>
              <a:buFont typeface="Wingdings" panose="05000000000000000000" pitchFamily="2" charset="2"/>
              <a:buChar char="ü"/>
            </a:pPr>
            <a:endParaRPr lang="en-US" sz="3200" dirty="0"/>
          </a:p>
          <a:p>
            <a:pPr>
              <a:buFont typeface="Wingdings" panose="05000000000000000000" pitchFamily="2" charset="2"/>
              <a:buChar char="ü"/>
            </a:pPr>
            <a:endParaRPr lang="en-US" sz="6000" dirty="0"/>
          </a:p>
        </p:txBody>
      </p:sp>
      <p:sp>
        <p:nvSpPr>
          <p:cNvPr id="4" name="Chord 3">
            <a:extLst>
              <a:ext uri="{FF2B5EF4-FFF2-40B4-BE49-F238E27FC236}">
                <a16:creationId xmlns:a16="http://schemas.microsoft.com/office/drawing/2014/main" id="{53195B43-3CEC-B3B9-694C-C99ED2E1FF30}"/>
              </a:ext>
            </a:extLst>
          </p:cNvPr>
          <p:cNvSpPr/>
          <p:nvPr/>
        </p:nvSpPr>
        <p:spPr>
          <a:xfrm rot="4470990">
            <a:off x="209563" y="492055"/>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149754" y="3358583"/>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176346" y="1914721"/>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209562" y="4781249"/>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226170" y="6029334"/>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074" y="5857008"/>
            <a:ext cx="1097318" cy="872227"/>
          </a:xfrm>
          <a:prstGeom prst="rect">
            <a:avLst/>
          </a:prstGeom>
        </p:spPr>
      </p:pic>
    </p:spTree>
    <p:custDataLst>
      <p:tags r:id="rId1"/>
    </p:custDataLst>
    <p:extLst>
      <p:ext uri="{BB962C8B-B14F-4D97-AF65-F5344CB8AC3E}">
        <p14:creationId xmlns:p14="http://schemas.microsoft.com/office/powerpoint/2010/main" val="1776813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475C6-44A8-5E5A-C472-88C438CC953A}"/>
              </a:ext>
            </a:extLst>
          </p:cNvPr>
          <p:cNvSpPr/>
          <p:nvPr/>
        </p:nvSpPr>
        <p:spPr>
          <a:xfrm rot="16200000">
            <a:off x="4193097" y="-4473896"/>
            <a:ext cx="3805810" cy="12192001"/>
          </a:xfrm>
          <a:prstGeom prst="rect">
            <a:avLst/>
          </a:prstGeom>
          <a:solidFill>
            <a:srgbClr val="0066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79EADCB1-4985-026D-CAB1-8459A533591D}"/>
              </a:ext>
            </a:extLst>
          </p:cNvPr>
          <p:cNvSpPr>
            <a:spLocks noGrp="1"/>
          </p:cNvSpPr>
          <p:nvPr>
            <p:ph type="ctrTitle"/>
          </p:nvPr>
        </p:nvSpPr>
        <p:spPr/>
        <p:txBody>
          <a:bodyPr/>
          <a:lstStyle/>
          <a:p>
            <a:r>
              <a:rPr lang="en-CA" dirty="0">
                <a:solidFill>
                  <a:schemeClr val="bg1"/>
                </a:solidFill>
              </a:rPr>
              <a:t>Prescribing Standards and Billing </a:t>
            </a:r>
          </a:p>
        </p:txBody>
      </p:sp>
      <p:sp>
        <p:nvSpPr>
          <p:cNvPr id="3" name="Subtitle 2">
            <a:extLst>
              <a:ext uri="{FF2B5EF4-FFF2-40B4-BE49-F238E27FC236}">
                <a16:creationId xmlns:a16="http://schemas.microsoft.com/office/drawing/2014/main" id="{1FE0D8B5-56B6-EF71-575D-C29795854E0D}"/>
              </a:ext>
            </a:extLst>
          </p:cNvPr>
          <p:cNvSpPr>
            <a:spLocks noGrp="1"/>
          </p:cNvSpPr>
          <p:nvPr>
            <p:ph type="subTitle" idx="1"/>
          </p:nvPr>
        </p:nvSpPr>
        <p:spPr/>
        <p:txBody>
          <a:bodyPr/>
          <a:lstStyle/>
          <a:p>
            <a:r>
              <a:rPr lang="en-CA" dirty="0"/>
              <a:t>Frequently Asked Questions </a:t>
            </a:r>
          </a:p>
        </p:txBody>
      </p:sp>
      <p:sp>
        <p:nvSpPr>
          <p:cNvPr id="5" name="Chord 4">
            <a:extLst>
              <a:ext uri="{FF2B5EF4-FFF2-40B4-BE49-F238E27FC236}">
                <a16:creationId xmlns:a16="http://schemas.microsoft.com/office/drawing/2014/main" id="{33D8EF05-637F-5990-6369-142B9C7BFA76}"/>
              </a:ext>
            </a:extLst>
          </p:cNvPr>
          <p:cNvSpPr/>
          <p:nvPr/>
        </p:nvSpPr>
        <p:spPr>
          <a:xfrm rot="4441182">
            <a:off x="-4614" y="4360996"/>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6" name="Picture 5">
            <a:extLst>
              <a:ext uri="{FF2B5EF4-FFF2-40B4-BE49-F238E27FC236}">
                <a16:creationId xmlns:a16="http://schemas.microsoft.com/office/drawing/2014/main" id="{9498E530-E90E-D177-8B48-59836AADD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spTree>
    <p:custDataLst>
      <p:tags r:id="rId1"/>
    </p:custDataLst>
    <p:extLst>
      <p:ext uri="{BB962C8B-B14F-4D97-AF65-F5344CB8AC3E}">
        <p14:creationId xmlns:p14="http://schemas.microsoft.com/office/powerpoint/2010/main" val="654397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839788" y="457200"/>
            <a:ext cx="7428723" cy="1600200"/>
          </a:xfrm>
        </p:spPr>
        <p:txBody>
          <a:bodyPr/>
          <a:lstStyle/>
          <a:p>
            <a:r>
              <a:rPr lang="en-CA" b="1" dirty="0"/>
              <a:t>Common Prescribing Standards Questions</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839788" y="2057400"/>
            <a:ext cx="7428723" cy="3811588"/>
          </a:xfrm>
        </p:spPr>
        <p:txBody>
          <a:bodyPr>
            <a:normAutofit fontScale="85000" lnSpcReduction="10000"/>
          </a:bodyPr>
          <a:lstStyle/>
          <a:p>
            <a:pPr rtl="0" fontAlgn="ctr">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Renewals </a:t>
            </a:r>
          </a:p>
          <a:p>
            <a:pPr marL="285750" marR="0" indent="-285750">
              <a:spcBef>
                <a:spcPts val="0"/>
              </a:spcBef>
              <a:spcAft>
                <a:spcPts val="0"/>
              </a:spcAft>
              <a:buFontTx/>
              <a:buChar char="-"/>
            </a:pPr>
            <a:r>
              <a:rPr lang="en-US" sz="1800" dirty="0">
                <a:latin typeface="Calibri" panose="020F0502020204030204" pitchFamily="34" charset="0"/>
              </a:rPr>
              <a:t>T</a:t>
            </a:r>
            <a:r>
              <a:rPr lang="en-US" sz="1800" dirty="0">
                <a:effectLst/>
                <a:latin typeface="Calibri" panose="020F0502020204030204" pitchFamily="34" charset="0"/>
              </a:rPr>
              <a:t>he standards no longer indicate a specific duration.  Pharmacist discretion. </a:t>
            </a:r>
          </a:p>
          <a:p>
            <a:pPr marL="285750" marR="0" indent="-285750">
              <a:spcBef>
                <a:spcPts val="0"/>
              </a:spcBef>
              <a:spcAft>
                <a:spcPts val="0"/>
              </a:spcAft>
              <a:buFontTx/>
              <a:buChar char="-"/>
            </a:pPr>
            <a:r>
              <a:rPr lang="en-US" sz="1800" dirty="0">
                <a:latin typeface="Calibri" panose="020F0502020204030204" pitchFamily="34" charset="0"/>
              </a:rPr>
              <a:t>Billing – required to renew as per previous durations unless there is a clinical reason to change duration.  Pharmacist must document reason to renew different duration.</a:t>
            </a:r>
          </a:p>
          <a:p>
            <a:pPr marL="285750" marR="0" indent="-285750">
              <a:spcBef>
                <a:spcPts val="0"/>
              </a:spcBef>
              <a:spcAft>
                <a:spcPts val="0"/>
              </a:spcAft>
              <a:buFontTx/>
              <a:buChar char="-"/>
            </a:pPr>
            <a:r>
              <a:rPr lang="en-US" sz="1800" dirty="0">
                <a:effectLst/>
                <a:latin typeface="Calibri" panose="020F0502020204030204" pitchFamily="34" charset="0"/>
              </a:rPr>
              <a:t>Th</a:t>
            </a:r>
            <a:r>
              <a:rPr lang="en-US" sz="1800" dirty="0">
                <a:latin typeface="Calibri" panose="020F0502020204030204" pitchFamily="34" charset="0"/>
              </a:rPr>
              <a:t>ink- is there a reason another provider would not renew for 90 days by 3 refills</a:t>
            </a:r>
          </a:p>
          <a:p>
            <a:pPr marL="285750" marR="0" indent="-285750">
              <a:spcBef>
                <a:spcPts val="0"/>
              </a:spcBef>
              <a:spcAft>
                <a:spcPts val="0"/>
              </a:spcAft>
              <a:buFontTx/>
              <a:buChar char="-"/>
            </a:pPr>
            <a:r>
              <a:rPr lang="en-US" sz="1800" dirty="0">
                <a:latin typeface="Calibri" panose="020F0502020204030204" pitchFamily="34" charset="0"/>
              </a:rPr>
              <a:t>CAN do an adaptation or therapeutic sub at the time of renewal</a:t>
            </a:r>
          </a:p>
          <a:p>
            <a:pPr marL="285750" marR="0" indent="-285750">
              <a:spcBef>
                <a:spcPts val="0"/>
              </a:spcBef>
              <a:spcAft>
                <a:spcPts val="0"/>
              </a:spcAft>
              <a:buFontTx/>
              <a:buChar char="-"/>
            </a:pPr>
            <a:r>
              <a:rPr lang="en-US" sz="1800" dirty="0">
                <a:latin typeface="Calibri" panose="020F0502020204030204" pitchFamily="34" charset="0"/>
              </a:rPr>
              <a:t>CAN renew CDSA Medications with part fills if indicated.  Cannot renew acute pain medications and some exceptions for OAMT. </a:t>
            </a:r>
          </a:p>
          <a:p>
            <a:pPr marL="285750" marR="0" indent="-285750">
              <a:spcBef>
                <a:spcPts val="0"/>
              </a:spcBef>
              <a:spcAft>
                <a:spcPts val="0"/>
              </a:spcAft>
              <a:buFontTx/>
              <a:buChar char="-"/>
            </a:pPr>
            <a:r>
              <a:rPr lang="en-US" sz="1800" dirty="0">
                <a:latin typeface="Calibri" panose="020F0502020204030204" pitchFamily="34" charset="0"/>
              </a:rPr>
              <a:t>CAN prescribe without bloodwork, but may wish to prescribe shorter duration and then re-assess </a:t>
            </a:r>
          </a:p>
          <a:p>
            <a:pPr marL="285750" marR="0" indent="-285750">
              <a:spcBef>
                <a:spcPts val="0"/>
              </a:spcBef>
              <a:spcAft>
                <a:spcPts val="0"/>
              </a:spcAft>
              <a:buFontTx/>
              <a:buChar char="-"/>
            </a:pPr>
            <a:r>
              <a:rPr lang="en-US" sz="1800" dirty="0">
                <a:latin typeface="Calibri" panose="020F0502020204030204" pitchFamily="34" charset="0"/>
              </a:rPr>
              <a:t>Follow-up plan CAN include determining when it is appropriate to provide </a:t>
            </a:r>
            <a:r>
              <a:rPr lang="en-US" sz="1800" dirty="0" err="1">
                <a:latin typeface="Calibri" panose="020F0502020204030204" pitchFamily="34" charset="0"/>
              </a:rPr>
              <a:t>pt</a:t>
            </a:r>
            <a:r>
              <a:rPr lang="en-US" sz="1800" dirty="0">
                <a:latin typeface="Calibri" panose="020F0502020204030204" pitchFamily="34" charset="0"/>
              </a:rPr>
              <a:t> advice on when to follow-up</a:t>
            </a:r>
          </a:p>
          <a:p>
            <a:pPr marR="0">
              <a:spcBef>
                <a:spcPts val="0"/>
              </a:spcBef>
              <a:spcAft>
                <a:spcPts val="0"/>
              </a:spcAft>
            </a:pPr>
            <a:endParaRPr lang="en-US" sz="1800" dirty="0">
              <a:latin typeface="Calibri" panose="020F0502020204030204" pitchFamily="34" charset="0"/>
            </a:endParaRPr>
          </a:p>
          <a:p>
            <a:pPr marR="0">
              <a:spcBef>
                <a:spcPts val="0"/>
              </a:spcBef>
              <a:spcAft>
                <a:spcPts val="0"/>
              </a:spcAft>
            </a:pPr>
            <a:r>
              <a:rPr lang="en-US" sz="1800" dirty="0">
                <a:latin typeface="Calibri" panose="020F0502020204030204" pitchFamily="34" charset="0"/>
              </a:rPr>
              <a:t>Therapeutic Substitutions </a:t>
            </a:r>
          </a:p>
          <a:p>
            <a:pPr marL="285750" marR="0" indent="-285750">
              <a:spcBef>
                <a:spcPts val="0"/>
              </a:spcBef>
              <a:spcAft>
                <a:spcPts val="0"/>
              </a:spcAft>
              <a:buFontTx/>
              <a:buChar char="-"/>
            </a:pPr>
            <a:r>
              <a:rPr lang="en-US" sz="1800" dirty="0">
                <a:latin typeface="Calibri" panose="020F0502020204030204" pitchFamily="34" charset="0"/>
              </a:rPr>
              <a:t>Can substitute to a different class of medication </a:t>
            </a:r>
          </a:p>
          <a:p>
            <a:pPr marL="285750" marR="0" indent="-285750">
              <a:spcBef>
                <a:spcPts val="0"/>
              </a:spcBef>
              <a:spcAft>
                <a:spcPts val="0"/>
              </a:spcAft>
              <a:buFontTx/>
              <a:buChar char="-"/>
            </a:pPr>
            <a:r>
              <a:rPr lang="en-US" sz="1800" dirty="0">
                <a:latin typeface="Calibri" panose="020F0502020204030204" pitchFamily="34" charset="0"/>
              </a:rPr>
              <a:t>For participants in the CPPCC project only  – CAN also add medications for diabetes, asthma, COPD, and cardiovascular disease (research project approved by NSCP)</a:t>
            </a:r>
          </a:p>
          <a:p>
            <a:pPr marR="0">
              <a:spcBef>
                <a:spcPts val="0"/>
              </a:spcBef>
              <a:spcAft>
                <a:spcPts val="0"/>
              </a:spcAft>
            </a:pPr>
            <a:endParaRPr lang="en-US" sz="1800" dirty="0">
              <a:effectLst/>
              <a:latin typeface="Calibri" panose="020F0502020204030204" pitchFamily="34" charset="0"/>
            </a:endParaRPr>
          </a:p>
          <a:p>
            <a:pPr marR="0">
              <a:spcBef>
                <a:spcPts val="0"/>
              </a:spcBef>
              <a:spcAft>
                <a:spcPts val="0"/>
              </a:spcAft>
            </a:pPr>
            <a:r>
              <a:rPr lang="en-US" sz="1800" dirty="0">
                <a:effectLst/>
                <a:latin typeface="Calibri" panose="020F0502020204030204" pitchFamily="34" charset="0"/>
              </a:rPr>
              <a:t> </a:t>
            </a:r>
          </a:p>
          <a:p>
            <a:pPr marL="285750" indent="-285750">
              <a:buClr>
                <a:srgbClr val="7CBC51"/>
              </a:buClr>
              <a:buFont typeface="Arial" panose="020B0604020202020204" pitchFamily="34" charset="0"/>
              <a:buChar char="•"/>
            </a:pPr>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11137260"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20647993">
            <a:off x="8481001"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69" y="5642621"/>
            <a:ext cx="1097318" cy="872227"/>
          </a:xfrm>
          <a:prstGeom prst="rect">
            <a:avLst/>
          </a:prstGeom>
        </p:spPr>
      </p:pic>
      <p:sp>
        <p:nvSpPr>
          <p:cNvPr id="8" name="Rectangle 1">
            <a:extLst>
              <a:ext uri="{FF2B5EF4-FFF2-40B4-BE49-F238E27FC236}">
                <a16:creationId xmlns:a16="http://schemas.microsoft.com/office/drawing/2014/main" id="{52EAAF06-EBBA-4015-F786-12DF48943927}"/>
              </a:ext>
            </a:extLst>
          </p:cNvPr>
          <p:cNvSpPr>
            <a:spLocks noChangeArrowheads="1"/>
          </p:cNvSpPr>
          <p:nvPr/>
        </p:nvSpPr>
        <p:spPr bwMode="auto">
          <a:xfrm>
            <a:off x="4551041" y="2004094"/>
            <a:ext cx="121954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1616708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839788" y="457200"/>
            <a:ext cx="7428723" cy="1600200"/>
          </a:xfrm>
        </p:spPr>
        <p:txBody>
          <a:bodyPr/>
          <a:lstStyle/>
          <a:p>
            <a:r>
              <a:rPr lang="en-CA" b="1" dirty="0"/>
              <a:t>Common Prescribing Standards Questions</a:t>
            </a:r>
            <a:endParaRPr lang="en-CA" dirty="0"/>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839788" y="2057400"/>
            <a:ext cx="7428723" cy="3811588"/>
          </a:xfrm>
        </p:spPr>
        <p:txBody>
          <a:bodyPr>
            <a:normAutofit fontScale="92500" lnSpcReduction="10000"/>
          </a:bodyPr>
          <a:lstStyle/>
          <a:p>
            <a:pPr rtl="0" fontAlgn="ctr">
              <a:spcBef>
                <a:spcPts val="0"/>
              </a:spcBef>
              <a:spcAft>
                <a:spcPts val="0"/>
              </a:spcAft>
            </a:pPr>
            <a:r>
              <a:rPr lang="en-US" sz="1800" dirty="0">
                <a:effectLst/>
                <a:latin typeface="Calibri" panose="020F0502020204030204" pitchFamily="34" charset="0"/>
              </a:rPr>
              <a:t> Minor Ailments </a:t>
            </a:r>
          </a:p>
          <a:p>
            <a:pPr marL="285750" indent="-285750" rtl="0" fontAlgn="ctr">
              <a:spcBef>
                <a:spcPts val="0"/>
              </a:spcBef>
              <a:spcAft>
                <a:spcPts val="0"/>
              </a:spcAft>
              <a:buFontTx/>
              <a:buChar char="-"/>
            </a:pPr>
            <a:r>
              <a:rPr lang="en-US" sz="1800" dirty="0">
                <a:latin typeface="Calibri" panose="020F0502020204030204" pitchFamily="34" charset="0"/>
              </a:rPr>
              <a:t>CAN prescribe any medication appropriate for any of the conditions on the </a:t>
            </a:r>
            <a:r>
              <a:rPr lang="en-US" sz="1800" dirty="0" err="1">
                <a:latin typeface="Calibri" panose="020F0502020204030204" pitchFamily="34" charset="0"/>
              </a:rPr>
              <a:t>the</a:t>
            </a:r>
            <a:r>
              <a:rPr lang="en-US" sz="1800" dirty="0">
                <a:latin typeface="Calibri" panose="020F0502020204030204" pitchFamily="34" charset="0"/>
              </a:rPr>
              <a:t> ailment list if pharmacists confirms they have the condition.</a:t>
            </a:r>
          </a:p>
          <a:p>
            <a:pPr marL="285750" indent="-285750" rtl="0" fontAlgn="ctr">
              <a:spcBef>
                <a:spcPts val="0"/>
              </a:spcBef>
              <a:spcAft>
                <a:spcPts val="0"/>
              </a:spcAft>
              <a:buFontTx/>
              <a:buChar char="-"/>
            </a:pPr>
            <a:r>
              <a:rPr lang="en-US" sz="1800" dirty="0">
                <a:effectLst/>
                <a:latin typeface="Calibri" panose="020F0502020204030204" pitchFamily="34" charset="0"/>
              </a:rPr>
              <a:t>Pres</a:t>
            </a:r>
            <a:r>
              <a:rPr lang="en-US" sz="1800" dirty="0">
                <a:latin typeface="Calibri" panose="020F0502020204030204" pitchFamily="34" charset="0"/>
              </a:rPr>
              <a:t>cribing by Protocol</a:t>
            </a:r>
          </a:p>
          <a:p>
            <a:pPr marL="285750" indent="-285750" rtl="0" fontAlgn="ctr">
              <a:spcBef>
                <a:spcPts val="0"/>
              </a:spcBef>
              <a:spcAft>
                <a:spcPts val="0"/>
              </a:spcAft>
              <a:buFontTx/>
              <a:buChar char="-"/>
            </a:pPr>
            <a:r>
              <a:rPr lang="en-US" sz="1800" dirty="0">
                <a:effectLst/>
                <a:latin typeface="Calibri" panose="020F0502020204030204" pitchFamily="34" charset="0"/>
              </a:rPr>
              <a:t>Herpes Zoster (Shingles disease) – need to start treatment ASAP so used reserved appointments.  If eye/ear involved, they will also need to go to emergency.</a:t>
            </a:r>
          </a:p>
          <a:p>
            <a:pPr marL="285750" indent="-285750" rtl="0" fontAlgn="ctr">
              <a:spcBef>
                <a:spcPts val="0"/>
              </a:spcBef>
              <a:spcAft>
                <a:spcPts val="0"/>
              </a:spcAft>
              <a:buFontTx/>
              <a:buChar char="-"/>
            </a:pPr>
            <a:r>
              <a:rPr lang="en-US" sz="1800" dirty="0">
                <a:latin typeface="Calibri" panose="020F0502020204030204" pitchFamily="34" charset="0"/>
              </a:rPr>
              <a:t>COVID-19 </a:t>
            </a:r>
          </a:p>
          <a:p>
            <a:pPr marL="742950" lvl="1" indent="-285750" fontAlgn="ctr">
              <a:spcBef>
                <a:spcPts val="0"/>
              </a:spcBef>
              <a:buFontTx/>
              <a:buChar char="-"/>
            </a:pPr>
            <a:r>
              <a:rPr lang="en-US" sz="1600" dirty="0">
                <a:latin typeface="Calibri" panose="020F0502020204030204" pitchFamily="34" charset="0"/>
              </a:rPr>
              <a:t>CAN prescribe budesonide as per protocol for covid-19 cough but would need a positive test </a:t>
            </a:r>
          </a:p>
          <a:p>
            <a:pPr marL="285750" indent="-285750" rtl="0" fontAlgn="ctr">
              <a:spcBef>
                <a:spcPts val="0"/>
              </a:spcBef>
              <a:spcAft>
                <a:spcPts val="0"/>
              </a:spcAft>
              <a:buFontTx/>
              <a:buChar char="-"/>
            </a:pPr>
            <a:r>
              <a:rPr lang="en-US" sz="1800" dirty="0">
                <a:latin typeface="Calibri" panose="020F0502020204030204" pitchFamily="34" charset="0"/>
              </a:rPr>
              <a:t>Lyme Disease</a:t>
            </a:r>
          </a:p>
          <a:p>
            <a:pPr marL="742950" lvl="1" indent="-285750" fontAlgn="ctr">
              <a:spcBef>
                <a:spcPts val="0"/>
              </a:spcBef>
              <a:buFontTx/>
              <a:buChar char="-"/>
            </a:pPr>
            <a:r>
              <a:rPr lang="en-US" sz="1600" dirty="0">
                <a:latin typeface="Calibri" panose="020F0502020204030204" pitchFamily="34" charset="0"/>
              </a:rPr>
              <a:t>CAN prescribe without seeing tick if confident it was a black legged tick.  Standards say must be competent to identify the tick.</a:t>
            </a:r>
          </a:p>
          <a:p>
            <a:pPr marL="742950" lvl="1" indent="-285750" fontAlgn="ctr">
              <a:spcBef>
                <a:spcPts val="0"/>
              </a:spcBef>
              <a:buFontTx/>
              <a:buChar char="-"/>
            </a:pPr>
            <a:r>
              <a:rPr lang="en-US" sz="1600" dirty="0">
                <a:latin typeface="Calibri" panose="020F0502020204030204" pitchFamily="34" charset="0"/>
              </a:rPr>
              <a:t>CAN prescribe if patient has bull’s eye rash- this is early </a:t>
            </a:r>
            <a:r>
              <a:rPr lang="en-US" sz="1600" dirty="0" err="1">
                <a:latin typeface="Calibri" panose="020F0502020204030204" pitchFamily="34" charset="0"/>
              </a:rPr>
              <a:t>lyme</a:t>
            </a:r>
            <a:r>
              <a:rPr lang="en-US" sz="1600" dirty="0">
                <a:latin typeface="Calibri" panose="020F0502020204030204" pitchFamily="34" charset="0"/>
              </a:rPr>
              <a:t> dx</a:t>
            </a:r>
          </a:p>
          <a:p>
            <a:pPr marL="742950" lvl="1" indent="-285750" fontAlgn="ctr">
              <a:spcBef>
                <a:spcPts val="0"/>
              </a:spcBef>
              <a:buFontTx/>
              <a:buChar char="-"/>
            </a:pPr>
            <a:r>
              <a:rPr lang="en-US" sz="1600" dirty="0">
                <a:latin typeface="Calibri" panose="020F0502020204030204" pitchFamily="34" charset="0"/>
              </a:rPr>
              <a:t>CANNOT prescribe if patient has long term or later symptoms/complications</a:t>
            </a:r>
          </a:p>
          <a:p>
            <a:pPr lvl="1" fontAlgn="ctr">
              <a:spcBef>
                <a:spcPts val="0"/>
              </a:spcBef>
            </a:pPr>
            <a:endParaRPr lang="en-US" sz="1600" dirty="0">
              <a:latin typeface="Calibri" panose="020F0502020204030204" pitchFamily="34" charset="0"/>
            </a:endParaRPr>
          </a:p>
          <a:p>
            <a:pPr marL="285750" indent="-285750" rtl="0" fontAlgn="ctr">
              <a:spcBef>
                <a:spcPts val="0"/>
              </a:spcBef>
              <a:spcAft>
                <a:spcPts val="0"/>
              </a:spcAft>
              <a:buFontTx/>
              <a:buChar char="-"/>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 </a:t>
            </a:r>
          </a:p>
          <a:p>
            <a:pPr>
              <a:buClr>
                <a:srgbClr val="7CBC51"/>
              </a:buClr>
            </a:pPr>
            <a:endParaRPr lang="en-US" sz="1800" dirty="0">
              <a:effectLst/>
              <a:latin typeface="Calibri" panose="020F0502020204030204" pitchFamily="34" charset="0"/>
            </a:endParaRPr>
          </a:p>
          <a:p>
            <a:pPr marL="285750" indent="-285750">
              <a:buClr>
                <a:srgbClr val="7CBC51"/>
              </a:buClr>
              <a:buFont typeface="Arial" panose="020B0604020202020204" pitchFamily="34" charset="0"/>
              <a:buChar char="•"/>
            </a:pPr>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11137260"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20647993">
            <a:off x="8481001"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69" y="5642621"/>
            <a:ext cx="1097318" cy="872227"/>
          </a:xfrm>
          <a:prstGeom prst="rect">
            <a:avLst/>
          </a:prstGeom>
        </p:spPr>
      </p:pic>
      <p:sp>
        <p:nvSpPr>
          <p:cNvPr id="8" name="Rectangle 1">
            <a:extLst>
              <a:ext uri="{FF2B5EF4-FFF2-40B4-BE49-F238E27FC236}">
                <a16:creationId xmlns:a16="http://schemas.microsoft.com/office/drawing/2014/main" id="{52EAAF06-EBBA-4015-F786-12DF48943927}"/>
              </a:ext>
            </a:extLst>
          </p:cNvPr>
          <p:cNvSpPr>
            <a:spLocks noChangeArrowheads="1"/>
          </p:cNvSpPr>
          <p:nvPr/>
        </p:nvSpPr>
        <p:spPr bwMode="auto">
          <a:xfrm>
            <a:off x="4551041" y="2004094"/>
            <a:ext cx="121954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103120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839788" y="457200"/>
            <a:ext cx="7428723" cy="1600200"/>
          </a:xfrm>
        </p:spPr>
        <p:txBody>
          <a:bodyPr/>
          <a:lstStyle/>
          <a:p>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11137260"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69" y="5642621"/>
            <a:ext cx="1097318" cy="872227"/>
          </a:xfrm>
          <a:prstGeom prst="rect">
            <a:avLst/>
          </a:prstGeom>
        </p:spPr>
      </p:pic>
      <p:sp>
        <p:nvSpPr>
          <p:cNvPr id="8" name="Rectangle 1">
            <a:extLst>
              <a:ext uri="{FF2B5EF4-FFF2-40B4-BE49-F238E27FC236}">
                <a16:creationId xmlns:a16="http://schemas.microsoft.com/office/drawing/2014/main" id="{52EAAF06-EBBA-4015-F786-12DF48943927}"/>
              </a:ext>
            </a:extLst>
          </p:cNvPr>
          <p:cNvSpPr>
            <a:spLocks noChangeArrowheads="1"/>
          </p:cNvSpPr>
          <p:nvPr/>
        </p:nvSpPr>
        <p:spPr bwMode="auto">
          <a:xfrm>
            <a:off x="4551041" y="2004094"/>
            <a:ext cx="121954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Placeholder 9">
            <a:extLst>
              <a:ext uri="{FF2B5EF4-FFF2-40B4-BE49-F238E27FC236}">
                <a16:creationId xmlns:a16="http://schemas.microsoft.com/office/drawing/2014/main" id="{2C2F39D1-D037-6E01-3C3C-55DD32CBAAB9}"/>
              </a:ext>
            </a:extLst>
          </p:cNvPr>
          <p:cNvSpPr>
            <a:spLocks noGrp="1"/>
          </p:cNvSpPr>
          <p:nvPr>
            <p:ph type="body" sz="half" idx="2"/>
          </p:nvPr>
        </p:nvSpPr>
        <p:spPr/>
        <p:txBody>
          <a:bodyPr/>
          <a:lstStyle/>
          <a:p>
            <a:endParaRPr lang="en-US"/>
          </a:p>
        </p:txBody>
      </p:sp>
      <p:sp>
        <p:nvSpPr>
          <p:cNvPr id="17" name="Content Placeholder 16">
            <a:extLst>
              <a:ext uri="{FF2B5EF4-FFF2-40B4-BE49-F238E27FC236}">
                <a16:creationId xmlns:a16="http://schemas.microsoft.com/office/drawing/2014/main" id="{40F5AC03-9B74-A3F0-E8A0-0AC55A3469D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50187D3-FE6C-A677-BC2A-C38C868185EB}"/>
              </a:ext>
            </a:extLst>
          </p:cNvPr>
          <p:cNvPicPr>
            <a:picLocks noChangeAspect="1"/>
          </p:cNvPicPr>
          <p:nvPr/>
        </p:nvPicPr>
        <p:blipFill>
          <a:blip r:embed="rId5"/>
          <a:stretch>
            <a:fillRect/>
          </a:stretch>
        </p:blipFill>
        <p:spPr>
          <a:xfrm>
            <a:off x="555685" y="745995"/>
            <a:ext cx="11080630" cy="4896626"/>
          </a:xfrm>
          <a:prstGeom prst="rect">
            <a:avLst/>
          </a:prstGeom>
        </p:spPr>
      </p:pic>
    </p:spTree>
    <p:custDataLst>
      <p:tags r:id="rId1"/>
    </p:custDataLst>
    <p:extLst>
      <p:ext uri="{BB962C8B-B14F-4D97-AF65-F5344CB8AC3E}">
        <p14:creationId xmlns:p14="http://schemas.microsoft.com/office/powerpoint/2010/main" val="2630730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3923489" y="550800"/>
            <a:ext cx="7243711" cy="913302"/>
          </a:xfrm>
        </p:spPr>
        <p:txBody>
          <a:bodyPr/>
          <a:lstStyle/>
          <a:p>
            <a:r>
              <a:rPr lang="en-CA" b="1" dirty="0"/>
              <a:t> What Do I Bill for CPPCC?</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3028336" y="1464102"/>
            <a:ext cx="8138866" cy="4536648"/>
          </a:xfrm>
        </p:spPr>
        <p:txBody>
          <a:bodyPr>
            <a:normAutofit fontScale="85000" lnSpcReduction="20000"/>
          </a:bodyPr>
          <a:lstStyle/>
          <a:p>
            <a:pPr marL="285750" indent="-285750">
              <a:buClr>
                <a:srgbClr val="7CBC51"/>
              </a:buClr>
              <a:buFont typeface="Arial" panose="020B0604020202020204" pitchFamily="34" charset="0"/>
              <a:buChar char="•"/>
            </a:pPr>
            <a:endParaRPr lang="en-CA" dirty="0"/>
          </a:p>
          <a:p>
            <a:pPr marL="285750" indent="-285750">
              <a:buClr>
                <a:srgbClr val="7CBC51"/>
              </a:buClr>
              <a:buFont typeface="Arial" panose="020B0604020202020204" pitchFamily="34" charset="0"/>
              <a:buChar char="•"/>
            </a:pPr>
            <a:r>
              <a:rPr lang="en-CA" sz="2300" dirty="0">
                <a:latin typeface="Arial" panose="020B0604020202020204" pitchFamily="34" charset="0"/>
                <a:cs typeface="Arial" panose="020B0604020202020204" pitchFamily="34" charset="0"/>
              </a:rPr>
              <a:t>Patient comes in for a CDM, Med Review or Bloom Service and requires a renewal of medications </a:t>
            </a:r>
          </a:p>
          <a:p>
            <a:pPr marL="742950" lvl="1" indent="-285750">
              <a:buClr>
                <a:srgbClr val="7CBC51"/>
              </a:buClr>
              <a:buFont typeface="Arial" panose="020B0604020202020204" pitchFamily="34" charset="0"/>
              <a:buChar char="•"/>
            </a:pPr>
            <a:r>
              <a:rPr lang="en-CA" sz="2300" dirty="0">
                <a:latin typeface="Arial" panose="020B0604020202020204" pitchFamily="34" charset="0"/>
                <a:cs typeface="Arial" panose="020B0604020202020204" pitchFamily="34" charset="0"/>
              </a:rPr>
              <a:t>Bill the primary service the patient received</a:t>
            </a:r>
          </a:p>
          <a:p>
            <a:pPr marL="742950" lvl="1" indent="-285750">
              <a:buClr>
                <a:srgbClr val="7CBC51"/>
              </a:buClr>
              <a:buFont typeface="Arial" panose="020B0604020202020204" pitchFamily="34" charset="0"/>
              <a:buChar char="•"/>
            </a:pPr>
            <a:r>
              <a:rPr lang="en-CA" sz="2300" dirty="0">
                <a:latin typeface="Arial" panose="020B0604020202020204" pitchFamily="34" charset="0"/>
                <a:cs typeface="Arial" panose="020B0604020202020204" pitchFamily="34" charset="0"/>
              </a:rPr>
              <a:t>If the information required for a renewal was part of the service, cannot double bill.  </a:t>
            </a:r>
          </a:p>
          <a:p>
            <a:pPr marL="742950" lvl="1" indent="-285750">
              <a:buClr>
                <a:srgbClr val="7CBC51"/>
              </a:buClr>
              <a:buFont typeface="Arial" panose="020B0604020202020204" pitchFamily="34" charset="0"/>
              <a:buChar char="•"/>
            </a:pPr>
            <a:r>
              <a:rPr lang="en-CA" sz="2300" dirty="0">
                <a:latin typeface="Arial" panose="020B0604020202020204" pitchFamily="34" charset="0"/>
                <a:cs typeface="Arial" panose="020B0604020202020204" pitchFamily="34" charset="0"/>
              </a:rPr>
              <a:t>If it is for a different medication (ex. CDM diabetes consult and needs Synthroid renewed, bill the renewal assessment as well</a:t>
            </a:r>
          </a:p>
          <a:p>
            <a:pPr marL="285750" indent="-285750">
              <a:buClr>
                <a:srgbClr val="7CBC51"/>
              </a:buClr>
              <a:buFont typeface="Arial" panose="020B0604020202020204" pitchFamily="34" charset="0"/>
              <a:buChar char="•"/>
            </a:pPr>
            <a:r>
              <a:rPr lang="en-CA" sz="2300" dirty="0">
                <a:latin typeface="Arial" panose="020B0604020202020204" pitchFamily="34" charset="0"/>
                <a:cs typeface="Arial" panose="020B0604020202020204" pitchFamily="34" charset="0"/>
              </a:rPr>
              <a:t>Patient comes in for a service (ex. Med Review, renewal, CDM) and the pharmacist exercises project scope to prescribe a new additional medication for diabetes, COPD, asthma or CVD </a:t>
            </a:r>
          </a:p>
          <a:p>
            <a:pPr marL="742950" lvl="1" indent="-285750">
              <a:buClr>
                <a:srgbClr val="7CBC51"/>
              </a:buClr>
              <a:buFont typeface="Arial" panose="020B0604020202020204" pitchFamily="34" charset="0"/>
              <a:buChar char="•"/>
            </a:pPr>
            <a:r>
              <a:rPr lang="en-CA" sz="2300" dirty="0">
                <a:latin typeface="Arial" panose="020B0604020202020204" pitchFamily="34" charset="0"/>
                <a:cs typeface="Arial" panose="020B0604020202020204" pitchFamily="34" charset="0"/>
              </a:rPr>
              <a:t>Bill the primary service the patient received </a:t>
            </a:r>
            <a:endParaRPr lang="en-CA" sz="2600" dirty="0">
              <a:latin typeface="Arial" panose="020B0604020202020204" pitchFamily="34" charset="0"/>
              <a:cs typeface="Arial" panose="020B0604020202020204" pitchFamily="34" charset="0"/>
            </a:endParaRPr>
          </a:p>
          <a:p>
            <a:pPr marL="742950" lvl="1" indent="-285750">
              <a:buClr>
                <a:srgbClr val="7CBC51"/>
              </a:buClr>
              <a:buFont typeface="Arial" panose="020B0604020202020204" pitchFamily="34" charset="0"/>
              <a:buChar char="•"/>
            </a:pPr>
            <a:r>
              <a:rPr lang="en-CA" sz="2600" dirty="0">
                <a:latin typeface="Arial" panose="020B0604020202020204" pitchFamily="34" charset="0"/>
                <a:cs typeface="Arial" panose="020B0604020202020204" pitchFamily="34" charset="0"/>
              </a:rPr>
              <a:t>Also bill the PIN for Prescribing with a diagnoses confirmed by pharmacist and change the fee to $0  ($0 if the assessment was completed as part of primary service)</a:t>
            </a:r>
          </a:p>
          <a:p>
            <a:pPr marL="285750" indent="-285750">
              <a:buClr>
                <a:srgbClr val="7CBC51"/>
              </a:buClr>
              <a:buFont typeface="Arial" panose="020B0604020202020204" pitchFamily="34" charset="0"/>
              <a:buChar char="•"/>
            </a:pPr>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460084"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3503048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3923489" y="550799"/>
            <a:ext cx="7243711" cy="767335"/>
          </a:xfrm>
        </p:spPr>
        <p:txBody>
          <a:bodyPr/>
          <a:lstStyle/>
          <a:p>
            <a:r>
              <a:rPr lang="en-CA" b="1" dirty="0"/>
              <a:t> What Do I Bill for CPPCC?</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3618271" y="1582993"/>
            <a:ext cx="7789971" cy="4916129"/>
          </a:xfrm>
        </p:spPr>
        <p:txBody>
          <a:bodyPr>
            <a:normAutofit/>
          </a:bodyPr>
          <a:lstStyle/>
          <a:p>
            <a:pPr marL="285750" indent="-285750">
              <a:buClr>
                <a:srgbClr val="7CBC51"/>
              </a:buClr>
              <a:buFont typeface="Arial" panose="020B0604020202020204" pitchFamily="34" charset="0"/>
              <a:buChar char="•"/>
            </a:pPr>
            <a:r>
              <a:rPr lang="en-CA" sz="2100" dirty="0">
                <a:latin typeface="Arial" panose="020B0604020202020204" pitchFamily="34" charset="0"/>
                <a:cs typeface="Arial" panose="020B0604020202020204" pitchFamily="34" charset="0"/>
              </a:rPr>
              <a:t>Patient is on CPAMS and requires a renewal on their warfarin prescription  </a:t>
            </a:r>
          </a:p>
          <a:p>
            <a:pPr marL="742950" lvl="1" indent="-285750">
              <a:buClr>
                <a:srgbClr val="7CBC51"/>
              </a:buClr>
              <a:buFont typeface="Arial" panose="020B0604020202020204" pitchFamily="34" charset="0"/>
              <a:buChar char="•"/>
            </a:pPr>
            <a:r>
              <a:rPr lang="en-CA" sz="2100" dirty="0">
                <a:latin typeface="Arial" panose="020B0604020202020204" pitchFamily="34" charset="0"/>
                <a:cs typeface="Arial" panose="020B0604020202020204" pitchFamily="34" charset="0"/>
              </a:rPr>
              <a:t>Complete a renewal assessment and bill the renewal PIN (up to once per year)</a:t>
            </a:r>
          </a:p>
          <a:p>
            <a:pPr marL="742950" lvl="1" indent="-285750">
              <a:buClr>
                <a:srgbClr val="7CBC51"/>
              </a:buClr>
              <a:buFont typeface="Arial" panose="020B0604020202020204" pitchFamily="34" charset="0"/>
              <a:buChar char="•"/>
            </a:pPr>
            <a:r>
              <a:rPr lang="en-CA" sz="2100" dirty="0">
                <a:latin typeface="Arial" panose="020B0604020202020204" pitchFamily="34" charset="0"/>
                <a:cs typeface="Arial" panose="020B0604020202020204" pitchFamily="34" charset="0"/>
              </a:rPr>
              <a:t>Continue to see patient for POCT, and assessments at interval recommended at most recent appointment </a:t>
            </a:r>
          </a:p>
          <a:p>
            <a:pPr marL="285750" indent="-285750">
              <a:buClr>
                <a:srgbClr val="7CBC51"/>
              </a:buClr>
              <a:buFont typeface="Arial" panose="020B0604020202020204" pitchFamily="34" charset="0"/>
              <a:buChar char="•"/>
            </a:pPr>
            <a:r>
              <a:rPr lang="en-CA" sz="2100" dirty="0">
                <a:latin typeface="Arial" panose="020B0604020202020204" pitchFamily="34" charset="0"/>
                <a:cs typeface="Arial" panose="020B0604020202020204" pitchFamily="34" charset="0"/>
              </a:rPr>
              <a:t>A patient  books an appointment for a renewal and it is apparent that a number of medication therapy problems are present.  </a:t>
            </a:r>
          </a:p>
          <a:p>
            <a:pPr marL="742950" lvl="1" indent="-285750">
              <a:buClr>
                <a:srgbClr val="7CBC51"/>
              </a:buClr>
              <a:buFont typeface="Arial" panose="020B0604020202020204" pitchFamily="34" charset="0"/>
              <a:buChar char="•"/>
            </a:pPr>
            <a:r>
              <a:rPr lang="en-CA" sz="2100" dirty="0">
                <a:latin typeface="Arial" panose="020B0604020202020204" pitchFamily="34" charset="0"/>
                <a:cs typeface="Arial" panose="020B0604020202020204" pitchFamily="34" charset="0"/>
              </a:rPr>
              <a:t>Bill the renewal Pin if able to collect adequate information to complete the renewal for a limited duration</a:t>
            </a:r>
          </a:p>
          <a:p>
            <a:pPr marL="742950" lvl="1" indent="-285750">
              <a:buClr>
                <a:srgbClr val="7CBC51"/>
              </a:buClr>
              <a:buFont typeface="Arial" panose="020B0604020202020204" pitchFamily="34" charset="0"/>
              <a:buChar char="•"/>
            </a:pPr>
            <a:r>
              <a:rPr lang="en-CA" sz="2100" dirty="0">
                <a:latin typeface="Arial" panose="020B0604020202020204" pitchFamily="34" charset="0"/>
                <a:cs typeface="Arial" panose="020B0604020202020204" pitchFamily="34" charset="0"/>
              </a:rPr>
              <a:t>Book the patient to come back for the appropriate service (CDM, Med Review if Pharmacare, or Complex Medication Assessment </a:t>
            </a:r>
          </a:p>
          <a:p>
            <a:pPr lvl="1">
              <a:buClr>
                <a:srgbClr val="7CBC51"/>
              </a:buClr>
            </a:pPr>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460084"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3291280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3923489" y="550800"/>
            <a:ext cx="7243711" cy="1600200"/>
          </a:xfrm>
        </p:spPr>
        <p:txBody>
          <a:bodyPr/>
          <a:lstStyle/>
          <a:p>
            <a:r>
              <a:rPr lang="en-CA" b="1" dirty="0"/>
              <a:t>Pharmacy Dispensary Service vs CPPCC</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3997779" y="2495611"/>
            <a:ext cx="7169422" cy="4013343"/>
          </a:xfrm>
        </p:spPr>
        <p:txBody>
          <a:bodyPr>
            <a:normAutofit/>
          </a:bodyPr>
          <a:lstStyle/>
          <a:p>
            <a:pPr marL="742950" lvl="1" indent="-285750">
              <a:buClr>
                <a:srgbClr val="7CBC51"/>
              </a:buClr>
              <a:buFont typeface="Arial" panose="020B0604020202020204" pitchFamily="34" charset="0"/>
              <a:buChar char="•"/>
            </a:pPr>
            <a:r>
              <a:rPr lang="en-CA" sz="1600" dirty="0">
                <a:latin typeface="Arial" panose="020B0604020202020204" pitchFamily="34" charset="0"/>
                <a:cs typeface="Arial" panose="020B0604020202020204" pitchFamily="34" charset="0"/>
              </a:rPr>
              <a:t>If a patient presents after clinic hours but dispensary is open and requires a renewal, adaptation, therapeutic sub or other serviced that cannot wait until an appointment is available at the clinic, the pharmacy should proceed with offering the service and bill using the usual PINS.  DO NOT USE CPPCC PINS</a:t>
            </a:r>
          </a:p>
          <a:p>
            <a:pPr marL="742950" lvl="1" indent="-285750">
              <a:buClr>
                <a:srgbClr val="7CBC51"/>
              </a:buClr>
              <a:buFont typeface="Arial" panose="020B0604020202020204" pitchFamily="34" charset="0"/>
              <a:buChar char="•"/>
            </a:pPr>
            <a:r>
              <a:rPr lang="en-CA" sz="1600" dirty="0">
                <a:latin typeface="Arial" panose="020B0604020202020204" pitchFamily="34" charset="0"/>
                <a:cs typeface="Arial" panose="020B0604020202020204" pitchFamily="34" charset="0"/>
              </a:rPr>
              <a:t>If a patient presents after hours and requires a service which can reasonably wait for the next available appointment time, the dispensary staff should book them into the clinic</a:t>
            </a:r>
          </a:p>
          <a:p>
            <a:pPr lvl="1">
              <a:buClr>
                <a:srgbClr val="7CBC51"/>
              </a:buClr>
            </a:pPr>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460084"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3722195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2104103" y="550800"/>
            <a:ext cx="9063097" cy="865045"/>
          </a:xfrm>
        </p:spPr>
        <p:txBody>
          <a:bodyPr/>
          <a:lstStyle/>
          <a:p>
            <a:r>
              <a:rPr lang="en-US" b="1" dirty="0"/>
              <a:t>Managing Patient Expectations or Concerns</a:t>
            </a:r>
            <a:endParaRPr lang="en-CA" b="1" dirty="0"/>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2406702" y="1543665"/>
            <a:ext cx="8760499" cy="5034115"/>
          </a:xfrm>
        </p:spPr>
        <p:txBody>
          <a:bodyPr>
            <a:normAutofit fontScale="92500" lnSpcReduction="10000"/>
          </a:bodyPr>
          <a:lstStyle/>
          <a:p>
            <a:pPr marL="0" marR="0">
              <a:lnSpc>
                <a:spcPct val="107000"/>
              </a:lnSpc>
              <a:spcBef>
                <a:spcPts val="795"/>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If</a:t>
            </a:r>
            <a:r>
              <a:rPr lang="en-US" sz="2000" spc="-5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a:t>
            </a:r>
            <a:r>
              <a:rPr lang="en-US" sz="2000" spc="-5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patient</a:t>
            </a:r>
            <a:r>
              <a:rPr lang="en-US" sz="2000" spc="-4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expresses</a:t>
            </a:r>
            <a:r>
              <a:rPr lang="en-US" sz="2000" spc="-4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a:t>
            </a:r>
            <a:r>
              <a:rPr lang="en-US" sz="2000" spc="-4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concern</a:t>
            </a:r>
            <a:r>
              <a:rPr lang="en-US" sz="2000" spc="-3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to</a:t>
            </a:r>
            <a:r>
              <a:rPr lang="en-US" sz="2000" spc="-5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either</a:t>
            </a:r>
            <a:r>
              <a:rPr lang="en-US" sz="2000" spc="-50" dirty="0">
                <a:effectLst/>
                <a:latin typeface="Calibri" panose="020F0502020204030204" pitchFamily="34" charset="0"/>
                <a:ea typeface="Calibri" panose="020F0502020204030204" pitchFamily="34" charset="0"/>
                <a:cs typeface="Calibri" panose="020F0502020204030204" pitchFamily="34" charset="0"/>
              </a:rPr>
              <a:t> </a:t>
            </a:r>
            <a:r>
              <a:rPr lang="en-US" sz="2000" spc="-50" dirty="0">
                <a:latin typeface="Calibri" panose="020F0502020204030204" pitchFamily="34" charset="0"/>
                <a:ea typeface="Calibri" panose="020F0502020204030204" pitchFamily="34" charset="0"/>
                <a:cs typeface="Calibri" panose="020F0502020204030204" pitchFamily="34" charset="0"/>
              </a:rPr>
              <a:t>PANS, the</a:t>
            </a:r>
            <a:r>
              <a:rPr lang="en-US" sz="2000" spc="-5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pharmacist</a:t>
            </a:r>
            <a:r>
              <a:rPr lang="en-US" sz="2000" spc="-3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or</a:t>
            </a:r>
            <a:r>
              <a:rPr lang="en-US" sz="2000" spc="-4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a:t>
            </a:r>
            <a:r>
              <a:rPr lang="en-US" sz="2000" spc="-4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physician/NP,</a:t>
            </a:r>
            <a:r>
              <a:rPr lang="en-US" sz="2000" spc="-4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a:t>
            </a:r>
            <a:r>
              <a:rPr lang="en-US" sz="2000" spc="-5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health</a:t>
            </a:r>
            <a:r>
              <a:rPr lang="en-US" sz="2000" spc="-3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care</a:t>
            </a:r>
            <a:r>
              <a:rPr lang="en-US" sz="2000" spc="-26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practitioner will:</a:t>
            </a:r>
            <a:endParaRPr lang="en-US" sz="2000" dirty="0">
              <a:effectLst/>
              <a:latin typeface="Calibri" panose="020F0502020204030204" pitchFamily="34" charset="0"/>
              <a:ea typeface="Calibri" panose="020F0502020204030204" pitchFamily="34" charset="0"/>
            </a:endParaRPr>
          </a:p>
          <a:p>
            <a:pPr marL="342900" marR="0" lvl="0" indent="-342900">
              <a:lnSpc>
                <a:spcPct val="107000"/>
              </a:lnSpc>
              <a:spcBef>
                <a:spcPts val="795"/>
              </a:spcBef>
              <a:spcAft>
                <a:spcPts val="0"/>
              </a:spcAft>
              <a:buSzPts val="1200"/>
              <a:buFont typeface="Wingdings" panose="05000000000000000000" pitchFamily="2" charset="2"/>
              <a:buChar char=""/>
              <a:tabLst>
                <a:tab pos="533400" algn="l"/>
                <a:tab pos="534035" algn="l"/>
              </a:tabLst>
            </a:pPr>
            <a:r>
              <a:rPr lang="en-CA" sz="2000" kern="100" dirty="0">
                <a:effectLst/>
                <a:latin typeface="Calibri" panose="020F0502020204030204" pitchFamily="34" charset="0"/>
                <a:ea typeface="Wingdings" panose="05000000000000000000" pitchFamily="2" charset="2"/>
                <a:cs typeface="Calibri" panose="020F0502020204030204" pitchFamily="34" charset="0"/>
              </a:rPr>
              <a:t>Address</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any</a:t>
            </a:r>
            <a:r>
              <a:rPr lang="en-CA" sz="2000" kern="100" spc="-5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immediate</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health</a:t>
            </a:r>
            <a:r>
              <a:rPr lang="en-CA" sz="2000" kern="100" spc="-3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care</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needs</a:t>
            </a:r>
            <a:r>
              <a:rPr lang="en-CA" sz="2000" kern="100" spc="-5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of</a:t>
            </a:r>
            <a:r>
              <a:rPr lang="en-CA" sz="2000" kern="100" spc="-3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the</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patient</a:t>
            </a:r>
            <a:endParaRPr lang="en-US" sz="2000" kern="100" dirty="0">
              <a:effectLst/>
              <a:latin typeface="Calibri" panose="020F0502020204030204" pitchFamily="34" charset="0"/>
              <a:ea typeface="Wingdings" panose="05000000000000000000" pitchFamily="2" charset="2"/>
              <a:cs typeface="Wingdings" panose="05000000000000000000" pitchFamily="2" charset="2"/>
            </a:endParaRPr>
          </a:p>
          <a:p>
            <a:pPr marL="342900" marR="388620" lvl="0" indent="-342900">
              <a:lnSpc>
                <a:spcPct val="107000"/>
              </a:lnSpc>
              <a:spcBef>
                <a:spcPts val="15"/>
              </a:spcBef>
              <a:spcAft>
                <a:spcPts val="0"/>
              </a:spcAft>
              <a:buSzPts val="1200"/>
              <a:buFont typeface="Wingdings" panose="05000000000000000000" pitchFamily="2" charset="2"/>
              <a:buChar char=""/>
              <a:tabLst>
                <a:tab pos="533400" algn="l"/>
                <a:tab pos="534035" algn="l"/>
              </a:tabLst>
            </a:pPr>
            <a:r>
              <a:rPr lang="en-CA" sz="2000" kern="100" dirty="0">
                <a:effectLst/>
                <a:latin typeface="Calibri" panose="020F0502020204030204" pitchFamily="34" charset="0"/>
                <a:ea typeface="Wingdings" panose="05000000000000000000" pitchFamily="2" charset="2"/>
                <a:cs typeface="Calibri" panose="020F0502020204030204" pitchFamily="34" charset="0"/>
              </a:rPr>
              <a:t>If</a:t>
            </a:r>
            <a:r>
              <a:rPr lang="en-CA" sz="2000" kern="100" spc="-3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an</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error</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has</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occurred,</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follow</a:t>
            </a:r>
            <a:r>
              <a:rPr lang="en-CA" sz="2000" kern="100" spc="-5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any</a:t>
            </a:r>
            <a:r>
              <a:rPr lang="en-CA" sz="2000" kern="100" spc="-3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procedures</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as</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required</a:t>
            </a:r>
            <a:r>
              <a:rPr lang="en-CA" sz="2000" kern="100" spc="-3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by</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your</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licensing</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body</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and your organization.  NSCP now has a required reporting tool called Clinical Incident Reporting Tool </a:t>
            </a:r>
            <a:r>
              <a:rPr lang="fr-FR" sz="2400" dirty="0" err="1">
                <a:hlinkClick r:id="rId4"/>
              </a:rPr>
              <a:t>Qualtrics</a:t>
            </a:r>
            <a:r>
              <a:rPr lang="fr-FR" sz="2400" dirty="0">
                <a:hlinkClick r:id="rId4"/>
              </a:rPr>
              <a:t> Survey | </a:t>
            </a:r>
            <a:r>
              <a:rPr lang="fr-FR" sz="2400" dirty="0" err="1">
                <a:hlinkClick r:id="rId4"/>
              </a:rPr>
              <a:t>Qualtrics</a:t>
            </a:r>
            <a:r>
              <a:rPr lang="fr-FR" sz="2400" dirty="0">
                <a:hlinkClick r:id="rId4"/>
              </a:rPr>
              <a:t> Experience Management</a:t>
            </a:r>
            <a:endParaRPr lang="en-US" sz="2000" kern="100" dirty="0">
              <a:effectLst/>
              <a:latin typeface="Calibri" panose="020F0502020204030204" pitchFamily="34" charset="0"/>
              <a:ea typeface="Wingdings" panose="05000000000000000000" pitchFamily="2" charset="2"/>
              <a:cs typeface="Wingdings" panose="05000000000000000000" pitchFamily="2" charset="2"/>
            </a:endParaRPr>
          </a:p>
          <a:p>
            <a:pPr marL="342900" marR="0" lvl="0" indent="-342900">
              <a:lnSpc>
                <a:spcPts val="1465"/>
              </a:lnSpc>
              <a:spcBef>
                <a:spcPts val="0"/>
              </a:spcBef>
              <a:spcAft>
                <a:spcPts val="0"/>
              </a:spcAft>
              <a:buSzPts val="1200"/>
              <a:buFont typeface="Wingdings" panose="05000000000000000000" pitchFamily="2" charset="2"/>
              <a:buChar char=""/>
              <a:tabLst>
                <a:tab pos="533400" algn="l"/>
                <a:tab pos="534035" algn="l"/>
              </a:tabLst>
            </a:pPr>
            <a:r>
              <a:rPr lang="en-CA" sz="2000" kern="100" dirty="0">
                <a:effectLst/>
                <a:latin typeface="Calibri" panose="020F0502020204030204" pitchFamily="34" charset="0"/>
                <a:ea typeface="Wingdings" panose="05000000000000000000" pitchFamily="2" charset="2"/>
                <a:cs typeface="Calibri" panose="020F0502020204030204" pitchFamily="34" charset="0"/>
              </a:rPr>
              <a:t>Document</a:t>
            </a:r>
            <a:r>
              <a:rPr lang="en-CA" sz="2000" kern="100" spc="-5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the</a:t>
            </a:r>
            <a:r>
              <a:rPr lang="en-CA" sz="2000" kern="100" spc="-6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conversation</a:t>
            </a:r>
            <a:endParaRPr lang="en-US" sz="2000" kern="100" dirty="0">
              <a:effectLst/>
              <a:latin typeface="Calibri" panose="020F0502020204030204" pitchFamily="34" charset="0"/>
              <a:ea typeface="Wingdings" panose="05000000000000000000" pitchFamily="2" charset="2"/>
              <a:cs typeface="Wingdings" panose="05000000000000000000" pitchFamily="2" charset="2"/>
            </a:endParaRPr>
          </a:p>
          <a:p>
            <a:pPr marL="342900" marR="0" lvl="0" indent="-342900">
              <a:lnSpc>
                <a:spcPct val="107000"/>
              </a:lnSpc>
              <a:spcBef>
                <a:spcPts val="0"/>
              </a:spcBef>
              <a:spcAft>
                <a:spcPts val="0"/>
              </a:spcAft>
              <a:buSzPts val="1200"/>
              <a:buFont typeface="Wingdings" panose="05000000000000000000" pitchFamily="2" charset="2"/>
              <a:buChar char=""/>
              <a:tabLst>
                <a:tab pos="533400" algn="l"/>
                <a:tab pos="534035" algn="l"/>
              </a:tabLst>
            </a:pPr>
            <a:r>
              <a:rPr lang="en-CA" sz="2000" kern="100" dirty="0">
                <a:effectLst/>
                <a:latin typeface="Calibri" panose="020F0502020204030204" pitchFamily="34" charset="0"/>
                <a:ea typeface="Wingdings" panose="05000000000000000000" pitchFamily="2" charset="2"/>
                <a:cs typeface="Calibri" panose="020F0502020204030204" pitchFamily="34" charset="0"/>
              </a:rPr>
              <a:t>Be</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transparent</a:t>
            </a:r>
            <a:r>
              <a:rPr lang="en-CA" sz="2000" kern="100" spc="-3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with</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the</a:t>
            </a:r>
            <a:r>
              <a:rPr lang="en-CA" sz="2000" kern="100" spc="-5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patient</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regarding</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your</a:t>
            </a:r>
            <a:r>
              <a:rPr lang="en-CA" sz="2000" kern="100" spc="-5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intent</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to</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have</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a</a:t>
            </a:r>
            <a:r>
              <a:rPr lang="en-CA" sz="2000" kern="100" spc="-5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discussion</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with</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all</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health</a:t>
            </a:r>
            <a:r>
              <a:rPr lang="en-US" sz="2000" kern="100" dirty="0">
                <a:latin typeface="Calibri" panose="020F0502020204030204" pitchFamily="34" charset="0"/>
                <a:ea typeface="Wingdings" panose="05000000000000000000" pitchFamily="2" charset="2"/>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care</a:t>
            </a:r>
            <a:r>
              <a:rPr lang="en-US" sz="2000" spc="-6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professionals</a:t>
            </a:r>
            <a:r>
              <a:rPr lang="en-US" sz="2000" spc="-5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that</a:t>
            </a:r>
            <a:r>
              <a:rPr lang="en-US" sz="2000" spc="-5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are</a:t>
            </a:r>
            <a:r>
              <a:rPr lang="en-US" sz="2000" spc="-4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collaborating</a:t>
            </a:r>
            <a:r>
              <a:rPr lang="en-US" sz="2000" spc="-5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on</a:t>
            </a:r>
            <a:r>
              <a:rPr lang="en-US" sz="2000" spc="-5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this</a:t>
            </a:r>
            <a:r>
              <a:rPr lang="en-US" sz="2000" spc="-4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patient’s</a:t>
            </a:r>
            <a:r>
              <a:rPr lang="en-US" sz="2000" spc="-5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care</a:t>
            </a:r>
            <a:endParaRPr lang="en-US" sz="2000" dirty="0">
              <a:effectLst/>
              <a:latin typeface="Calibri" panose="020F0502020204030204" pitchFamily="34" charset="0"/>
              <a:ea typeface="Calibri" panose="020F0502020204030204" pitchFamily="34" charset="0"/>
            </a:endParaRPr>
          </a:p>
          <a:p>
            <a:pPr marL="342900" marR="377190" lvl="0" indent="-342900">
              <a:lnSpc>
                <a:spcPct val="107000"/>
              </a:lnSpc>
              <a:spcBef>
                <a:spcPts val="0"/>
              </a:spcBef>
              <a:spcAft>
                <a:spcPts val="0"/>
              </a:spcAft>
              <a:buSzPts val="1200"/>
              <a:buFont typeface="Wingdings" panose="05000000000000000000" pitchFamily="2" charset="2"/>
              <a:buChar char=""/>
              <a:tabLst>
                <a:tab pos="533400" algn="l"/>
                <a:tab pos="534035" algn="l"/>
              </a:tabLst>
            </a:pPr>
            <a:r>
              <a:rPr lang="en-CA" sz="2000" kern="100" dirty="0">
                <a:effectLst/>
                <a:latin typeface="Calibri" panose="020F0502020204030204" pitchFamily="34" charset="0"/>
                <a:ea typeface="Wingdings" panose="05000000000000000000" pitchFamily="2" charset="2"/>
                <a:cs typeface="Calibri" panose="020F0502020204030204" pitchFamily="34" charset="0"/>
              </a:rPr>
              <a:t>Involve</a:t>
            </a:r>
            <a:r>
              <a:rPr lang="en-CA" sz="2000" kern="100" spc="-6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the</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patient</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in</a:t>
            </a:r>
            <a:r>
              <a:rPr lang="en-CA" sz="2000" kern="100" spc="-5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the</a:t>
            </a:r>
            <a:r>
              <a:rPr lang="en-CA" sz="2000" kern="100" spc="-5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process</a:t>
            </a:r>
            <a:r>
              <a:rPr lang="en-CA" sz="2000" kern="100" spc="-5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of</a:t>
            </a:r>
            <a:r>
              <a:rPr lang="en-CA" sz="2000" kern="100" spc="-4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finding</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solutions</a:t>
            </a:r>
            <a:r>
              <a:rPr lang="en-CA" sz="2000" kern="100" spc="-6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to</a:t>
            </a:r>
            <a:r>
              <a:rPr lang="en-CA" sz="2000" kern="100" spc="-5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problems</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and</a:t>
            </a:r>
            <a:r>
              <a:rPr lang="en-CA" sz="2000" kern="100" spc="-4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implementing</a:t>
            </a:r>
            <a:r>
              <a:rPr lang="en-CA" sz="2000" kern="100" spc="-25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systems</a:t>
            </a:r>
            <a:r>
              <a:rPr lang="en-CA" sz="2000" kern="100" spc="-2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to</a:t>
            </a:r>
            <a:r>
              <a:rPr lang="en-CA" sz="2000" kern="100" spc="-1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prevent</a:t>
            </a:r>
            <a:r>
              <a:rPr lang="en-CA" sz="2000" kern="100" spc="-1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similar concerns</a:t>
            </a:r>
            <a:r>
              <a:rPr lang="en-CA" sz="2000" kern="100" spc="-1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again</a:t>
            </a:r>
            <a:r>
              <a:rPr lang="en-CA" sz="2000" kern="100" spc="-1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in</a:t>
            </a:r>
            <a:r>
              <a:rPr lang="en-CA" sz="2000" kern="100" spc="-20"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the</a:t>
            </a:r>
            <a:r>
              <a:rPr lang="en-CA" sz="2000" kern="100" spc="-25" dirty="0">
                <a:effectLst/>
                <a:latin typeface="Calibri" panose="020F0502020204030204" pitchFamily="34" charset="0"/>
                <a:ea typeface="Wingdings" panose="05000000000000000000" pitchFamily="2" charset="2"/>
                <a:cs typeface="Calibri" panose="020F0502020204030204" pitchFamily="34" charset="0"/>
              </a:rPr>
              <a:t> </a:t>
            </a:r>
            <a:r>
              <a:rPr lang="en-CA" sz="2000" kern="100" dirty="0">
                <a:effectLst/>
                <a:latin typeface="Calibri" panose="020F0502020204030204" pitchFamily="34" charset="0"/>
                <a:ea typeface="Wingdings" panose="05000000000000000000" pitchFamily="2" charset="2"/>
                <a:cs typeface="Calibri" panose="020F0502020204030204" pitchFamily="34" charset="0"/>
              </a:rPr>
              <a:t>future</a:t>
            </a:r>
            <a:endParaRPr lang="en-US" sz="2000" kern="100" dirty="0">
              <a:effectLst/>
              <a:latin typeface="Calibri" panose="020F0502020204030204" pitchFamily="34" charset="0"/>
              <a:ea typeface="Wingdings" panose="05000000000000000000" pitchFamily="2" charset="2"/>
              <a:cs typeface="Wingdings" panose="05000000000000000000" pitchFamily="2" charset="2"/>
            </a:endParaRPr>
          </a:p>
          <a:p>
            <a:pPr marL="342900" marR="71120" lvl="0" indent="-342900">
              <a:lnSpc>
                <a:spcPct val="107000"/>
              </a:lnSpc>
              <a:spcBef>
                <a:spcPts val="0"/>
              </a:spcBef>
              <a:spcAft>
                <a:spcPts val="0"/>
              </a:spcAft>
              <a:buSzPts val="1200"/>
              <a:buFont typeface="Wingdings" panose="05000000000000000000" pitchFamily="2" charset="2"/>
              <a:buChar char=""/>
              <a:tabLst>
                <a:tab pos="533400" algn="l"/>
                <a:tab pos="534035" algn="l"/>
              </a:tabLst>
            </a:pPr>
            <a:r>
              <a:rPr lang="en-CA" sz="2000" kern="100" dirty="0">
                <a:effectLst/>
                <a:latin typeface="Calibri" panose="020F0502020204030204" pitchFamily="34" charset="0"/>
                <a:ea typeface="Wingdings" panose="05000000000000000000" pitchFamily="2" charset="2"/>
                <a:cs typeface="Calibri" panose="020F0502020204030204" pitchFamily="34" charset="0"/>
              </a:rPr>
              <a:t>If the concern involves project expectations or research concerns, contact PANS Director of Pharmacy Practice.</a:t>
            </a:r>
          </a:p>
          <a:p>
            <a:pPr marL="342900" marR="71120" lvl="0" indent="-342900">
              <a:lnSpc>
                <a:spcPct val="107000"/>
              </a:lnSpc>
              <a:spcBef>
                <a:spcPts val="0"/>
              </a:spcBef>
              <a:spcAft>
                <a:spcPts val="0"/>
              </a:spcAft>
              <a:buSzPts val="1200"/>
              <a:buFont typeface="Wingdings" panose="05000000000000000000" pitchFamily="2" charset="2"/>
              <a:buChar char=""/>
              <a:tabLst>
                <a:tab pos="533400" algn="l"/>
                <a:tab pos="534035" algn="l"/>
              </a:tabLst>
            </a:pPr>
            <a:r>
              <a:rPr lang="en-CA" sz="2000" kern="100" dirty="0">
                <a:effectLst/>
                <a:latin typeface="Calibri" panose="020F0502020204030204" pitchFamily="34" charset="0"/>
                <a:ea typeface="Wingdings" panose="05000000000000000000" pitchFamily="2" charset="2"/>
                <a:cs typeface="Calibri" panose="020F0502020204030204" pitchFamily="34" charset="0"/>
              </a:rPr>
              <a:t>When appropriate implement changes that will provide errors/concern from occurring again</a:t>
            </a:r>
          </a:p>
          <a:p>
            <a:pPr marL="342900" marR="71120" lvl="0" indent="-342900">
              <a:lnSpc>
                <a:spcPct val="107000"/>
              </a:lnSpc>
              <a:spcBef>
                <a:spcPts val="0"/>
              </a:spcBef>
              <a:spcAft>
                <a:spcPts val="0"/>
              </a:spcAft>
              <a:buSzPts val="1200"/>
              <a:buFont typeface="Wingdings" panose="05000000000000000000" pitchFamily="2" charset="2"/>
              <a:buChar char=""/>
              <a:tabLst>
                <a:tab pos="533400" algn="l"/>
                <a:tab pos="534035" algn="l"/>
              </a:tabLst>
            </a:pPr>
            <a:r>
              <a:rPr lang="en-CA" sz="2000" kern="100" dirty="0">
                <a:effectLst/>
                <a:latin typeface="Calibri" panose="020F0502020204030204" pitchFamily="34" charset="0"/>
                <a:ea typeface="Wingdings" panose="05000000000000000000" pitchFamily="2" charset="2"/>
                <a:cs typeface="Calibri" panose="020F0502020204030204" pitchFamily="34" charset="0"/>
              </a:rPr>
              <a:t>Seek guidance before responding on social media</a:t>
            </a:r>
            <a:endParaRPr lang="en-US" sz="2000" kern="100" dirty="0">
              <a:effectLst/>
              <a:latin typeface="Calibri" panose="020F0502020204030204" pitchFamily="34" charset="0"/>
              <a:ea typeface="Wingdings" panose="05000000000000000000" pitchFamily="2" charset="2"/>
              <a:cs typeface="Wingdings" panose="05000000000000000000" pitchFamily="2" charset="2"/>
            </a:endParaRPr>
          </a:p>
          <a:p>
            <a:pPr marL="285750" indent="-285750">
              <a:buClr>
                <a:srgbClr val="7CBC51"/>
              </a:buClr>
              <a:buFont typeface="Arial" panose="020B0604020202020204" pitchFamily="34" charset="0"/>
              <a:buChar char="•"/>
            </a:pPr>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460084"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82255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839788" y="457200"/>
            <a:ext cx="9834432" cy="954340"/>
          </a:xfrm>
        </p:spPr>
        <p:txBody>
          <a:bodyPr>
            <a:noAutofit/>
          </a:bodyPr>
          <a:lstStyle/>
          <a:p>
            <a:r>
              <a:rPr lang="en-US" sz="4400" b="1" dirty="0"/>
              <a:t>Appointment based pharmacy: </a:t>
            </a:r>
            <a:br>
              <a:rPr lang="en-US" sz="4400" b="1" dirty="0"/>
            </a:br>
            <a:r>
              <a:rPr lang="en-US" sz="4400" b="1" dirty="0"/>
              <a:t>Purpose and Vision</a:t>
            </a:r>
            <a:endParaRPr lang="en-CA" sz="4400" b="1" dirty="0"/>
          </a:p>
        </p:txBody>
      </p:sp>
      <p:sp>
        <p:nvSpPr>
          <p:cNvPr id="5" name="Rectangle 4">
            <a:extLst>
              <a:ext uri="{FF2B5EF4-FFF2-40B4-BE49-F238E27FC236}">
                <a16:creationId xmlns:a16="http://schemas.microsoft.com/office/drawing/2014/main" id="{E5A6D383-6FA5-ABDE-4B0F-C83D1CD0C834}"/>
              </a:ext>
            </a:extLst>
          </p:cNvPr>
          <p:cNvSpPr/>
          <p:nvPr/>
        </p:nvSpPr>
        <p:spPr>
          <a:xfrm>
            <a:off x="11137260" y="0"/>
            <a:ext cx="1054740" cy="6858000"/>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20647993">
            <a:off x="8481001" y="-139615"/>
            <a:ext cx="7119393" cy="7137231"/>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69" y="5642621"/>
            <a:ext cx="1097318" cy="872227"/>
          </a:xfrm>
          <a:prstGeom prst="rect">
            <a:avLst/>
          </a:prstGeom>
        </p:spPr>
      </p:pic>
      <p:sp>
        <p:nvSpPr>
          <p:cNvPr id="11" name="Text Placeholder 10">
            <a:extLst>
              <a:ext uri="{FF2B5EF4-FFF2-40B4-BE49-F238E27FC236}">
                <a16:creationId xmlns:a16="http://schemas.microsoft.com/office/drawing/2014/main" id="{E0AF4E00-A460-96E9-EB08-ED6BADEC6ADD}"/>
              </a:ext>
            </a:extLst>
          </p:cNvPr>
          <p:cNvSpPr>
            <a:spLocks noGrp="1"/>
          </p:cNvSpPr>
          <p:nvPr>
            <p:ph type="body" sz="half" idx="2"/>
          </p:nvPr>
        </p:nvSpPr>
        <p:spPr>
          <a:xfrm>
            <a:off x="1408922" y="1411540"/>
            <a:ext cx="8668138" cy="4018876"/>
          </a:xfrm>
        </p:spPr>
        <p:txBody>
          <a:bodyPr>
            <a:normAutofit fontScale="25000" lnSpcReduction="20000"/>
          </a:bodyPr>
          <a:lstStyle/>
          <a:p>
            <a:r>
              <a:rPr lang="en-US" sz="4800" b="1" dirty="0"/>
              <a:t>Purpose</a:t>
            </a:r>
          </a:p>
          <a:p>
            <a:pPr marL="285750" indent="-285750">
              <a:buFont typeface="Arial" panose="020B0604020202020204" pitchFamily="34" charset="0"/>
              <a:buChar char="•"/>
            </a:pPr>
            <a:r>
              <a:rPr lang="en-US" sz="4800" dirty="0"/>
              <a:t>Move from on-demand pharmacy services </a:t>
            </a:r>
            <a:r>
              <a:rPr lang="en-CA" sz="4800" dirty="0"/>
              <a:t>to appointment-based pharmacy services</a:t>
            </a:r>
          </a:p>
          <a:p>
            <a:pPr marL="285750" indent="-285750">
              <a:buFont typeface="Arial" panose="020B0604020202020204" pitchFamily="34" charset="0"/>
              <a:buChar char="•"/>
            </a:pPr>
            <a:r>
              <a:rPr lang="en-CA" sz="4800" dirty="0"/>
              <a:t>Improves patient care and access to care at a larger scale in the pharmacy</a:t>
            </a:r>
          </a:p>
          <a:p>
            <a:pPr marL="285750" indent="-285750">
              <a:buFont typeface="Arial" panose="020B0604020202020204" pitchFamily="34" charset="0"/>
              <a:buChar char="•"/>
            </a:pPr>
            <a:r>
              <a:rPr lang="en-CA" sz="4800" dirty="0"/>
              <a:t>Establish a more predictable workload that aligns with staffing</a:t>
            </a:r>
          </a:p>
          <a:p>
            <a:pPr marL="285750" indent="-285750">
              <a:buFont typeface="Arial" panose="020B0604020202020204" pitchFamily="34" charset="0"/>
              <a:buChar char="•"/>
            </a:pPr>
            <a:r>
              <a:rPr lang="en-CA" sz="4800" dirty="0"/>
              <a:t>Decrease work related stress</a:t>
            </a:r>
          </a:p>
          <a:p>
            <a:r>
              <a:rPr lang="en-CA" sz="4800" b="1" dirty="0"/>
              <a:t>Vision</a:t>
            </a:r>
          </a:p>
          <a:p>
            <a:pPr marL="342900" lvl="0" indent="-342900">
              <a:lnSpc>
                <a:spcPct val="107000"/>
              </a:lnSpc>
              <a:spcAft>
                <a:spcPts val="800"/>
              </a:spcAft>
              <a:buFont typeface="Symbol" panose="05050102010706020507" pitchFamily="18" charset="2"/>
              <a:buChar char=""/>
            </a:pPr>
            <a:r>
              <a:rPr lang="en-CA" sz="4800" kern="0" dirty="0">
                <a:effectLst/>
              </a:rPr>
              <a:t>The pharmacy team established specific windows, where non-dispensing pharmacy services will be provided.</a:t>
            </a:r>
            <a:endParaRPr lang="en-CA" sz="4800" kern="100" dirty="0">
              <a:effectLst/>
            </a:endParaRPr>
          </a:p>
          <a:p>
            <a:pPr marL="342900" lvl="0" indent="-342900">
              <a:lnSpc>
                <a:spcPct val="107000"/>
              </a:lnSpc>
              <a:spcAft>
                <a:spcPts val="800"/>
              </a:spcAft>
              <a:buFont typeface="Symbol" panose="05050102010706020507" pitchFamily="18" charset="2"/>
              <a:buChar char=""/>
            </a:pPr>
            <a:r>
              <a:rPr lang="en-CA" sz="4800" kern="0" dirty="0">
                <a:effectLst/>
              </a:rPr>
              <a:t>Everyone on the team knows of the available appointments.</a:t>
            </a:r>
            <a:endParaRPr lang="en-CA" sz="4800" kern="100" dirty="0">
              <a:effectLst/>
            </a:endParaRPr>
          </a:p>
          <a:p>
            <a:pPr marL="342900" lvl="0" indent="-342900">
              <a:lnSpc>
                <a:spcPct val="107000"/>
              </a:lnSpc>
              <a:spcAft>
                <a:spcPts val="800"/>
              </a:spcAft>
              <a:buFont typeface="Symbol" panose="05050102010706020507" pitchFamily="18" charset="2"/>
              <a:buChar char=""/>
            </a:pPr>
            <a:r>
              <a:rPr lang="en-CA" sz="4800" kern="0" dirty="0">
                <a:effectLst/>
              </a:rPr>
              <a:t>Everyone on the team knows what to say to the public in advance of moving to appointment-based pharmacy and when faced with a request for a service.</a:t>
            </a:r>
            <a:endParaRPr lang="en-CA" sz="4800" kern="100" dirty="0">
              <a:effectLst/>
            </a:endParaRPr>
          </a:p>
          <a:p>
            <a:pPr marL="342900" lvl="0" indent="-342900">
              <a:lnSpc>
                <a:spcPct val="107000"/>
              </a:lnSpc>
              <a:spcAft>
                <a:spcPts val="800"/>
              </a:spcAft>
              <a:buFont typeface="Symbol" panose="05050102010706020507" pitchFamily="18" charset="2"/>
              <a:buChar char=""/>
            </a:pPr>
            <a:r>
              <a:rPr lang="en-CA" sz="4800" kern="0" dirty="0">
                <a:effectLst/>
              </a:rPr>
              <a:t>The pharmacist providing the service has everything prepared (e.g. forms available, SHARE data downloaded) before the service.</a:t>
            </a:r>
            <a:endParaRPr lang="en-CA" sz="4800" kern="100" dirty="0">
              <a:effectLst/>
            </a:endParaRPr>
          </a:p>
          <a:p>
            <a:pPr marL="342900" lvl="0" indent="-342900">
              <a:lnSpc>
                <a:spcPct val="107000"/>
              </a:lnSpc>
              <a:spcAft>
                <a:spcPts val="800"/>
              </a:spcAft>
              <a:buFont typeface="Symbol" panose="05050102010706020507" pitchFamily="18" charset="2"/>
              <a:buChar char=""/>
            </a:pPr>
            <a:r>
              <a:rPr lang="en-CA" sz="4800" kern="0" dirty="0">
                <a:effectLst/>
              </a:rPr>
              <a:t>The team knows roles and responsibilities before the service, during the service and after the service. </a:t>
            </a:r>
            <a:endParaRPr lang="en-CA" sz="4800" kern="100" dirty="0">
              <a:effectLst/>
            </a:endParaRPr>
          </a:p>
          <a:p>
            <a:pPr marL="342900" lvl="0" indent="-342900">
              <a:lnSpc>
                <a:spcPct val="107000"/>
              </a:lnSpc>
              <a:spcAft>
                <a:spcPts val="800"/>
              </a:spcAft>
              <a:buFont typeface="Symbol" panose="05050102010706020507" pitchFamily="18" charset="2"/>
              <a:buChar char=""/>
            </a:pPr>
            <a:r>
              <a:rPr lang="en-CA" sz="4800" kern="0" dirty="0">
                <a:effectLst/>
              </a:rPr>
              <a:t>Minimize administrative functions by the pharmacist during the service.</a:t>
            </a:r>
            <a:endParaRPr lang="en-CA" sz="4800" kern="100" dirty="0">
              <a:effectLst/>
            </a:endParaRPr>
          </a:p>
          <a:p>
            <a:pPr marL="342900" lvl="0" indent="-342900">
              <a:lnSpc>
                <a:spcPct val="107000"/>
              </a:lnSpc>
              <a:spcAft>
                <a:spcPts val="800"/>
              </a:spcAft>
              <a:buFont typeface="Symbol" panose="05050102010706020507" pitchFamily="18" charset="2"/>
              <a:buChar char=""/>
            </a:pPr>
            <a:r>
              <a:rPr lang="en-CA" sz="4800" kern="0" dirty="0">
                <a:effectLst/>
              </a:rPr>
              <a:t>Focus on efficiency so that there is no duplication of work when providing the service.</a:t>
            </a:r>
            <a:endParaRPr lang="en-CA" sz="4800" kern="100" dirty="0">
              <a:effectLst/>
            </a:endParaRPr>
          </a:p>
          <a:p>
            <a:pPr marL="342900" lvl="0" indent="-342900">
              <a:lnSpc>
                <a:spcPct val="107000"/>
              </a:lnSpc>
              <a:spcAft>
                <a:spcPts val="800"/>
              </a:spcAft>
              <a:buFont typeface="Symbol" panose="05050102010706020507" pitchFamily="18" charset="2"/>
              <a:buChar char=""/>
            </a:pPr>
            <a:r>
              <a:rPr lang="en-CA" sz="4800" kern="0" dirty="0">
                <a:effectLst/>
              </a:rPr>
              <a:t>As the team increases in confidence and technical efficiency in providing services, the scale of services increases</a:t>
            </a:r>
            <a:endParaRPr lang="en-CA" sz="4800" dirty="0"/>
          </a:p>
          <a:p>
            <a:endParaRPr lang="en-US" dirty="0"/>
          </a:p>
        </p:txBody>
      </p:sp>
    </p:spTree>
    <p:custDataLst>
      <p:tags r:id="rId1"/>
    </p:custDataLst>
    <p:extLst>
      <p:ext uri="{BB962C8B-B14F-4D97-AF65-F5344CB8AC3E}">
        <p14:creationId xmlns:p14="http://schemas.microsoft.com/office/powerpoint/2010/main" val="3998991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A7A9-1086-D888-5925-389EAC68AF52}"/>
              </a:ext>
            </a:extLst>
          </p:cNvPr>
          <p:cNvSpPr>
            <a:spLocks noGrp="1"/>
          </p:cNvSpPr>
          <p:nvPr>
            <p:ph type="title"/>
          </p:nvPr>
        </p:nvSpPr>
        <p:spPr>
          <a:xfrm>
            <a:off x="1036800" y="603598"/>
            <a:ext cx="8135400" cy="1325563"/>
          </a:xfrm>
        </p:spPr>
        <p:txBody>
          <a:bodyPr/>
          <a:lstStyle/>
          <a:p>
            <a:r>
              <a:rPr lang="en-US" dirty="0"/>
              <a:t>Project Support Team</a:t>
            </a:r>
            <a:endParaRPr lang="en-CA" dirty="0"/>
          </a:p>
        </p:txBody>
      </p:sp>
      <p:sp>
        <p:nvSpPr>
          <p:cNvPr id="3" name="Content Placeholder 2">
            <a:extLst>
              <a:ext uri="{FF2B5EF4-FFF2-40B4-BE49-F238E27FC236}">
                <a16:creationId xmlns:a16="http://schemas.microsoft.com/office/drawing/2014/main" id="{80A58AC3-EC63-2E94-21A0-FEDCE51FD044}"/>
              </a:ext>
            </a:extLst>
          </p:cNvPr>
          <p:cNvSpPr>
            <a:spLocks noGrp="1"/>
          </p:cNvSpPr>
          <p:nvPr>
            <p:ph idx="1"/>
          </p:nvPr>
        </p:nvSpPr>
        <p:spPr>
          <a:xfrm>
            <a:off x="1065600" y="2020025"/>
            <a:ext cx="8077800" cy="4351338"/>
          </a:xfrm>
        </p:spPr>
        <p:txBody>
          <a:bodyPr>
            <a:normAutofit/>
          </a:bodyPr>
          <a:lstStyle/>
          <a:p>
            <a:r>
              <a:rPr lang="en-US" dirty="0"/>
              <a:t>Allison Bodnar                               </a:t>
            </a:r>
            <a:r>
              <a:rPr lang="en-US" sz="2000" dirty="0"/>
              <a:t>abodnar@pans.ns.ca</a:t>
            </a:r>
          </a:p>
          <a:p>
            <a:r>
              <a:rPr lang="en-US" dirty="0"/>
              <a:t>Lisa Woodill                                          </a:t>
            </a:r>
            <a:r>
              <a:rPr lang="en-US" sz="2000" dirty="0"/>
              <a:t>lisa@pans.ns.ca</a:t>
            </a:r>
          </a:p>
          <a:p>
            <a:r>
              <a:rPr lang="en-US" dirty="0"/>
              <a:t>Glen Rodrigues                                 </a:t>
            </a:r>
            <a:r>
              <a:rPr lang="en-US" sz="2000" dirty="0"/>
              <a:t>glenn@pans.ns.ca</a:t>
            </a:r>
          </a:p>
          <a:p>
            <a:r>
              <a:rPr lang="en-US" dirty="0"/>
              <a:t>Suzanne </a:t>
            </a:r>
            <a:r>
              <a:rPr lang="en-US" dirty="0" err="1"/>
              <a:t>Richards-AuCoin</a:t>
            </a:r>
            <a:r>
              <a:rPr lang="en-US" dirty="0"/>
              <a:t>     </a:t>
            </a:r>
            <a:r>
              <a:rPr lang="en-US" sz="1800" dirty="0"/>
              <a:t>suzanne@pans.ns.ca</a:t>
            </a:r>
          </a:p>
          <a:p>
            <a:endParaRPr lang="en-US" dirty="0"/>
          </a:p>
          <a:p>
            <a:pPr marL="0" indent="0">
              <a:buNone/>
            </a:pPr>
            <a:endParaRPr lang="en-CA" dirty="0"/>
          </a:p>
        </p:txBody>
      </p:sp>
      <p:sp>
        <p:nvSpPr>
          <p:cNvPr id="4" name="Chord 3">
            <a:extLst>
              <a:ext uri="{FF2B5EF4-FFF2-40B4-BE49-F238E27FC236}">
                <a16:creationId xmlns:a16="http://schemas.microsoft.com/office/drawing/2014/main" id="{53195B43-3CEC-B3B9-694C-C99ED2E1FF30}"/>
              </a:ext>
            </a:extLst>
          </p:cNvPr>
          <p:cNvSpPr/>
          <p:nvPr/>
        </p:nvSpPr>
        <p:spPr>
          <a:xfrm rot="4470990">
            <a:off x="9475513" y="519795"/>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5" name="Chord 4">
            <a:extLst>
              <a:ext uri="{FF2B5EF4-FFF2-40B4-BE49-F238E27FC236}">
                <a16:creationId xmlns:a16="http://schemas.microsoft.com/office/drawing/2014/main" id="{8C464BAD-B974-ED3C-7933-891D63E47B5D}"/>
              </a:ext>
            </a:extLst>
          </p:cNvPr>
          <p:cNvSpPr/>
          <p:nvPr/>
        </p:nvSpPr>
        <p:spPr>
          <a:xfrm rot="4470990">
            <a:off x="9475513" y="3309647"/>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6" name="Chord 5">
            <a:extLst>
              <a:ext uri="{FF2B5EF4-FFF2-40B4-BE49-F238E27FC236}">
                <a16:creationId xmlns:a16="http://schemas.microsoft.com/office/drawing/2014/main" id="{85AF6BC1-6F45-8DC2-C173-5436C3E383BA}"/>
              </a:ext>
            </a:extLst>
          </p:cNvPr>
          <p:cNvSpPr/>
          <p:nvPr/>
        </p:nvSpPr>
        <p:spPr>
          <a:xfrm rot="4470990">
            <a:off x="9475513" y="1914721"/>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8" name="Chord 7">
            <a:extLst>
              <a:ext uri="{FF2B5EF4-FFF2-40B4-BE49-F238E27FC236}">
                <a16:creationId xmlns:a16="http://schemas.microsoft.com/office/drawing/2014/main" id="{C8FA93C3-487E-7A9C-B929-8991D5BC6423}"/>
              </a:ext>
            </a:extLst>
          </p:cNvPr>
          <p:cNvSpPr/>
          <p:nvPr/>
        </p:nvSpPr>
        <p:spPr>
          <a:xfrm rot="4470990">
            <a:off x="9447688" y="4753825"/>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9" name="Chord 8">
            <a:extLst>
              <a:ext uri="{FF2B5EF4-FFF2-40B4-BE49-F238E27FC236}">
                <a16:creationId xmlns:a16="http://schemas.microsoft.com/office/drawing/2014/main" id="{C23A5BDC-DEB2-9456-08B1-5477F72C9B48}"/>
              </a:ext>
            </a:extLst>
          </p:cNvPr>
          <p:cNvSpPr/>
          <p:nvPr/>
        </p:nvSpPr>
        <p:spPr>
          <a:xfrm rot="4470990">
            <a:off x="9475513" y="6022135"/>
            <a:ext cx="2506925" cy="2341787"/>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pic>
        <p:nvPicPr>
          <p:cNvPr id="11" name="Picture 10">
            <a:extLst>
              <a:ext uri="{FF2B5EF4-FFF2-40B4-BE49-F238E27FC236}">
                <a16:creationId xmlns:a16="http://schemas.microsoft.com/office/drawing/2014/main" id="{029E74E4-1251-B4B8-2395-B52584AD3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78" y="5732029"/>
            <a:ext cx="1097318" cy="872227"/>
          </a:xfrm>
          <a:prstGeom prst="rect">
            <a:avLst/>
          </a:prstGeom>
        </p:spPr>
      </p:pic>
    </p:spTree>
    <p:custDataLst>
      <p:tags r:id="rId1"/>
    </p:custDataLst>
    <p:extLst>
      <p:ext uri="{BB962C8B-B14F-4D97-AF65-F5344CB8AC3E}">
        <p14:creationId xmlns:p14="http://schemas.microsoft.com/office/powerpoint/2010/main" val="2747688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3923489" y="550800"/>
            <a:ext cx="7243711" cy="1600200"/>
          </a:xfrm>
        </p:spPr>
        <p:txBody>
          <a:bodyPr/>
          <a:lstStyle/>
          <a:p>
            <a:r>
              <a:rPr lang="en-CA" b="1" dirty="0"/>
              <a:t>Questions?</a:t>
            </a:r>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3997779" y="2495612"/>
            <a:ext cx="7169422" cy="3113188"/>
          </a:xfrm>
        </p:spPr>
        <p:txBody>
          <a:bodyPr/>
          <a:lstStyle/>
          <a:p>
            <a:pPr marL="285750" indent="-285750">
              <a:buClr>
                <a:srgbClr val="7CBC51"/>
              </a:buClr>
              <a:buFont typeface="Arial" panose="020B0604020202020204" pitchFamily="34" charset="0"/>
              <a:buChar char="•"/>
            </a:pPr>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460084"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116383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3923489" y="550800"/>
            <a:ext cx="7243711" cy="698400"/>
          </a:xfrm>
        </p:spPr>
        <p:txBody>
          <a:bodyPr/>
          <a:lstStyle/>
          <a:p>
            <a:endParaRPr lang="en-CA"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7CB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460084" y="-139615"/>
            <a:ext cx="7119393" cy="7137231"/>
          </a:xfrm>
          <a:prstGeom prst="chord">
            <a:avLst>
              <a:gd name="adj1" fmla="val 7354301"/>
              <a:gd name="adj2" fmla="val 16136467"/>
            </a:avLst>
          </a:prstGeom>
          <a:solidFill>
            <a:srgbClr val="7CBC51">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
        <p:nvSpPr>
          <p:cNvPr id="8" name="Text Placeholder 7">
            <a:extLst>
              <a:ext uri="{FF2B5EF4-FFF2-40B4-BE49-F238E27FC236}">
                <a16:creationId xmlns:a16="http://schemas.microsoft.com/office/drawing/2014/main" id="{E4A6ACC3-88DF-A8E7-194F-4646036B4ECC}"/>
              </a:ext>
            </a:extLst>
          </p:cNvPr>
          <p:cNvSpPr>
            <a:spLocks noGrp="1"/>
          </p:cNvSpPr>
          <p:nvPr>
            <p:ph type="body" sz="half" idx="2"/>
          </p:nvPr>
        </p:nvSpPr>
        <p:spPr>
          <a:xfrm>
            <a:off x="839788" y="1399592"/>
            <a:ext cx="9731796" cy="4469396"/>
          </a:xfrm>
        </p:spPr>
        <p:txBody>
          <a:bodyPr/>
          <a:lstStyle/>
          <a:p>
            <a:endParaRPr lang="en-CA" dirty="0"/>
          </a:p>
        </p:txBody>
      </p:sp>
      <p:pic>
        <p:nvPicPr>
          <p:cNvPr id="4" name="Picture 3">
            <a:extLst>
              <a:ext uri="{FF2B5EF4-FFF2-40B4-BE49-F238E27FC236}">
                <a16:creationId xmlns:a16="http://schemas.microsoft.com/office/drawing/2014/main" id="{891F2555-9A23-F57E-669E-747F1E17D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691" y="0"/>
            <a:ext cx="5297805" cy="6858000"/>
          </a:xfrm>
          <a:prstGeom prst="rect">
            <a:avLst/>
          </a:prstGeom>
        </p:spPr>
      </p:pic>
    </p:spTree>
    <p:custDataLst>
      <p:tags r:id="rId1"/>
    </p:custDataLst>
    <p:extLst>
      <p:ext uri="{BB962C8B-B14F-4D97-AF65-F5344CB8AC3E}">
        <p14:creationId xmlns:p14="http://schemas.microsoft.com/office/powerpoint/2010/main" val="110354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3438012" y="453390"/>
            <a:ext cx="7243711" cy="698400"/>
          </a:xfrm>
        </p:spPr>
        <p:txBody>
          <a:bodyPr/>
          <a:lstStyle/>
          <a:p>
            <a:r>
              <a:rPr lang="en-US" b="1" dirty="0"/>
              <a:t>Pharmacist Scope of Practice </a:t>
            </a:r>
            <a:endParaRPr lang="en-CA" b="1" dirty="0"/>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2804984" y="1476572"/>
            <a:ext cx="8903923" cy="5381428"/>
          </a:xfrm>
        </p:spPr>
        <p:txBody>
          <a:bodyPr>
            <a:normAutofit lnSpcReduction="10000"/>
          </a:bodyPr>
          <a:lstStyle/>
          <a:p>
            <a:pPr marL="285750" indent="-285750">
              <a:buClr>
                <a:srgbClr val="7CBC51"/>
              </a:buClr>
              <a:buFont typeface="Arial" panose="020B0604020202020204" pitchFamily="34" charset="0"/>
              <a:buChar char="•"/>
            </a:pPr>
            <a:r>
              <a:rPr lang="en-CA" sz="1800" dirty="0"/>
              <a:t>Medication Management (Basic medication review, advanced medication reviews (Pharmacare seniors), complex medication reviews available at pilot sites only (those patients being referred  by another provider for a review, or un-attached patients with a need for a review)</a:t>
            </a:r>
          </a:p>
          <a:p>
            <a:pPr marL="285750" indent="-285750">
              <a:buClr>
                <a:srgbClr val="7CBC51"/>
              </a:buClr>
              <a:buFont typeface="Arial" panose="020B0604020202020204" pitchFamily="34" charset="0"/>
              <a:buChar char="•"/>
            </a:pPr>
            <a:r>
              <a:rPr lang="en-CA" sz="1800" dirty="0"/>
              <a:t>Prescribing</a:t>
            </a:r>
          </a:p>
          <a:p>
            <a:pPr marL="742950" lvl="1" indent="-285750">
              <a:buClr>
                <a:srgbClr val="7CBC51"/>
              </a:buClr>
              <a:buFont typeface="Arial" panose="020B0604020202020204" pitchFamily="34" charset="0"/>
              <a:buChar char="•"/>
            </a:pPr>
            <a:r>
              <a:rPr lang="en-CA" sz="1800" dirty="0"/>
              <a:t>Renewing, Adapting, substituting, deprescribing</a:t>
            </a:r>
          </a:p>
          <a:p>
            <a:pPr marL="742950" lvl="1" indent="-285750">
              <a:buClr>
                <a:srgbClr val="7CBC51"/>
              </a:buClr>
              <a:buFont typeface="Arial" panose="020B0604020202020204" pitchFamily="34" charset="0"/>
              <a:buChar char="•"/>
            </a:pPr>
            <a:r>
              <a:rPr lang="en-CA" sz="1800" dirty="0"/>
              <a:t>New medication research for pilot sites only, which started as adding on therapy for those previously diagnosed with CVD, Asthma, COPD, Diabetes.  In July 2024 this has been expanded to any previously diagnosed condition (excluding mental health)</a:t>
            </a:r>
          </a:p>
          <a:p>
            <a:pPr marL="742950" lvl="1" indent="-285750">
              <a:buClr>
                <a:srgbClr val="7CBC51"/>
              </a:buClr>
              <a:buFont typeface="Arial" panose="020B0604020202020204" pitchFamily="34" charset="0"/>
              <a:buChar char="•"/>
            </a:pPr>
            <a:r>
              <a:rPr lang="en-CA" sz="1800" dirty="0"/>
              <a:t>Minor ailments + Prescribing by protocol (see other slide)</a:t>
            </a:r>
          </a:p>
          <a:p>
            <a:pPr marL="742950" lvl="1" indent="-285750">
              <a:buClr>
                <a:srgbClr val="7CBC51"/>
              </a:buClr>
              <a:buFont typeface="Arial" panose="020B0604020202020204" pitchFamily="34" charset="0"/>
              <a:buChar char="•"/>
            </a:pPr>
            <a:r>
              <a:rPr lang="en-CA" sz="1800" dirty="0"/>
              <a:t>Strep assessment, testing and prescribing – originally approved as research for pilot sites only which has recently been expanded as within scope for all NS pharmacies who have completed training</a:t>
            </a:r>
          </a:p>
          <a:p>
            <a:pPr marL="285750" indent="-285750">
              <a:buClr>
                <a:srgbClr val="7CBC51"/>
              </a:buClr>
              <a:buFont typeface="Arial" panose="020B0604020202020204" pitchFamily="34" charset="0"/>
              <a:buChar char="•"/>
            </a:pPr>
            <a:r>
              <a:rPr lang="en-CA" sz="1800" dirty="0"/>
              <a:t>Injection services</a:t>
            </a:r>
          </a:p>
          <a:p>
            <a:pPr marL="742950" lvl="1" indent="-285750">
              <a:buClr>
                <a:srgbClr val="7CBC51"/>
              </a:buClr>
              <a:buFont typeface="Arial" panose="020B0604020202020204" pitchFamily="34" charset="0"/>
              <a:buChar char="•"/>
            </a:pPr>
            <a:r>
              <a:rPr lang="en-CA" sz="1800" dirty="0"/>
              <a:t>I/M medications (may need alternate site training if not in deltoid)</a:t>
            </a:r>
          </a:p>
          <a:p>
            <a:pPr marL="742950" lvl="1" indent="-285750">
              <a:buClr>
                <a:srgbClr val="7CBC51"/>
              </a:buClr>
              <a:buFont typeface="Arial" panose="020B0604020202020204" pitchFamily="34" charset="0"/>
              <a:buChar char="•"/>
            </a:pPr>
            <a:r>
              <a:rPr lang="en-CA" sz="1800" dirty="0"/>
              <a:t>S/C </a:t>
            </a:r>
          </a:p>
          <a:p>
            <a:pPr marL="742950" lvl="1" indent="-285750">
              <a:buClr>
                <a:srgbClr val="7CBC51"/>
              </a:buClr>
              <a:buFont typeface="Arial" panose="020B0604020202020204" pitchFamily="34" charset="0"/>
              <a:buChar char="•"/>
            </a:pPr>
            <a:r>
              <a:rPr lang="en-CA" sz="1800" dirty="0"/>
              <a:t>Vaccines – including publicly funded vaccines, non funded vaccines, high risk PFV to eligible patients.  More details on PFV in another webinar session</a:t>
            </a:r>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595686" y="-253915"/>
            <a:ext cx="7119393" cy="7137231"/>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15373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3438012" y="453390"/>
            <a:ext cx="7243711" cy="698400"/>
          </a:xfrm>
        </p:spPr>
        <p:txBody>
          <a:bodyPr/>
          <a:lstStyle/>
          <a:p>
            <a:r>
              <a:rPr lang="en-US" b="1" dirty="0"/>
              <a:t>Pharmacist Scope of Practice </a:t>
            </a:r>
            <a:endParaRPr lang="en-CA" b="1" dirty="0"/>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3215640" y="1476572"/>
            <a:ext cx="8493267" cy="4774962"/>
          </a:xfrm>
        </p:spPr>
        <p:txBody>
          <a:bodyPr>
            <a:normAutofit lnSpcReduction="10000"/>
          </a:bodyPr>
          <a:lstStyle/>
          <a:p>
            <a:pPr marL="285750" indent="-285750">
              <a:buClr>
                <a:srgbClr val="7CBC51"/>
              </a:buClr>
              <a:buFont typeface="Arial" panose="020B0604020202020204" pitchFamily="34" charset="0"/>
              <a:buChar char="•"/>
            </a:pPr>
            <a:r>
              <a:rPr lang="en-US" sz="1800" dirty="0"/>
              <a:t>Bloom, mental health and addiction services </a:t>
            </a:r>
          </a:p>
          <a:p>
            <a:pPr marL="285750" indent="-285750">
              <a:buClr>
                <a:srgbClr val="7CBC51"/>
              </a:buClr>
              <a:buFont typeface="Arial" panose="020B0604020202020204" pitchFamily="34" charset="0"/>
              <a:buChar char="•"/>
            </a:pPr>
            <a:r>
              <a:rPr lang="en-US" sz="1800" dirty="0"/>
              <a:t>Naloxone Training</a:t>
            </a:r>
          </a:p>
          <a:p>
            <a:pPr marL="285750" indent="-285750">
              <a:buClr>
                <a:srgbClr val="7CBC51"/>
              </a:buClr>
              <a:buFont typeface="Arial" panose="020B0604020202020204" pitchFamily="34" charset="0"/>
              <a:buChar char="•"/>
            </a:pPr>
            <a:r>
              <a:rPr lang="en-US" sz="1800" dirty="0"/>
              <a:t>Chronic Disease Management (CVD, DM, COPD, Asthma, Obesity, HTN, Non-cancer chronic pain, ADHD, other).  This is a longitudinal service which starts with a longer initial assessment visit along with follow up visits through out the year (frequency depends of patient needs) to provide support/care for patients with diagnosed chronic diseases that need help managing their disease.</a:t>
            </a:r>
          </a:p>
          <a:p>
            <a:pPr marL="285750" indent="-285750">
              <a:buClr>
                <a:srgbClr val="7CBC51"/>
              </a:buClr>
              <a:buFont typeface="Arial" panose="020B0604020202020204" pitchFamily="34" charset="0"/>
              <a:buChar char="•"/>
            </a:pPr>
            <a:r>
              <a:rPr lang="en-US" sz="1800" dirty="0"/>
              <a:t>Pilot sites can diagnosis and prescribe for Hypertension and Type 2 Diabetes (those pharmacists who have undergone the training webinar with collaboration available with NPs)</a:t>
            </a:r>
          </a:p>
          <a:p>
            <a:pPr marL="285750" indent="-285750">
              <a:buClr>
                <a:srgbClr val="7CBC51"/>
              </a:buClr>
              <a:buFont typeface="Arial" panose="020B0604020202020204" pitchFamily="34" charset="0"/>
              <a:buChar char="•"/>
            </a:pPr>
            <a:r>
              <a:rPr lang="en-US" sz="1800" dirty="0"/>
              <a:t>Pilot sites can assess and prescribe for acute otitis media, acute otitis externa and acute bacterial rhinosinusitis (if training is completed)</a:t>
            </a:r>
          </a:p>
          <a:p>
            <a:pPr marL="285750" indent="-285750">
              <a:buClr>
                <a:srgbClr val="7CBC51"/>
              </a:buClr>
              <a:buFont typeface="Arial" panose="020B0604020202020204" pitchFamily="34" charset="0"/>
              <a:buChar char="•"/>
            </a:pPr>
            <a:r>
              <a:rPr lang="en-CA" sz="1800" dirty="0"/>
              <a:t>Testing – Ordering and interpreting lab tests and conducting point of care tests (discussed in future slide)</a:t>
            </a:r>
            <a:endParaRPr lang="en-US" sz="1800" dirty="0"/>
          </a:p>
          <a:p>
            <a:pPr marL="285750" indent="-285750">
              <a:buClr>
                <a:srgbClr val="7CBC51"/>
              </a:buClr>
              <a:buFont typeface="Arial" panose="020B0604020202020204" pitchFamily="34" charset="0"/>
              <a:buChar char="•"/>
            </a:pPr>
            <a:r>
              <a:rPr lang="en-US" sz="1800" dirty="0"/>
              <a:t>Prescribe antimicrobial prophylaxis for close contacts identified by PH</a:t>
            </a:r>
          </a:p>
          <a:p>
            <a:pPr marL="285750" indent="-285750">
              <a:buClr>
                <a:srgbClr val="7CBC51"/>
              </a:buClr>
              <a:buFont typeface="Arial" panose="020B0604020202020204" pitchFamily="34" charset="0"/>
              <a:buChar char="•"/>
            </a:pPr>
            <a:r>
              <a:rPr lang="en-US" sz="1800" dirty="0"/>
              <a:t>Minor ailment assessment and prescribing</a:t>
            </a:r>
          </a:p>
          <a:p>
            <a:pPr>
              <a:buClr>
                <a:srgbClr val="7CBC51"/>
              </a:buClr>
            </a:pPr>
            <a:endParaRPr lang="en-CA" sz="1800" dirty="0"/>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595686" y="-253915"/>
            <a:ext cx="7119393" cy="7137231"/>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340927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600E-1C21-9551-7720-2B28FEFCF183}"/>
              </a:ext>
            </a:extLst>
          </p:cNvPr>
          <p:cNvSpPr>
            <a:spLocks noGrp="1"/>
          </p:cNvSpPr>
          <p:nvPr>
            <p:ph type="title"/>
          </p:nvPr>
        </p:nvSpPr>
        <p:spPr/>
        <p:txBody>
          <a:bodyPr/>
          <a:lstStyle/>
          <a:p>
            <a:pPr algn="ctr"/>
            <a:r>
              <a:rPr lang="en-US" b="1" dirty="0"/>
              <a:t>Ordering Laboratory Tests</a:t>
            </a:r>
            <a:endParaRPr lang="en-CA" b="1" dirty="0"/>
          </a:p>
        </p:txBody>
      </p:sp>
      <p:sp>
        <p:nvSpPr>
          <p:cNvPr id="3" name="Content Placeholder 2">
            <a:extLst>
              <a:ext uri="{FF2B5EF4-FFF2-40B4-BE49-F238E27FC236}">
                <a16:creationId xmlns:a16="http://schemas.microsoft.com/office/drawing/2014/main" id="{718A4966-C57E-86A3-B03B-8E21D21B237C}"/>
              </a:ext>
            </a:extLst>
          </p:cNvPr>
          <p:cNvSpPr>
            <a:spLocks noGrp="1"/>
          </p:cNvSpPr>
          <p:nvPr>
            <p:ph sz="half" idx="1"/>
          </p:nvPr>
        </p:nvSpPr>
        <p:spPr>
          <a:noFill/>
        </p:spPr>
        <p:txBody>
          <a:bodyPr>
            <a:normAutofit/>
          </a:bodyPr>
          <a:lstStyle/>
          <a:p>
            <a:pPr marL="0" indent="0">
              <a:buClr>
                <a:srgbClr val="7CBC51"/>
              </a:buClr>
              <a:buNone/>
            </a:pPr>
            <a:r>
              <a:rPr lang="en-CA" sz="2400" dirty="0"/>
              <a:t>Pharmacists can order lab tests as part of providing drug therapy management for a patient.</a:t>
            </a:r>
          </a:p>
          <a:p>
            <a:pPr marL="0" indent="0">
              <a:buClr>
                <a:srgbClr val="7CBC51"/>
              </a:buClr>
              <a:buNone/>
            </a:pPr>
            <a:r>
              <a:rPr lang="en-CA" sz="2400" dirty="0"/>
              <a:t>For example:</a:t>
            </a:r>
          </a:p>
          <a:p>
            <a:pPr marL="0" indent="0">
              <a:buClr>
                <a:srgbClr val="7CBC51"/>
              </a:buClr>
              <a:buNone/>
            </a:pPr>
            <a:r>
              <a:rPr lang="en-CA" sz="2400" dirty="0"/>
              <a:t>- If the patient needs a renewal, is having an advanced med review or chronic disease assessment monitoring or other tests have not recently been done, the pharmacist can order lab tests  </a:t>
            </a:r>
          </a:p>
        </p:txBody>
      </p:sp>
      <p:sp>
        <p:nvSpPr>
          <p:cNvPr id="4" name="Content Placeholder 3">
            <a:extLst>
              <a:ext uri="{FF2B5EF4-FFF2-40B4-BE49-F238E27FC236}">
                <a16:creationId xmlns:a16="http://schemas.microsoft.com/office/drawing/2014/main" id="{2CBE7B8B-B7F1-A2F8-7B26-51821DFE8028}"/>
              </a:ext>
            </a:extLst>
          </p:cNvPr>
          <p:cNvSpPr>
            <a:spLocks noGrp="1"/>
          </p:cNvSpPr>
          <p:nvPr>
            <p:ph sz="half" idx="2"/>
          </p:nvPr>
        </p:nvSpPr>
        <p:spPr>
          <a:solidFill>
            <a:srgbClr val="7CBC51">
              <a:alpha val="50196"/>
            </a:srgbClr>
          </a:solidFill>
        </p:spPr>
        <p:txBody>
          <a:bodyPr/>
          <a:lstStyle/>
          <a:p>
            <a:pPr>
              <a:buClr>
                <a:srgbClr val="7CBC51"/>
              </a:buClr>
            </a:pPr>
            <a:r>
              <a:rPr lang="en-CA" dirty="0"/>
              <a:t>Pharmacists cannot order tests to diagnose a patient </a:t>
            </a:r>
          </a:p>
          <a:p>
            <a:pPr>
              <a:buClr>
                <a:srgbClr val="7CBC51"/>
              </a:buClr>
            </a:pPr>
            <a:r>
              <a:rPr lang="en-CA" dirty="0"/>
              <a:t>Ex. ‘I feel tired, I’m wondering if I have low B12’.  </a:t>
            </a:r>
          </a:p>
          <a:p>
            <a:pPr marL="0" indent="0">
              <a:buClr>
                <a:srgbClr val="7CBC51"/>
              </a:buClr>
              <a:buNone/>
            </a:pPr>
            <a:r>
              <a:rPr lang="en-CA" dirty="0"/>
              <a:t>         Refer to another provider</a:t>
            </a:r>
          </a:p>
          <a:p>
            <a:pPr>
              <a:buClr>
                <a:srgbClr val="7CBC51"/>
              </a:buClr>
            </a:pPr>
            <a:r>
              <a:rPr lang="en-CA" dirty="0"/>
              <a:t>Ex.  ‘I would like my B12 prescription renewed’</a:t>
            </a:r>
          </a:p>
          <a:p>
            <a:pPr marL="0" indent="0">
              <a:buClr>
                <a:srgbClr val="7CBC51"/>
              </a:buClr>
              <a:buNone/>
            </a:pPr>
            <a:r>
              <a:rPr lang="en-CA" dirty="0"/>
              <a:t>           Pharmacist may need to order lab test </a:t>
            </a:r>
          </a:p>
        </p:txBody>
      </p:sp>
      <p:pic>
        <p:nvPicPr>
          <p:cNvPr id="8" name="Picture 7">
            <a:extLst>
              <a:ext uri="{FF2B5EF4-FFF2-40B4-BE49-F238E27FC236}">
                <a16:creationId xmlns:a16="http://schemas.microsoft.com/office/drawing/2014/main" id="{30456684-91FC-7B43-DF3E-9845299BC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6200" y="5688017"/>
            <a:ext cx="1097318" cy="872227"/>
          </a:xfrm>
          <a:prstGeom prst="rect">
            <a:avLst/>
          </a:prstGeom>
        </p:spPr>
      </p:pic>
      <p:cxnSp>
        <p:nvCxnSpPr>
          <p:cNvPr id="6" name="Straight Arrow Connector 5">
            <a:extLst>
              <a:ext uri="{FF2B5EF4-FFF2-40B4-BE49-F238E27FC236}">
                <a16:creationId xmlns:a16="http://schemas.microsoft.com/office/drawing/2014/main" id="{FC922B6B-3C1E-EC58-96CA-3B950A3DD869}"/>
              </a:ext>
            </a:extLst>
          </p:cNvPr>
          <p:cNvCxnSpPr/>
          <p:nvPr/>
        </p:nvCxnSpPr>
        <p:spPr>
          <a:xfrm>
            <a:off x="6640497" y="3755254"/>
            <a:ext cx="346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AFA3861-E065-CE4A-3CC9-EA11F985C695}"/>
              </a:ext>
            </a:extLst>
          </p:cNvPr>
          <p:cNvCxnSpPr/>
          <p:nvPr/>
        </p:nvCxnSpPr>
        <p:spPr>
          <a:xfrm>
            <a:off x="6730753" y="5115018"/>
            <a:ext cx="3462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5966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D15-384E-BC50-5444-58B16620D901}"/>
              </a:ext>
            </a:extLst>
          </p:cNvPr>
          <p:cNvSpPr>
            <a:spLocks noGrp="1"/>
          </p:cNvSpPr>
          <p:nvPr>
            <p:ph type="title"/>
          </p:nvPr>
        </p:nvSpPr>
        <p:spPr>
          <a:xfrm>
            <a:off x="2519265" y="550800"/>
            <a:ext cx="8647935" cy="698400"/>
          </a:xfrm>
        </p:spPr>
        <p:txBody>
          <a:bodyPr>
            <a:normAutofit/>
          </a:bodyPr>
          <a:lstStyle/>
          <a:p>
            <a:r>
              <a:rPr lang="en-US" sz="4400" b="1" dirty="0"/>
              <a:t>Vaccines</a:t>
            </a:r>
            <a:endParaRPr lang="en-CA" sz="4400" b="1" dirty="0"/>
          </a:p>
        </p:txBody>
      </p:sp>
      <p:sp>
        <p:nvSpPr>
          <p:cNvPr id="4" name="Text Placeholder 3">
            <a:extLst>
              <a:ext uri="{FF2B5EF4-FFF2-40B4-BE49-F238E27FC236}">
                <a16:creationId xmlns:a16="http://schemas.microsoft.com/office/drawing/2014/main" id="{0B33A2B2-3A62-F70C-4406-C93999014408}"/>
              </a:ext>
            </a:extLst>
          </p:cNvPr>
          <p:cNvSpPr>
            <a:spLocks noGrp="1"/>
          </p:cNvSpPr>
          <p:nvPr>
            <p:ph type="body" sz="half" idx="2"/>
          </p:nvPr>
        </p:nvSpPr>
        <p:spPr>
          <a:xfrm>
            <a:off x="2603241" y="1532238"/>
            <a:ext cx="8913255" cy="4774962"/>
          </a:xfrm>
        </p:spPr>
        <p:txBody>
          <a:bodyPr>
            <a:normAutofit lnSpcReduction="10000"/>
          </a:bodyPr>
          <a:lstStyle/>
          <a:p>
            <a:pPr marL="742950" lvl="1" indent="-285750">
              <a:buClr>
                <a:srgbClr val="7CBC51"/>
              </a:buClr>
              <a:buFont typeface="Arial" panose="020B0604020202020204" pitchFamily="34" charset="0"/>
              <a:buChar char="•"/>
            </a:pPr>
            <a:r>
              <a:rPr lang="en-CA" sz="1600" dirty="0"/>
              <a:t>Publicly funded vaccines – covid-19 and flu, not promoted but if a </a:t>
            </a:r>
            <a:r>
              <a:rPr lang="en-CA" sz="1600" dirty="0" err="1"/>
              <a:t>phc</a:t>
            </a:r>
            <a:r>
              <a:rPr lang="en-CA" sz="1600" dirty="0"/>
              <a:t> decides to give in clinic, will need to be documented in CANImmunize- Internal calendar CPPCC internal</a:t>
            </a:r>
          </a:p>
          <a:p>
            <a:pPr marL="742950" lvl="1" indent="-285750">
              <a:buClr>
                <a:srgbClr val="7CBC51"/>
              </a:buClr>
              <a:buFont typeface="Arial" panose="020B0604020202020204" pitchFamily="34" charset="0"/>
              <a:buChar char="•"/>
            </a:pPr>
            <a:r>
              <a:rPr lang="en-CA" sz="1600" dirty="0"/>
              <a:t>Vaccines covered by private drug plans or cash (</a:t>
            </a:r>
            <a:r>
              <a:rPr lang="en-CA" sz="1600" dirty="0" err="1"/>
              <a:t>Twinrix</a:t>
            </a:r>
            <a:r>
              <a:rPr lang="en-CA" sz="1600" dirty="0"/>
              <a:t>, Shingrix most common)</a:t>
            </a:r>
          </a:p>
          <a:p>
            <a:pPr marL="1200150" lvl="2" indent="-285750">
              <a:buClr>
                <a:srgbClr val="7CBC51"/>
              </a:buClr>
              <a:buFont typeface="Arial" panose="020B0604020202020204" pitchFamily="34" charset="0"/>
              <a:buChar char="•"/>
            </a:pPr>
            <a:r>
              <a:rPr lang="en-CA" sz="1600" dirty="0"/>
              <a:t>Pharmacist will need to prescribe these vaccines, then Rx filled/billed to plan, then injected. </a:t>
            </a:r>
          </a:p>
          <a:p>
            <a:pPr marL="1200150" lvl="2" indent="-285750">
              <a:buClr>
                <a:srgbClr val="7CBC51"/>
              </a:buClr>
              <a:buFont typeface="Arial" panose="020B0604020202020204" pitchFamily="34" charset="0"/>
              <a:buChar char="•"/>
            </a:pPr>
            <a:r>
              <a:rPr lang="en-CA" sz="1600" dirty="0"/>
              <a:t>Patients may wish to book virtual (or phone if not available) first for assessment, then booked in for injection</a:t>
            </a:r>
          </a:p>
          <a:p>
            <a:pPr marL="1200150" lvl="2" indent="-285750">
              <a:buClr>
                <a:srgbClr val="7CBC51"/>
              </a:buClr>
              <a:buFont typeface="Arial" panose="020B0604020202020204" pitchFamily="34" charset="0"/>
              <a:buChar char="•"/>
            </a:pPr>
            <a:r>
              <a:rPr lang="en-CA" sz="1600" dirty="0"/>
              <a:t>These are table 3 vaccines which you charge the patient for the administration fee</a:t>
            </a:r>
          </a:p>
          <a:p>
            <a:pPr lvl="2">
              <a:buClr>
                <a:srgbClr val="7CBC51"/>
              </a:buClr>
            </a:pPr>
            <a:endParaRPr lang="en-CA" sz="1600" dirty="0"/>
          </a:p>
          <a:p>
            <a:pPr marL="1200150" lvl="2" indent="-285750">
              <a:buClr>
                <a:srgbClr val="7CBC51"/>
              </a:buClr>
              <a:buFont typeface="Arial" panose="020B0604020202020204" pitchFamily="34" charset="0"/>
              <a:buChar char="•"/>
            </a:pPr>
            <a:r>
              <a:rPr lang="en-CA" sz="1600" dirty="0"/>
              <a:t>Other Publicly Funded Vaccines are available for eligible patients age 2+</a:t>
            </a:r>
          </a:p>
          <a:p>
            <a:pPr marL="1657350" lvl="3" indent="-285750">
              <a:buClr>
                <a:srgbClr val="7CBC51"/>
              </a:buClr>
              <a:buFont typeface="Arial" panose="020B0604020202020204" pitchFamily="34" charset="0"/>
              <a:buChar char="•"/>
            </a:pPr>
            <a:r>
              <a:rPr lang="en-CA" sz="1600" dirty="0"/>
              <a:t>No charge to patient for assessment/vaccine/administration</a:t>
            </a:r>
          </a:p>
          <a:p>
            <a:pPr marL="1657350" lvl="3" indent="-285750">
              <a:buClr>
                <a:srgbClr val="7CBC51"/>
              </a:buClr>
              <a:buFont typeface="Arial" panose="020B0604020202020204" pitchFamily="34" charset="0"/>
              <a:buChar char="•"/>
            </a:pPr>
            <a:r>
              <a:rPr lang="en-CA" sz="1600" dirty="0"/>
              <a:t>Grade 7 school vaccines NOT included</a:t>
            </a:r>
          </a:p>
          <a:p>
            <a:pPr marL="1657350" lvl="3" indent="-285750">
              <a:buClr>
                <a:srgbClr val="7CBC51"/>
              </a:buClr>
              <a:buFont typeface="Arial" panose="020B0604020202020204" pitchFamily="34" charset="0"/>
              <a:buChar char="•"/>
            </a:pPr>
            <a:r>
              <a:rPr lang="en-CA" sz="1600" dirty="0"/>
              <a:t>Other Routine Immunizations 2+ included</a:t>
            </a:r>
          </a:p>
          <a:p>
            <a:pPr marL="1657350" lvl="3" indent="-285750">
              <a:buClr>
                <a:srgbClr val="7CBC51"/>
              </a:buClr>
              <a:buFont typeface="Arial" panose="020B0604020202020204" pitchFamily="34" charset="0"/>
              <a:buChar char="•"/>
            </a:pPr>
            <a:r>
              <a:rPr lang="en-CA" sz="1600" dirty="0"/>
              <a:t>Some Patients eligible for high risk vaccines – HIV patients, immunosuppressive meds, “Other’ including chronic conditions</a:t>
            </a:r>
          </a:p>
          <a:p>
            <a:pPr marL="1657350" lvl="3" indent="-285750">
              <a:buClr>
                <a:srgbClr val="7CBC51"/>
              </a:buClr>
              <a:buFont typeface="Arial" panose="020B0604020202020204" pitchFamily="34" charset="0"/>
              <a:buChar char="•"/>
            </a:pPr>
            <a:r>
              <a:rPr lang="en-CA" sz="1600" dirty="0"/>
              <a:t>Many PFV are ordered via Shopify (watch order windows) and other high risk patient vaccines need to be approved (via fax case by case)</a:t>
            </a:r>
          </a:p>
        </p:txBody>
      </p:sp>
      <p:sp>
        <p:nvSpPr>
          <p:cNvPr id="5" name="Rectangle 4">
            <a:extLst>
              <a:ext uri="{FF2B5EF4-FFF2-40B4-BE49-F238E27FC236}">
                <a16:creationId xmlns:a16="http://schemas.microsoft.com/office/drawing/2014/main" id="{E5A6D383-6FA5-ABDE-4B0F-C83D1CD0C834}"/>
              </a:ext>
            </a:extLst>
          </p:cNvPr>
          <p:cNvSpPr/>
          <p:nvPr/>
        </p:nvSpPr>
        <p:spPr>
          <a:xfrm>
            <a:off x="-35989" y="0"/>
            <a:ext cx="1054740" cy="6858000"/>
          </a:xfrm>
          <a:prstGeom prst="rect">
            <a:avLst/>
          </a:prstGeom>
          <a:solidFill>
            <a:srgbClr val="006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hord 5">
            <a:extLst>
              <a:ext uri="{FF2B5EF4-FFF2-40B4-BE49-F238E27FC236}">
                <a16:creationId xmlns:a16="http://schemas.microsoft.com/office/drawing/2014/main" id="{2E72A53F-6F5A-0235-FB77-279C1B2B62DF}"/>
              </a:ext>
            </a:extLst>
          </p:cNvPr>
          <p:cNvSpPr/>
          <p:nvPr/>
        </p:nvSpPr>
        <p:spPr>
          <a:xfrm rot="9875043">
            <a:off x="-3595686" y="-253915"/>
            <a:ext cx="7119393" cy="7137231"/>
          </a:xfrm>
          <a:prstGeom prst="chord">
            <a:avLst>
              <a:gd name="adj1" fmla="val 7354301"/>
              <a:gd name="adj2" fmla="val 16136467"/>
            </a:avLst>
          </a:prstGeom>
          <a:solidFill>
            <a:srgbClr val="0066A2">
              <a:alpha val="50196"/>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7CBC51"/>
              </a:solidFill>
            </a:endParaRPr>
          </a:p>
        </p:txBody>
      </p:sp>
      <p:pic>
        <p:nvPicPr>
          <p:cNvPr id="7" name="Picture 6">
            <a:extLst>
              <a:ext uri="{FF2B5EF4-FFF2-40B4-BE49-F238E27FC236}">
                <a16:creationId xmlns:a16="http://schemas.microsoft.com/office/drawing/2014/main" id="{9D796F4C-3672-5EF7-150A-8624277F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5069" y="5815421"/>
            <a:ext cx="1097318" cy="872227"/>
          </a:xfrm>
          <a:prstGeom prst="rect">
            <a:avLst/>
          </a:prstGeom>
        </p:spPr>
      </p:pic>
    </p:spTree>
    <p:custDataLst>
      <p:tags r:id="rId1"/>
    </p:custDataLst>
    <p:extLst>
      <p:ext uri="{BB962C8B-B14F-4D97-AF65-F5344CB8AC3E}">
        <p14:creationId xmlns:p14="http://schemas.microsoft.com/office/powerpoint/2010/main" val="4278611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gSicdPos"/>
  <p:tag name="ARTICULATE_PROJECT_OPEN" val="0"/>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ANS">
      <a:dk1>
        <a:srgbClr val="000000"/>
      </a:dk1>
      <a:lt1>
        <a:srgbClr val="FFFFFF"/>
      </a:lt1>
      <a:dk2>
        <a:srgbClr val="545454"/>
      </a:dk2>
      <a:lt2>
        <a:srgbClr val="BFBFBF"/>
      </a:lt2>
      <a:accent1>
        <a:srgbClr val="0066A2"/>
      </a:accent1>
      <a:accent2>
        <a:srgbClr val="7CBC51"/>
      </a:accent2>
      <a:accent3>
        <a:srgbClr val="2791A6"/>
      </a:accent3>
      <a:accent4>
        <a:srgbClr val="F9A865"/>
      </a:accent4>
      <a:accent5>
        <a:srgbClr val="1AB39F"/>
      </a:accent5>
      <a:accent6>
        <a:srgbClr val="D5393D"/>
      </a:accent6>
      <a:hlink>
        <a:srgbClr val="90BB23"/>
      </a:hlink>
      <a:folHlink>
        <a:srgbClr val="EE7008"/>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C13A3971FACC45962A4D117A3B6867" ma:contentTypeVersion="15" ma:contentTypeDescription="Create a new document." ma:contentTypeScope="" ma:versionID="70786c22deec897adc25ede7a3515444">
  <xsd:schema xmlns:xsd="http://www.w3.org/2001/XMLSchema" xmlns:xs="http://www.w3.org/2001/XMLSchema" xmlns:p="http://schemas.microsoft.com/office/2006/metadata/properties" xmlns:ns2="08bbc887-eabc-44d1-84a7-64e8ed450395" xmlns:ns3="6b36f8a7-8092-4713-94e0-95e9c02338c3" targetNamespace="http://schemas.microsoft.com/office/2006/metadata/properties" ma:root="true" ma:fieldsID="798b2ac4fcd81b59304dcaa524237bbf" ns2:_="" ns3:_="">
    <xsd:import namespace="08bbc887-eabc-44d1-84a7-64e8ed450395"/>
    <xsd:import namespace="6b36f8a7-8092-4713-94e0-95e9c02338c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bc887-eabc-44d1-84a7-64e8ed4503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f975bc5-fb1e-49d2-9d6a-6ca33c0064c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6f8a7-8092-4713-94e0-95e9c02338c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15e2d8d-6440-41a7-a4b9-4669d750ccfe}" ma:internalName="TaxCatchAll" ma:showField="CatchAllData" ma:web="6b36f8a7-8092-4713-94e0-95e9c02338c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bbc887-eabc-44d1-84a7-64e8ed450395">
      <Terms xmlns="http://schemas.microsoft.com/office/infopath/2007/PartnerControls"/>
    </lcf76f155ced4ddcb4097134ff3c332f>
    <TaxCatchAll xmlns="6b36f8a7-8092-4713-94e0-95e9c02338c3" xsi:nil="true"/>
  </documentManagement>
</p:properties>
</file>

<file path=customXml/itemProps1.xml><?xml version="1.0" encoding="utf-8"?>
<ds:datastoreItem xmlns:ds="http://schemas.openxmlformats.org/officeDocument/2006/customXml" ds:itemID="{F0AAB677-781B-4F85-A599-87B6E1A17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bc887-eabc-44d1-84a7-64e8ed450395"/>
    <ds:schemaRef ds:uri="6b36f8a7-8092-4713-94e0-95e9c0233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0D201D-24CD-4D7F-872A-0325CEC1752B}">
  <ds:schemaRefs>
    <ds:schemaRef ds:uri="http://schemas.microsoft.com/sharepoint/v3/contenttype/forms"/>
  </ds:schemaRefs>
</ds:datastoreItem>
</file>

<file path=customXml/itemProps3.xml><?xml version="1.0" encoding="utf-8"?>
<ds:datastoreItem xmlns:ds="http://schemas.openxmlformats.org/officeDocument/2006/customXml" ds:itemID="{34467766-DF1C-4362-83EB-5EC858AEE047}">
  <ds:schemaRefs>
    <ds:schemaRef ds:uri="http://schemas.microsoft.com/office/2006/metadata/properties"/>
    <ds:schemaRef ds:uri="http://schemas.microsoft.com/office/infopath/2007/PartnerControls"/>
    <ds:schemaRef ds:uri="08bbc887-eabc-44d1-84a7-64e8ed450395"/>
    <ds:schemaRef ds:uri="6b36f8a7-8092-4713-94e0-95e9c02338c3"/>
  </ds:schemaRefs>
</ds:datastoreItem>
</file>

<file path=docProps/app.xml><?xml version="1.0" encoding="utf-8"?>
<Properties xmlns="http://schemas.openxmlformats.org/officeDocument/2006/extended-properties" xmlns:vt="http://schemas.openxmlformats.org/officeDocument/2006/docPropsVTypes">
  <TotalTime>3553</TotalTime>
  <Words>3560</Words>
  <Application>Microsoft Office PowerPoint</Application>
  <PresentationFormat>Widescreen</PresentationFormat>
  <Paragraphs>299</Paragraphs>
  <Slides>41</Slides>
  <Notes>17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Clinic Admin Project Training</vt:lpstr>
      <vt:lpstr>Agenda</vt:lpstr>
      <vt:lpstr>Project Overview</vt:lpstr>
      <vt:lpstr>Appointment based pharmacy:  Purpose and Vision</vt:lpstr>
      <vt:lpstr>PowerPoint Presentation</vt:lpstr>
      <vt:lpstr>Pharmacist Scope of Practice </vt:lpstr>
      <vt:lpstr>Pharmacist Scope of Practice </vt:lpstr>
      <vt:lpstr>Ordering Laboratory Tests</vt:lpstr>
      <vt:lpstr>Vaccines</vt:lpstr>
      <vt:lpstr>Project Resources: CPPCC website</vt:lpstr>
      <vt:lpstr>PowerPoint Presentation</vt:lpstr>
      <vt:lpstr>PowerPoint Presentation</vt:lpstr>
      <vt:lpstr>PowerPoint Presentation</vt:lpstr>
      <vt:lpstr>Resources: MemberLounge </vt:lpstr>
      <vt:lpstr>Clinic Administrator Role</vt:lpstr>
      <vt:lpstr>Clinic Administrator Role</vt:lpstr>
      <vt:lpstr>Booking</vt:lpstr>
      <vt:lpstr>What to do when symptoms are out of pharmacist’s scope?  Is this something that the CPPCC-NP can consult on? </vt:lpstr>
      <vt:lpstr> Clinic Administrator Role </vt:lpstr>
      <vt:lpstr>Patient Consent </vt:lpstr>
      <vt:lpstr>Post visit - clinic admin duties</vt:lpstr>
      <vt:lpstr>Clinic Admin: Post Appointment</vt:lpstr>
      <vt:lpstr>Saving Files – Be Mindful of the Name</vt:lpstr>
      <vt:lpstr>Billing </vt:lpstr>
      <vt:lpstr>Data Collection per month</vt:lpstr>
      <vt:lpstr>PowerPoint Presentation</vt:lpstr>
      <vt:lpstr>Data Collection per visit</vt:lpstr>
      <vt:lpstr>Data Collection: Financial Reports</vt:lpstr>
      <vt:lpstr>Clinic Admin: Other duties</vt:lpstr>
      <vt:lpstr>Clinic Admin Check list</vt:lpstr>
      <vt:lpstr>Clinic Admin Documents to Review</vt:lpstr>
      <vt:lpstr>Prescribing Standards and Billing </vt:lpstr>
      <vt:lpstr>Common Prescribing Standards Questions</vt:lpstr>
      <vt:lpstr>Common Prescribing Standards Questions</vt:lpstr>
      <vt:lpstr>PowerPoint Presentation</vt:lpstr>
      <vt:lpstr> What Do I Bill for CPPCC?</vt:lpstr>
      <vt:lpstr> What Do I Bill for CPPCC?</vt:lpstr>
      <vt:lpstr>Pharmacy Dispensary Service vs CPPCC</vt:lpstr>
      <vt:lpstr>Managing Patient Expectations or Concerns</vt:lpstr>
      <vt:lpstr>Project Support Team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Lowe</dc:creator>
  <cp:lastModifiedBy>Lisa Woodill</cp:lastModifiedBy>
  <cp:revision>12</cp:revision>
  <dcterms:created xsi:type="dcterms:W3CDTF">2022-11-16T13:06:49Z</dcterms:created>
  <dcterms:modified xsi:type="dcterms:W3CDTF">2024-10-28T18:54:44Z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3DB26D28-5C3D-4B42-B452-0ECBA24183E3</vt:lpwstr>
  </property>
  <property fmtid="{D5CDD505-2E9C-101B-9397-08002B2CF9AE}" pid="3" name="ArticulatePath">
    <vt:lpwstr>2022 PANS Powerpoint template (Nov 16)</vt:lpwstr>
  </property>
  <property fmtid="{D5CDD505-2E9C-101B-9397-08002B2CF9AE}" pid="4" name="ContentTypeId">
    <vt:lpwstr>0x0101007AC13A3971FACC45962A4D117A3B6867</vt:lpwstr>
  </property>
  <property fmtid="{D5CDD505-2E9C-101B-9397-08002B2CF9AE}" pid="5" name="MediaServiceImageTags">
    <vt:lpwstr/>
  </property>
</Properties>
</file>