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2.xml" ContentType="application/vnd.openxmlformats-officedocument.presentationml.notesSlide+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notesSlides/notesSlide4.xml" ContentType="application/vnd.openxmlformats-officedocument.presentationml.notesSlide+xml"/>
  <Override PartName="/ppt/tags/tag10.xml" ContentType="application/vnd.openxmlformats-officedocument.presentationml.tags+xml"/>
  <Override PartName="/ppt/notesSlides/notesSlide5.xml" ContentType="application/vnd.openxmlformats-officedocument.presentationml.notesSlide+xml"/>
  <Override PartName="/ppt/tags/tag11.xml" ContentType="application/vnd.openxmlformats-officedocument.presentationml.tags+xml"/>
  <Override PartName="/ppt/notesSlides/notesSlide6.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301" r:id="rId5"/>
    <p:sldId id="292" r:id="rId6"/>
    <p:sldId id="302" r:id="rId7"/>
    <p:sldId id="313" r:id="rId8"/>
    <p:sldId id="307" r:id="rId9"/>
    <p:sldId id="309" r:id="rId10"/>
    <p:sldId id="318" r:id="rId11"/>
    <p:sldId id="308" r:id="rId12"/>
    <p:sldId id="314" r:id="rId13"/>
    <p:sldId id="316" r:id="rId14"/>
    <p:sldId id="315" r:id="rId15"/>
    <p:sldId id="298" r:id="rId16"/>
    <p:sldId id="299" r:id="rId17"/>
    <p:sldId id="300" r:id="rId18"/>
    <p:sldId id="293" r:id="rId19"/>
    <p:sldId id="317" r:id="rId20"/>
    <p:sldId id="297" r:id="rId21"/>
    <p:sldId id="295" r:id="rId22"/>
    <p:sldId id="319" r:id="rId23"/>
  </p:sldIdLst>
  <p:sldSz cx="12192000" cy="6858000"/>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EAD2A6D-5856-492B-BFCE-D41951C20B44}">
          <p14:sldIdLst>
            <p14:sldId id="301"/>
            <p14:sldId id="292"/>
            <p14:sldId id="302"/>
            <p14:sldId id="313"/>
            <p14:sldId id="307"/>
            <p14:sldId id="309"/>
            <p14:sldId id="318"/>
            <p14:sldId id="308"/>
            <p14:sldId id="314"/>
            <p14:sldId id="316"/>
            <p14:sldId id="315"/>
            <p14:sldId id="298"/>
            <p14:sldId id="299"/>
            <p14:sldId id="300"/>
            <p14:sldId id="293"/>
            <p14:sldId id="317"/>
            <p14:sldId id="297"/>
            <p14:sldId id="295"/>
            <p14:sldId id="31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ha Lowe" initials="ML" lastIdx="1" clrIdx="0">
    <p:extLst>
      <p:ext uri="{19B8F6BF-5375-455C-9EA6-DF929625EA0E}">
        <p15:presenceInfo xmlns:p15="http://schemas.microsoft.com/office/powerpoint/2012/main" userId="S::martha@pans.ns.ca::aa59cdb5-1999-49a8-b417-647a66d910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BC51"/>
    <a:srgbClr val="0066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0356A7-4F04-4865-A451-D13658F2687A}" v="1" dt="2024-09-19T17:08:59.2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51" autoAdjust="0"/>
    <p:restoredTop sz="75905" autoAdjust="0"/>
  </p:normalViewPr>
  <p:slideViewPr>
    <p:cSldViewPr snapToGrid="0">
      <p:cViewPr varScale="1">
        <p:scale>
          <a:sx n="73" d="100"/>
          <a:sy n="73" d="100"/>
        </p:scale>
        <p:origin x="1224" y="4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zanne Richards-Aucoin" userId="24140e93-cfc8-4e6e-b153-06da20372099" providerId="ADAL" clId="{D80356A7-4F04-4865-A451-D13658F2687A}"/>
    <pc:docChg chg="undo custSel addSld modSld sldOrd modSection">
      <pc:chgData name="Suzanne Richards-Aucoin" userId="24140e93-cfc8-4e6e-b153-06da20372099" providerId="ADAL" clId="{D80356A7-4F04-4865-A451-D13658F2687A}" dt="2024-09-19T17:22:47.164" v="3675" actId="20577"/>
      <pc:docMkLst>
        <pc:docMk/>
      </pc:docMkLst>
      <pc:sldChg chg="modSp mod">
        <pc:chgData name="Suzanne Richards-Aucoin" userId="24140e93-cfc8-4e6e-b153-06da20372099" providerId="ADAL" clId="{D80356A7-4F04-4865-A451-D13658F2687A}" dt="2024-09-19T17:00:30.317" v="1893" actId="113"/>
        <pc:sldMkLst>
          <pc:docMk/>
          <pc:sldMk cId="1610157863" sldId="293"/>
        </pc:sldMkLst>
        <pc:spChg chg="mod">
          <ac:chgData name="Suzanne Richards-Aucoin" userId="24140e93-cfc8-4e6e-b153-06da20372099" providerId="ADAL" clId="{D80356A7-4F04-4865-A451-D13658F2687A}" dt="2024-09-19T16:55:43.054" v="1277" actId="20577"/>
          <ac:spMkLst>
            <pc:docMk/>
            <pc:sldMk cId="1610157863" sldId="293"/>
            <ac:spMk id="2" creationId="{2FBF20AB-F8AE-C33F-5598-2D6022850368}"/>
          </ac:spMkLst>
        </pc:spChg>
        <pc:spChg chg="mod">
          <ac:chgData name="Suzanne Richards-Aucoin" userId="24140e93-cfc8-4e6e-b153-06da20372099" providerId="ADAL" clId="{D80356A7-4F04-4865-A451-D13658F2687A}" dt="2024-09-19T17:00:30.317" v="1893" actId="113"/>
          <ac:spMkLst>
            <pc:docMk/>
            <pc:sldMk cId="1610157863" sldId="293"/>
            <ac:spMk id="3" creationId="{D25C6B5B-FD29-5FD2-2607-22F531F17407}"/>
          </ac:spMkLst>
        </pc:spChg>
        <pc:spChg chg="mod">
          <ac:chgData name="Suzanne Richards-Aucoin" userId="24140e93-cfc8-4e6e-b153-06da20372099" providerId="ADAL" clId="{D80356A7-4F04-4865-A451-D13658F2687A}" dt="2024-09-19T17:00:22.776" v="1892" actId="113"/>
          <ac:spMkLst>
            <pc:docMk/>
            <pc:sldMk cId="1610157863" sldId="293"/>
            <ac:spMk id="4" creationId="{08177882-DDEE-CFE3-2403-C427FAA24B9E}"/>
          </ac:spMkLst>
        </pc:spChg>
        <pc:picChg chg="mod">
          <ac:chgData name="Suzanne Richards-Aucoin" userId="24140e93-cfc8-4e6e-b153-06da20372099" providerId="ADAL" clId="{D80356A7-4F04-4865-A451-D13658F2687A}" dt="2024-09-19T16:58:36.587" v="1651" actId="1076"/>
          <ac:picMkLst>
            <pc:docMk/>
            <pc:sldMk cId="1610157863" sldId="293"/>
            <ac:picMk id="8" creationId="{D8DDBDC4-3C26-D5EA-F39D-0829EEEF482A}"/>
          </ac:picMkLst>
        </pc:picChg>
      </pc:sldChg>
      <pc:sldChg chg="addSp delSp modSp mod">
        <pc:chgData name="Suzanne Richards-Aucoin" userId="24140e93-cfc8-4e6e-b153-06da20372099" providerId="ADAL" clId="{D80356A7-4F04-4865-A451-D13658F2687A}" dt="2024-09-19T17:17:37.670" v="3230" actId="1076"/>
        <pc:sldMkLst>
          <pc:docMk/>
          <pc:sldMk cId="1658721992" sldId="295"/>
        </pc:sldMkLst>
        <pc:spChg chg="mod">
          <ac:chgData name="Suzanne Richards-Aucoin" userId="24140e93-cfc8-4e6e-b153-06da20372099" providerId="ADAL" clId="{D80356A7-4F04-4865-A451-D13658F2687A}" dt="2024-09-19T17:17:34.270" v="3229" actId="1076"/>
          <ac:spMkLst>
            <pc:docMk/>
            <pc:sldMk cId="1658721992" sldId="295"/>
            <ac:spMk id="2" creationId="{D187A7A9-1086-D888-5925-389EAC68AF52}"/>
          </ac:spMkLst>
        </pc:spChg>
        <pc:spChg chg="del mod">
          <ac:chgData name="Suzanne Richards-Aucoin" userId="24140e93-cfc8-4e6e-b153-06da20372099" providerId="ADAL" clId="{D80356A7-4F04-4865-A451-D13658F2687A}" dt="2024-09-19T17:17:09.525" v="3222" actId="22"/>
          <ac:spMkLst>
            <pc:docMk/>
            <pc:sldMk cId="1658721992" sldId="295"/>
            <ac:spMk id="3" creationId="{80A58AC3-EC63-2E94-21A0-FEDCE51FD044}"/>
          </ac:spMkLst>
        </pc:spChg>
        <pc:picChg chg="add mod ord">
          <ac:chgData name="Suzanne Richards-Aucoin" userId="24140e93-cfc8-4e6e-b153-06da20372099" providerId="ADAL" clId="{D80356A7-4F04-4865-A451-D13658F2687A}" dt="2024-09-19T17:17:37.670" v="3230" actId="1076"/>
          <ac:picMkLst>
            <pc:docMk/>
            <pc:sldMk cId="1658721992" sldId="295"/>
            <ac:picMk id="10" creationId="{02C84486-CED5-B4A7-9045-DEA9C05690EF}"/>
          </ac:picMkLst>
        </pc:picChg>
        <pc:picChg chg="mod">
          <ac:chgData name="Suzanne Richards-Aucoin" userId="24140e93-cfc8-4e6e-b153-06da20372099" providerId="ADAL" clId="{D80356A7-4F04-4865-A451-D13658F2687A}" dt="2024-09-19T17:17:29.993" v="3228" actId="1076"/>
          <ac:picMkLst>
            <pc:docMk/>
            <pc:sldMk cId="1658721992" sldId="295"/>
            <ac:picMk id="11" creationId="{029E74E4-1251-B4B8-2395-B52584AD3868}"/>
          </ac:picMkLst>
        </pc:picChg>
      </pc:sldChg>
      <pc:sldChg chg="modSp mod">
        <pc:chgData name="Suzanne Richards-Aucoin" userId="24140e93-cfc8-4e6e-b153-06da20372099" providerId="ADAL" clId="{D80356A7-4F04-4865-A451-D13658F2687A}" dt="2024-09-19T16:54:15.972" v="1150" actId="20577"/>
        <pc:sldMkLst>
          <pc:docMk/>
          <pc:sldMk cId="3659669610" sldId="298"/>
        </pc:sldMkLst>
        <pc:spChg chg="mod">
          <ac:chgData name="Suzanne Richards-Aucoin" userId="24140e93-cfc8-4e6e-b153-06da20372099" providerId="ADAL" clId="{D80356A7-4F04-4865-A451-D13658F2687A}" dt="2024-09-19T16:54:15.972" v="1150" actId="20577"/>
          <ac:spMkLst>
            <pc:docMk/>
            <pc:sldMk cId="3659669610" sldId="298"/>
            <ac:spMk id="5" creationId="{09ED30A4-5E96-B99F-FBBF-297B7687D30B}"/>
          </ac:spMkLst>
        </pc:spChg>
      </pc:sldChg>
      <pc:sldChg chg="modSp mod">
        <pc:chgData name="Suzanne Richards-Aucoin" userId="24140e93-cfc8-4e6e-b153-06da20372099" providerId="ADAL" clId="{D80356A7-4F04-4865-A451-D13658F2687A}" dt="2024-09-19T17:18:56.864" v="3275" actId="20577"/>
        <pc:sldMkLst>
          <pc:docMk/>
          <pc:sldMk cId="4136814114" sldId="301"/>
        </pc:sldMkLst>
        <pc:spChg chg="mod">
          <ac:chgData name="Suzanne Richards-Aucoin" userId="24140e93-cfc8-4e6e-b153-06da20372099" providerId="ADAL" clId="{D80356A7-4F04-4865-A451-D13658F2687A}" dt="2024-09-19T17:18:56.864" v="3275" actId="20577"/>
          <ac:spMkLst>
            <pc:docMk/>
            <pc:sldMk cId="4136814114" sldId="301"/>
            <ac:spMk id="3" creationId="{1FE0D8B5-56B6-EF71-575D-C29795854E0D}"/>
          </ac:spMkLst>
        </pc:spChg>
      </pc:sldChg>
      <pc:sldChg chg="modSp mod ord">
        <pc:chgData name="Suzanne Richards-Aucoin" userId="24140e93-cfc8-4e6e-b153-06da20372099" providerId="ADAL" clId="{D80356A7-4F04-4865-A451-D13658F2687A}" dt="2024-09-19T16:46:51.443" v="235" actId="20577"/>
        <pc:sldMkLst>
          <pc:docMk/>
          <pc:sldMk cId="3455075928" sldId="302"/>
        </pc:sldMkLst>
        <pc:spChg chg="mod">
          <ac:chgData name="Suzanne Richards-Aucoin" userId="24140e93-cfc8-4e6e-b153-06da20372099" providerId="ADAL" clId="{D80356A7-4F04-4865-A451-D13658F2687A}" dt="2024-09-19T16:46:51.443" v="235" actId="20577"/>
          <ac:spMkLst>
            <pc:docMk/>
            <pc:sldMk cId="3455075928" sldId="302"/>
            <ac:spMk id="4" creationId="{0B33A2B2-3A62-F70C-4406-C93999014408}"/>
          </ac:spMkLst>
        </pc:spChg>
      </pc:sldChg>
      <pc:sldChg chg="modSp mod modNotesTx">
        <pc:chgData name="Suzanne Richards-Aucoin" userId="24140e93-cfc8-4e6e-b153-06da20372099" providerId="ADAL" clId="{D80356A7-4F04-4865-A451-D13658F2687A}" dt="2024-09-19T17:22:47.164" v="3675" actId="20577"/>
        <pc:sldMkLst>
          <pc:docMk/>
          <pc:sldMk cId="3409274032" sldId="308"/>
        </pc:sldMkLst>
        <pc:spChg chg="mod">
          <ac:chgData name="Suzanne Richards-Aucoin" userId="24140e93-cfc8-4e6e-b153-06da20372099" providerId="ADAL" clId="{D80356A7-4F04-4865-A451-D13658F2687A}" dt="2024-09-19T17:22:27.093" v="3674" actId="20577"/>
          <ac:spMkLst>
            <pc:docMk/>
            <pc:sldMk cId="3409274032" sldId="308"/>
            <ac:spMk id="4" creationId="{0B33A2B2-3A62-F70C-4406-C93999014408}"/>
          </ac:spMkLst>
        </pc:spChg>
      </pc:sldChg>
      <pc:sldChg chg="modSp mod">
        <pc:chgData name="Suzanne Richards-Aucoin" userId="24140e93-cfc8-4e6e-b153-06da20372099" providerId="ADAL" clId="{D80356A7-4F04-4865-A451-D13658F2687A}" dt="2024-09-19T16:47:25.785" v="258" actId="20577"/>
        <pc:sldMkLst>
          <pc:docMk/>
          <pc:sldMk cId="3805703434" sldId="313"/>
        </pc:sldMkLst>
        <pc:spChg chg="mod">
          <ac:chgData name="Suzanne Richards-Aucoin" userId="24140e93-cfc8-4e6e-b153-06da20372099" providerId="ADAL" clId="{D80356A7-4F04-4865-A451-D13658F2687A}" dt="2024-09-19T16:47:25.785" v="258" actId="20577"/>
          <ac:spMkLst>
            <pc:docMk/>
            <pc:sldMk cId="3805703434" sldId="313"/>
            <ac:spMk id="4" creationId="{0B33A2B2-3A62-F70C-4406-C93999014408}"/>
          </ac:spMkLst>
        </pc:spChg>
      </pc:sldChg>
      <pc:sldChg chg="modSp mod">
        <pc:chgData name="Suzanne Richards-Aucoin" userId="24140e93-cfc8-4e6e-b153-06da20372099" providerId="ADAL" clId="{D80356A7-4F04-4865-A451-D13658F2687A}" dt="2024-09-19T16:51:47.554" v="820" actId="27636"/>
        <pc:sldMkLst>
          <pc:docMk/>
          <pc:sldMk cId="907725494" sldId="314"/>
        </pc:sldMkLst>
        <pc:spChg chg="mod">
          <ac:chgData name="Suzanne Richards-Aucoin" userId="24140e93-cfc8-4e6e-b153-06da20372099" providerId="ADAL" clId="{D80356A7-4F04-4865-A451-D13658F2687A}" dt="2024-09-19T16:51:47.551" v="819" actId="27636"/>
          <ac:spMkLst>
            <pc:docMk/>
            <pc:sldMk cId="907725494" sldId="314"/>
            <ac:spMk id="6" creationId="{EB8BFF76-AE9C-04FE-D6E5-50942B698167}"/>
          </ac:spMkLst>
        </pc:spChg>
        <pc:spChg chg="mod">
          <ac:chgData name="Suzanne Richards-Aucoin" userId="24140e93-cfc8-4e6e-b153-06da20372099" providerId="ADAL" clId="{D80356A7-4F04-4865-A451-D13658F2687A}" dt="2024-09-19T16:51:47.554" v="820" actId="27636"/>
          <ac:spMkLst>
            <pc:docMk/>
            <pc:sldMk cId="907725494" sldId="314"/>
            <ac:spMk id="9" creationId="{13758456-C43F-4D79-46E7-6DCE63E50697}"/>
          </ac:spMkLst>
        </pc:spChg>
      </pc:sldChg>
      <pc:sldChg chg="modSp mod">
        <pc:chgData name="Suzanne Richards-Aucoin" userId="24140e93-cfc8-4e6e-b153-06da20372099" providerId="ADAL" clId="{D80356A7-4F04-4865-A451-D13658F2687A}" dt="2024-09-19T16:52:00.374" v="835" actId="20577"/>
        <pc:sldMkLst>
          <pc:docMk/>
          <pc:sldMk cId="1593924882" sldId="315"/>
        </pc:sldMkLst>
        <pc:spChg chg="mod">
          <ac:chgData name="Suzanne Richards-Aucoin" userId="24140e93-cfc8-4e6e-b153-06da20372099" providerId="ADAL" clId="{D80356A7-4F04-4865-A451-D13658F2687A}" dt="2024-09-19T16:52:00.374" v="835" actId="20577"/>
          <ac:spMkLst>
            <pc:docMk/>
            <pc:sldMk cId="1593924882" sldId="315"/>
            <ac:spMk id="4" creationId="{613678CA-F0AB-A683-ABA8-77EE1A7F22D3}"/>
          </ac:spMkLst>
        </pc:spChg>
      </pc:sldChg>
      <pc:sldChg chg="modSp mod">
        <pc:chgData name="Suzanne Richards-Aucoin" userId="24140e93-cfc8-4e6e-b153-06da20372099" providerId="ADAL" clId="{D80356A7-4F04-4865-A451-D13658F2687A}" dt="2024-09-19T17:15:27.846" v="3184" actId="20577"/>
        <pc:sldMkLst>
          <pc:docMk/>
          <pc:sldMk cId="2631659467" sldId="316"/>
        </pc:sldMkLst>
        <pc:spChg chg="mod">
          <ac:chgData name="Suzanne Richards-Aucoin" userId="24140e93-cfc8-4e6e-b153-06da20372099" providerId="ADAL" clId="{D80356A7-4F04-4865-A451-D13658F2687A}" dt="2024-09-19T17:13:05.829" v="3034" actId="20577"/>
          <ac:spMkLst>
            <pc:docMk/>
            <pc:sldMk cId="2631659467" sldId="316"/>
            <ac:spMk id="8" creationId="{68468824-361F-7EAB-0831-FE17DF23126C}"/>
          </ac:spMkLst>
        </pc:spChg>
        <pc:spChg chg="mod">
          <ac:chgData name="Suzanne Richards-Aucoin" userId="24140e93-cfc8-4e6e-b153-06da20372099" providerId="ADAL" clId="{D80356A7-4F04-4865-A451-D13658F2687A}" dt="2024-09-19T17:15:27.846" v="3184" actId="20577"/>
          <ac:spMkLst>
            <pc:docMk/>
            <pc:sldMk cId="2631659467" sldId="316"/>
            <ac:spMk id="9" creationId="{A648C02D-5E38-DDF0-74D2-B74F5679EC00}"/>
          </ac:spMkLst>
        </pc:spChg>
      </pc:sldChg>
      <pc:sldChg chg="addSp modSp add mod">
        <pc:chgData name="Suzanne Richards-Aucoin" userId="24140e93-cfc8-4e6e-b153-06da20372099" providerId="ADAL" clId="{D80356A7-4F04-4865-A451-D13658F2687A}" dt="2024-09-19T17:10:16.103" v="2990" actId="20577"/>
        <pc:sldMkLst>
          <pc:docMk/>
          <pc:sldMk cId="551838994" sldId="317"/>
        </pc:sldMkLst>
        <pc:spChg chg="add mod">
          <ac:chgData name="Suzanne Richards-Aucoin" userId="24140e93-cfc8-4e6e-b153-06da20372099" providerId="ADAL" clId="{D80356A7-4F04-4865-A451-D13658F2687A}" dt="2024-09-19T17:10:16.103" v="2990" actId="20577"/>
          <ac:spMkLst>
            <pc:docMk/>
            <pc:sldMk cId="551838994" sldId="317"/>
            <ac:spMk id="7" creationId="{E0D7226B-1E63-4868-4930-946E739F52D2}"/>
          </ac:spMkLst>
        </pc:spChg>
      </pc:sldChg>
      <pc:sldChg chg="modSp add mod ord">
        <pc:chgData name="Suzanne Richards-Aucoin" userId="24140e93-cfc8-4e6e-b153-06da20372099" providerId="ADAL" clId="{D80356A7-4F04-4865-A451-D13658F2687A}" dt="2024-09-19T17:07:46.398" v="2759" actId="27636"/>
        <pc:sldMkLst>
          <pc:docMk/>
          <pc:sldMk cId="153733405" sldId="318"/>
        </pc:sldMkLst>
        <pc:spChg chg="mod">
          <ac:chgData name="Suzanne Richards-Aucoin" userId="24140e93-cfc8-4e6e-b153-06da20372099" providerId="ADAL" clId="{D80356A7-4F04-4865-A451-D13658F2687A}" dt="2024-09-19T17:07:46.398" v="2759" actId="27636"/>
          <ac:spMkLst>
            <pc:docMk/>
            <pc:sldMk cId="153733405" sldId="318"/>
            <ac:spMk id="4" creationId="{0B33A2B2-3A62-F70C-4406-C93999014408}"/>
          </ac:spMkLst>
        </pc:spChg>
      </pc:sldChg>
      <pc:sldChg chg="add">
        <pc:chgData name="Suzanne Richards-Aucoin" userId="24140e93-cfc8-4e6e-b153-06da20372099" providerId="ADAL" clId="{D80356A7-4F04-4865-A451-D13658F2687A}" dt="2024-09-19T17:16:07.031" v="3185" actId="2890"/>
        <pc:sldMkLst>
          <pc:docMk/>
          <pc:sldMk cId="481178529" sldId="319"/>
        </pc:sldMkLst>
      </pc:sldChg>
    </pc:docChg>
  </pc:docChgLst>
  <pc:docChgLst>
    <pc:chgData name="Suzanne Richards-Aucoin" userId="3586224d-ab47-4577-afec-2ab7a047c1fb" providerId="ADAL" clId="{E61B46FA-8AB1-49F1-98DF-5E1D6F779026}"/>
    <pc:docChg chg="undo custSel addSld delSld modSld sldOrd modSection">
      <pc:chgData name="Suzanne Richards-Aucoin" userId="3586224d-ab47-4577-afec-2ab7a047c1fb" providerId="ADAL" clId="{E61B46FA-8AB1-49F1-98DF-5E1D6F779026}" dt="2023-03-27T11:42:10.538" v="5" actId="2890"/>
      <pc:docMkLst>
        <pc:docMk/>
      </pc:docMkLst>
      <pc:sldChg chg="add del">
        <pc:chgData name="Suzanne Richards-Aucoin" userId="3586224d-ab47-4577-afec-2ab7a047c1fb" providerId="ADAL" clId="{E61B46FA-8AB1-49F1-98DF-5E1D6F779026}" dt="2023-03-27T11:40:01.409" v="3" actId="47"/>
        <pc:sldMkLst>
          <pc:docMk/>
          <pc:sldMk cId="470835007" sldId="292"/>
        </pc:sldMkLst>
      </pc:sldChg>
      <pc:sldChg chg="ord">
        <pc:chgData name="Suzanne Richards-Aucoin" userId="3586224d-ab47-4577-afec-2ab7a047c1fb" providerId="ADAL" clId="{E61B46FA-8AB1-49F1-98DF-5E1D6F779026}" dt="2023-03-27T11:38:19.650" v="1"/>
        <pc:sldMkLst>
          <pc:docMk/>
          <pc:sldMk cId="3498584887" sldId="309"/>
        </pc:sldMkLst>
      </pc:sldChg>
      <pc:sldChg chg="add del">
        <pc:chgData name="Suzanne Richards-Aucoin" userId="3586224d-ab47-4577-afec-2ab7a047c1fb" providerId="ADAL" clId="{E61B46FA-8AB1-49F1-98DF-5E1D6F779026}" dt="2023-03-27T11:42:10.538" v="5" actId="2890"/>
        <pc:sldMkLst>
          <pc:docMk/>
          <pc:sldMk cId="3330260779" sldId="31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B9F2C1-B35B-45E6-A575-3A0689B316FB}" type="datetimeFigureOut">
              <a:rPr lang="en-CA" smtClean="0"/>
              <a:t>2024-09-19</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EB9437-8CE5-4797-8082-0E9B29070F51}" type="slidenum">
              <a:rPr lang="en-CA" smtClean="0"/>
              <a:t>‹#›</a:t>
            </a:fld>
            <a:endParaRPr lang="en-CA"/>
          </a:p>
        </p:txBody>
      </p:sp>
    </p:spTree>
    <p:extLst>
      <p:ext uri="{BB962C8B-B14F-4D97-AF65-F5344CB8AC3E}">
        <p14:creationId xmlns:p14="http://schemas.microsoft.com/office/powerpoint/2010/main" val="2043194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94EB9437-8CE5-4797-8082-0E9B29070F51}" type="slidenum">
              <a:rPr lang="en-CA" smtClean="0"/>
              <a:t>1</a:t>
            </a:fld>
            <a:endParaRPr lang="en-CA"/>
          </a:p>
        </p:txBody>
      </p:sp>
    </p:spTree>
    <p:extLst>
      <p:ext uri="{BB962C8B-B14F-4D97-AF65-F5344CB8AC3E}">
        <p14:creationId xmlns:p14="http://schemas.microsoft.com/office/powerpoint/2010/main" val="1465873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Project is not limited to those without a family physician, but is intended to help support this population.   Pharmacists can also provide care within their scope, to reduce emergency room visits and free up appointment times at physician offices for appointments that are not within pharmacist scope (diagnostic/physical exams).</a:t>
            </a:r>
          </a:p>
        </p:txBody>
      </p:sp>
      <p:sp>
        <p:nvSpPr>
          <p:cNvPr id="4" name="Slide Number Placeholder 3"/>
          <p:cNvSpPr>
            <a:spLocks noGrp="1"/>
          </p:cNvSpPr>
          <p:nvPr>
            <p:ph type="sldNum" sz="quarter" idx="5"/>
          </p:nvPr>
        </p:nvSpPr>
        <p:spPr/>
        <p:txBody>
          <a:bodyPr/>
          <a:lstStyle/>
          <a:p>
            <a:fld id="{94EB9437-8CE5-4797-8082-0E9B29070F51}" type="slidenum">
              <a:rPr lang="en-CA" smtClean="0"/>
              <a:t>5</a:t>
            </a:fld>
            <a:endParaRPr lang="en-CA"/>
          </a:p>
        </p:txBody>
      </p:sp>
    </p:spTree>
    <p:extLst>
      <p:ext uri="{BB962C8B-B14F-4D97-AF65-F5344CB8AC3E}">
        <p14:creationId xmlns:p14="http://schemas.microsoft.com/office/powerpoint/2010/main" val="1350988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services offered.   Chronic disease care includes a review of all medications for the condition.  Pharmacists can adapt, substitute, start new medications, taper or discontinue.  It also includes review of non-pharm  or lifestyle factors that support patient meeting goals, use of devices (BP, glucose) to monitor their condition and/or POCT A1C and lipids if the patient is due. </a:t>
            </a:r>
          </a:p>
        </p:txBody>
      </p:sp>
      <p:sp>
        <p:nvSpPr>
          <p:cNvPr id="4" name="Slide Number Placeholder 3"/>
          <p:cNvSpPr>
            <a:spLocks noGrp="1"/>
          </p:cNvSpPr>
          <p:nvPr>
            <p:ph type="sldNum" sz="quarter" idx="5"/>
          </p:nvPr>
        </p:nvSpPr>
        <p:spPr/>
        <p:txBody>
          <a:bodyPr/>
          <a:lstStyle/>
          <a:p>
            <a:fld id="{94EB9437-8CE5-4797-8082-0E9B29070F51}" type="slidenum">
              <a:rPr lang="en-CA" smtClean="0"/>
              <a:t>6</a:t>
            </a:fld>
            <a:endParaRPr lang="en-CA"/>
          </a:p>
        </p:txBody>
      </p:sp>
    </p:spTree>
    <p:extLst>
      <p:ext uri="{BB962C8B-B14F-4D97-AF65-F5344CB8AC3E}">
        <p14:creationId xmlns:p14="http://schemas.microsoft.com/office/powerpoint/2010/main" val="728726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prescribing new medications is approved as a research project only for diabetes, COPD, asthma, CVD</a:t>
            </a:r>
          </a:p>
          <a:p>
            <a:r>
              <a:rPr lang="en-US" dirty="0"/>
              <a:t>Bring list of minor ailments </a:t>
            </a:r>
          </a:p>
          <a:p>
            <a:endParaRPr lang="en-US" dirty="0"/>
          </a:p>
        </p:txBody>
      </p:sp>
      <p:sp>
        <p:nvSpPr>
          <p:cNvPr id="4" name="Slide Number Placeholder 3"/>
          <p:cNvSpPr>
            <a:spLocks noGrp="1"/>
          </p:cNvSpPr>
          <p:nvPr>
            <p:ph type="sldNum" sz="quarter" idx="5"/>
          </p:nvPr>
        </p:nvSpPr>
        <p:spPr/>
        <p:txBody>
          <a:bodyPr/>
          <a:lstStyle/>
          <a:p>
            <a:fld id="{94EB9437-8CE5-4797-8082-0E9B29070F51}" type="slidenum">
              <a:rPr lang="en-CA" smtClean="0"/>
              <a:t>7</a:t>
            </a:fld>
            <a:endParaRPr lang="en-CA"/>
          </a:p>
        </p:txBody>
      </p:sp>
    </p:spTree>
    <p:extLst>
      <p:ext uri="{BB962C8B-B14F-4D97-AF65-F5344CB8AC3E}">
        <p14:creationId xmlns:p14="http://schemas.microsoft.com/office/powerpoint/2010/main" val="1866725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4EB9437-8CE5-4797-8082-0E9B29070F51}" type="slidenum">
              <a:rPr lang="en-CA" smtClean="0"/>
              <a:t>8</a:t>
            </a:fld>
            <a:endParaRPr lang="en-CA"/>
          </a:p>
        </p:txBody>
      </p:sp>
    </p:spTree>
    <p:extLst>
      <p:ext uri="{BB962C8B-B14F-4D97-AF65-F5344CB8AC3E}">
        <p14:creationId xmlns:p14="http://schemas.microsoft.com/office/powerpoint/2010/main" val="35076250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each of the conditions, pharmacists have algorithms to screen for red flags and will refer if there is a concern of another condition that required diagnosis/investigation and if they feel a physical exam is required that is outside of scope. </a:t>
            </a:r>
          </a:p>
        </p:txBody>
      </p:sp>
      <p:sp>
        <p:nvSpPr>
          <p:cNvPr id="4" name="Slide Number Placeholder 3"/>
          <p:cNvSpPr>
            <a:spLocks noGrp="1"/>
          </p:cNvSpPr>
          <p:nvPr>
            <p:ph type="sldNum" sz="quarter" idx="5"/>
          </p:nvPr>
        </p:nvSpPr>
        <p:spPr/>
        <p:txBody>
          <a:bodyPr/>
          <a:lstStyle/>
          <a:p>
            <a:fld id="{94EB9437-8CE5-4797-8082-0E9B29070F51}" type="slidenum">
              <a:rPr lang="en-CA" smtClean="0"/>
              <a:t>9</a:t>
            </a:fld>
            <a:endParaRPr lang="en-CA"/>
          </a:p>
        </p:txBody>
      </p:sp>
    </p:spTree>
    <p:extLst>
      <p:ext uri="{BB962C8B-B14F-4D97-AF65-F5344CB8AC3E}">
        <p14:creationId xmlns:p14="http://schemas.microsoft.com/office/powerpoint/2010/main" val="20420225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8992C-2A12-818D-8C06-7858296E60D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C20DAFD7-1C33-5714-64D2-03CD22D9D6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342FE5F9-05CF-F587-CDF0-77F9DC905D7E}"/>
              </a:ext>
            </a:extLst>
          </p:cNvPr>
          <p:cNvSpPr>
            <a:spLocks noGrp="1"/>
          </p:cNvSpPr>
          <p:nvPr>
            <p:ph type="dt" sz="half" idx="10"/>
          </p:nvPr>
        </p:nvSpPr>
        <p:spPr/>
        <p:txBody>
          <a:bodyPr/>
          <a:lstStyle/>
          <a:p>
            <a:fld id="{94584797-7159-4EEE-88B2-28B9C4FCFB3B}" type="datetimeFigureOut">
              <a:rPr lang="en-CA" smtClean="0"/>
              <a:t>2024-09-19</a:t>
            </a:fld>
            <a:endParaRPr lang="en-CA"/>
          </a:p>
        </p:txBody>
      </p:sp>
      <p:sp>
        <p:nvSpPr>
          <p:cNvPr id="5" name="Footer Placeholder 4">
            <a:extLst>
              <a:ext uri="{FF2B5EF4-FFF2-40B4-BE49-F238E27FC236}">
                <a16:creationId xmlns:a16="http://schemas.microsoft.com/office/drawing/2014/main" id="{94433ED6-37AA-CABF-40DF-1361EDB2589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CBE5873-3462-2498-6653-CFC9ECCECBC5}"/>
              </a:ext>
            </a:extLst>
          </p:cNvPr>
          <p:cNvSpPr>
            <a:spLocks noGrp="1"/>
          </p:cNvSpPr>
          <p:nvPr>
            <p:ph type="sldNum" sz="quarter" idx="12"/>
          </p:nvPr>
        </p:nvSpPr>
        <p:spPr/>
        <p:txBody>
          <a:bodyPr/>
          <a:lstStyle/>
          <a:p>
            <a:fld id="{8384E68E-3FDE-4D69-A7F3-006D96CC43E8}" type="slidenum">
              <a:rPr lang="en-CA" smtClean="0"/>
              <a:t>‹#›</a:t>
            </a:fld>
            <a:endParaRPr lang="en-CA"/>
          </a:p>
        </p:txBody>
      </p:sp>
    </p:spTree>
    <p:custDataLst>
      <p:tags r:id="rId1"/>
    </p:custDataLst>
    <p:extLst>
      <p:ext uri="{BB962C8B-B14F-4D97-AF65-F5344CB8AC3E}">
        <p14:creationId xmlns:p14="http://schemas.microsoft.com/office/powerpoint/2010/main" val="4129048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66AEC-8AB1-EC52-7174-145411E8B02E}"/>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F23ACBE0-7152-61DF-7DB3-AFAFA6EE7B1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7F23A2D-8169-7926-E8FD-2707CF8EB634}"/>
              </a:ext>
            </a:extLst>
          </p:cNvPr>
          <p:cNvSpPr>
            <a:spLocks noGrp="1"/>
          </p:cNvSpPr>
          <p:nvPr>
            <p:ph type="dt" sz="half" idx="10"/>
          </p:nvPr>
        </p:nvSpPr>
        <p:spPr/>
        <p:txBody>
          <a:bodyPr/>
          <a:lstStyle/>
          <a:p>
            <a:fld id="{94584797-7159-4EEE-88B2-28B9C4FCFB3B}" type="datetimeFigureOut">
              <a:rPr lang="en-CA" smtClean="0"/>
              <a:t>2024-09-19</a:t>
            </a:fld>
            <a:endParaRPr lang="en-CA"/>
          </a:p>
        </p:txBody>
      </p:sp>
      <p:sp>
        <p:nvSpPr>
          <p:cNvPr id="5" name="Footer Placeholder 4">
            <a:extLst>
              <a:ext uri="{FF2B5EF4-FFF2-40B4-BE49-F238E27FC236}">
                <a16:creationId xmlns:a16="http://schemas.microsoft.com/office/drawing/2014/main" id="{B149CE25-518F-FD47-5157-115DBE6D853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6B69695-9021-3EA9-F3C0-9AB450504A78}"/>
              </a:ext>
            </a:extLst>
          </p:cNvPr>
          <p:cNvSpPr>
            <a:spLocks noGrp="1"/>
          </p:cNvSpPr>
          <p:nvPr>
            <p:ph type="sldNum" sz="quarter" idx="12"/>
          </p:nvPr>
        </p:nvSpPr>
        <p:spPr/>
        <p:txBody>
          <a:bodyPr/>
          <a:lstStyle/>
          <a:p>
            <a:fld id="{8384E68E-3FDE-4D69-A7F3-006D96CC43E8}" type="slidenum">
              <a:rPr lang="en-CA" smtClean="0"/>
              <a:t>‹#›</a:t>
            </a:fld>
            <a:endParaRPr lang="en-CA"/>
          </a:p>
        </p:txBody>
      </p:sp>
    </p:spTree>
    <p:extLst>
      <p:ext uri="{BB962C8B-B14F-4D97-AF65-F5344CB8AC3E}">
        <p14:creationId xmlns:p14="http://schemas.microsoft.com/office/powerpoint/2010/main" val="1410621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64F12E-66D7-44F3-76CD-88D492F297B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F451FD7F-705D-391A-DC87-92826E5A018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AA73615-61BE-9930-D4B8-F6E87D1346BC}"/>
              </a:ext>
            </a:extLst>
          </p:cNvPr>
          <p:cNvSpPr>
            <a:spLocks noGrp="1"/>
          </p:cNvSpPr>
          <p:nvPr>
            <p:ph type="dt" sz="half" idx="10"/>
          </p:nvPr>
        </p:nvSpPr>
        <p:spPr/>
        <p:txBody>
          <a:bodyPr/>
          <a:lstStyle/>
          <a:p>
            <a:fld id="{94584797-7159-4EEE-88B2-28B9C4FCFB3B}" type="datetimeFigureOut">
              <a:rPr lang="en-CA" smtClean="0"/>
              <a:t>2024-09-19</a:t>
            </a:fld>
            <a:endParaRPr lang="en-CA"/>
          </a:p>
        </p:txBody>
      </p:sp>
      <p:sp>
        <p:nvSpPr>
          <p:cNvPr id="5" name="Footer Placeholder 4">
            <a:extLst>
              <a:ext uri="{FF2B5EF4-FFF2-40B4-BE49-F238E27FC236}">
                <a16:creationId xmlns:a16="http://schemas.microsoft.com/office/drawing/2014/main" id="{875B3EB0-6AC4-6971-C0BE-3A1F483C21E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D21D9AB-1284-D7E8-1B1B-40425A3DE199}"/>
              </a:ext>
            </a:extLst>
          </p:cNvPr>
          <p:cNvSpPr>
            <a:spLocks noGrp="1"/>
          </p:cNvSpPr>
          <p:nvPr>
            <p:ph type="sldNum" sz="quarter" idx="12"/>
          </p:nvPr>
        </p:nvSpPr>
        <p:spPr/>
        <p:txBody>
          <a:bodyPr/>
          <a:lstStyle/>
          <a:p>
            <a:fld id="{8384E68E-3FDE-4D69-A7F3-006D96CC43E8}" type="slidenum">
              <a:rPr lang="en-CA" smtClean="0"/>
              <a:t>‹#›</a:t>
            </a:fld>
            <a:endParaRPr lang="en-CA"/>
          </a:p>
        </p:txBody>
      </p:sp>
    </p:spTree>
    <p:extLst>
      <p:ext uri="{BB962C8B-B14F-4D97-AF65-F5344CB8AC3E}">
        <p14:creationId xmlns:p14="http://schemas.microsoft.com/office/powerpoint/2010/main" val="3650252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F3E47-7ED3-D8D1-8E34-4335207D732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7D55976-3E14-EF76-0821-553DCDD35D2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5033DC0-92A5-B5BF-B8C9-A998E410EAC0}"/>
              </a:ext>
            </a:extLst>
          </p:cNvPr>
          <p:cNvSpPr>
            <a:spLocks noGrp="1"/>
          </p:cNvSpPr>
          <p:nvPr>
            <p:ph type="dt" sz="half" idx="10"/>
          </p:nvPr>
        </p:nvSpPr>
        <p:spPr/>
        <p:txBody>
          <a:bodyPr/>
          <a:lstStyle/>
          <a:p>
            <a:fld id="{94584797-7159-4EEE-88B2-28B9C4FCFB3B}" type="datetimeFigureOut">
              <a:rPr lang="en-CA" smtClean="0"/>
              <a:t>2024-09-19</a:t>
            </a:fld>
            <a:endParaRPr lang="en-CA"/>
          </a:p>
        </p:txBody>
      </p:sp>
      <p:sp>
        <p:nvSpPr>
          <p:cNvPr id="5" name="Footer Placeholder 4">
            <a:extLst>
              <a:ext uri="{FF2B5EF4-FFF2-40B4-BE49-F238E27FC236}">
                <a16:creationId xmlns:a16="http://schemas.microsoft.com/office/drawing/2014/main" id="{D857179C-75E6-6183-4180-ADF42A2D516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D462925-A72D-44C7-7A86-B0288C2B6436}"/>
              </a:ext>
            </a:extLst>
          </p:cNvPr>
          <p:cNvSpPr>
            <a:spLocks noGrp="1"/>
          </p:cNvSpPr>
          <p:nvPr>
            <p:ph type="sldNum" sz="quarter" idx="12"/>
          </p:nvPr>
        </p:nvSpPr>
        <p:spPr/>
        <p:txBody>
          <a:bodyPr/>
          <a:lstStyle/>
          <a:p>
            <a:fld id="{8384E68E-3FDE-4D69-A7F3-006D96CC43E8}" type="slidenum">
              <a:rPr lang="en-CA" smtClean="0"/>
              <a:t>‹#›</a:t>
            </a:fld>
            <a:endParaRPr lang="en-CA"/>
          </a:p>
        </p:txBody>
      </p:sp>
    </p:spTree>
    <p:extLst>
      <p:ext uri="{BB962C8B-B14F-4D97-AF65-F5344CB8AC3E}">
        <p14:creationId xmlns:p14="http://schemas.microsoft.com/office/powerpoint/2010/main" val="263769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7BD32-5624-033E-7336-0CE662A558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2A562E2C-FD45-6DA5-CBD2-F828F063B5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592176-4EAE-FBFF-DA1D-AEA6D513B2A0}"/>
              </a:ext>
            </a:extLst>
          </p:cNvPr>
          <p:cNvSpPr>
            <a:spLocks noGrp="1"/>
          </p:cNvSpPr>
          <p:nvPr>
            <p:ph type="dt" sz="half" idx="10"/>
          </p:nvPr>
        </p:nvSpPr>
        <p:spPr/>
        <p:txBody>
          <a:bodyPr/>
          <a:lstStyle/>
          <a:p>
            <a:fld id="{94584797-7159-4EEE-88B2-28B9C4FCFB3B}" type="datetimeFigureOut">
              <a:rPr lang="en-CA" smtClean="0"/>
              <a:t>2024-09-19</a:t>
            </a:fld>
            <a:endParaRPr lang="en-CA"/>
          </a:p>
        </p:txBody>
      </p:sp>
      <p:sp>
        <p:nvSpPr>
          <p:cNvPr id="5" name="Footer Placeholder 4">
            <a:extLst>
              <a:ext uri="{FF2B5EF4-FFF2-40B4-BE49-F238E27FC236}">
                <a16:creationId xmlns:a16="http://schemas.microsoft.com/office/drawing/2014/main" id="{B920F419-83AC-41B0-9C8E-8B3B9177C58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523F627-2653-FF2E-882A-877DF999C90C}"/>
              </a:ext>
            </a:extLst>
          </p:cNvPr>
          <p:cNvSpPr>
            <a:spLocks noGrp="1"/>
          </p:cNvSpPr>
          <p:nvPr>
            <p:ph type="sldNum" sz="quarter" idx="12"/>
          </p:nvPr>
        </p:nvSpPr>
        <p:spPr/>
        <p:txBody>
          <a:bodyPr/>
          <a:lstStyle/>
          <a:p>
            <a:fld id="{8384E68E-3FDE-4D69-A7F3-006D96CC43E8}" type="slidenum">
              <a:rPr lang="en-CA" smtClean="0"/>
              <a:t>‹#›</a:t>
            </a:fld>
            <a:endParaRPr lang="en-CA"/>
          </a:p>
        </p:txBody>
      </p:sp>
    </p:spTree>
    <p:extLst>
      <p:ext uri="{BB962C8B-B14F-4D97-AF65-F5344CB8AC3E}">
        <p14:creationId xmlns:p14="http://schemas.microsoft.com/office/powerpoint/2010/main" val="3256385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657DC-228C-5EF4-CDFF-662078FD0B8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C875A25-DC9B-80AB-47ED-6B6F8F0386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A22CEA6C-EBDF-6E8D-F473-489E8799FC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9C4C1C1E-7CDD-F140-5116-2A243B5F8647}"/>
              </a:ext>
            </a:extLst>
          </p:cNvPr>
          <p:cNvSpPr>
            <a:spLocks noGrp="1"/>
          </p:cNvSpPr>
          <p:nvPr>
            <p:ph type="dt" sz="half" idx="10"/>
          </p:nvPr>
        </p:nvSpPr>
        <p:spPr/>
        <p:txBody>
          <a:bodyPr/>
          <a:lstStyle/>
          <a:p>
            <a:fld id="{94584797-7159-4EEE-88B2-28B9C4FCFB3B}" type="datetimeFigureOut">
              <a:rPr lang="en-CA" smtClean="0"/>
              <a:t>2024-09-19</a:t>
            </a:fld>
            <a:endParaRPr lang="en-CA"/>
          </a:p>
        </p:txBody>
      </p:sp>
      <p:sp>
        <p:nvSpPr>
          <p:cNvPr id="6" name="Footer Placeholder 5">
            <a:extLst>
              <a:ext uri="{FF2B5EF4-FFF2-40B4-BE49-F238E27FC236}">
                <a16:creationId xmlns:a16="http://schemas.microsoft.com/office/drawing/2014/main" id="{44E515A2-27C1-D3D7-5DB5-A7D59F3324A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0DCE383-1BB7-7A4A-C3AC-0BC64FF176C7}"/>
              </a:ext>
            </a:extLst>
          </p:cNvPr>
          <p:cNvSpPr>
            <a:spLocks noGrp="1"/>
          </p:cNvSpPr>
          <p:nvPr>
            <p:ph type="sldNum" sz="quarter" idx="12"/>
          </p:nvPr>
        </p:nvSpPr>
        <p:spPr/>
        <p:txBody>
          <a:bodyPr/>
          <a:lstStyle/>
          <a:p>
            <a:fld id="{8384E68E-3FDE-4D69-A7F3-006D96CC43E8}" type="slidenum">
              <a:rPr lang="en-CA" smtClean="0"/>
              <a:t>‹#›</a:t>
            </a:fld>
            <a:endParaRPr lang="en-CA"/>
          </a:p>
        </p:txBody>
      </p:sp>
    </p:spTree>
    <p:extLst>
      <p:ext uri="{BB962C8B-B14F-4D97-AF65-F5344CB8AC3E}">
        <p14:creationId xmlns:p14="http://schemas.microsoft.com/office/powerpoint/2010/main" val="2065203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95D1D-BE72-F7F6-BBAD-73E3A57852F3}"/>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5AAC766F-3EF4-4C14-00A9-0BDE7B04D6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3C89BB-10C3-10DD-07DD-724E19BCB39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729D492C-D4BF-FF20-672B-5CEAB78DE0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A752CA-2F16-B02B-27D7-0166501595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8BAE4194-0DCC-6BD4-F240-6E04ADB9870F}"/>
              </a:ext>
            </a:extLst>
          </p:cNvPr>
          <p:cNvSpPr>
            <a:spLocks noGrp="1"/>
          </p:cNvSpPr>
          <p:nvPr>
            <p:ph type="dt" sz="half" idx="10"/>
          </p:nvPr>
        </p:nvSpPr>
        <p:spPr/>
        <p:txBody>
          <a:bodyPr/>
          <a:lstStyle/>
          <a:p>
            <a:fld id="{94584797-7159-4EEE-88B2-28B9C4FCFB3B}" type="datetimeFigureOut">
              <a:rPr lang="en-CA" smtClean="0"/>
              <a:t>2024-09-19</a:t>
            </a:fld>
            <a:endParaRPr lang="en-CA"/>
          </a:p>
        </p:txBody>
      </p:sp>
      <p:sp>
        <p:nvSpPr>
          <p:cNvPr id="8" name="Footer Placeholder 7">
            <a:extLst>
              <a:ext uri="{FF2B5EF4-FFF2-40B4-BE49-F238E27FC236}">
                <a16:creationId xmlns:a16="http://schemas.microsoft.com/office/drawing/2014/main" id="{63448446-3A27-8D66-56D6-11A9795241A6}"/>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65D70F45-8382-B234-F06A-63EDC72E3036}"/>
              </a:ext>
            </a:extLst>
          </p:cNvPr>
          <p:cNvSpPr>
            <a:spLocks noGrp="1"/>
          </p:cNvSpPr>
          <p:nvPr>
            <p:ph type="sldNum" sz="quarter" idx="12"/>
          </p:nvPr>
        </p:nvSpPr>
        <p:spPr/>
        <p:txBody>
          <a:bodyPr/>
          <a:lstStyle/>
          <a:p>
            <a:fld id="{8384E68E-3FDE-4D69-A7F3-006D96CC43E8}" type="slidenum">
              <a:rPr lang="en-CA" smtClean="0"/>
              <a:t>‹#›</a:t>
            </a:fld>
            <a:endParaRPr lang="en-CA"/>
          </a:p>
        </p:txBody>
      </p:sp>
    </p:spTree>
    <p:extLst>
      <p:ext uri="{BB962C8B-B14F-4D97-AF65-F5344CB8AC3E}">
        <p14:creationId xmlns:p14="http://schemas.microsoft.com/office/powerpoint/2010/main" val="433472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652C2-DBD4-6897-B5D1-D319A4DD3A17}"/>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B93DC039-9FA4-FEE8-F7B1-E2D89965A101}"/>
              </a:ext>
            </a:extLst>
          </p:cNvPr>
          <p:cNvSpPr>
            <a:spLocks noGrp="1"/>
          </p:cNvSpPr>
          <p:nvPr>
            <p:ph type="dt" sz="half" idx="10"/>
          </p:nvPr>
        </p:nvSpPr>
        <p:spPr/>
        <p:txBody>
          <a:bodyPr/>
          <a:lstStyle/>
          <a:p>
            <a:fld id="{94584797-7159-4EEE-88B2-28B9C4FCFB3B}" type="datetimeFigureOut">
              <a:rPr lang="en-CA" smtClean="0"/>
              <a:t>2024-09-19</a:t>
            </a:fld>
            <a:endParaRPr lang="en-CA"/>
          </a:p>
        </p:txBody>
      </p:sp>
      <p:sp>
        <p:nvSpPr>
          <p:cNvPr id="4" name="Footer Placeholder 3">
            <a:extLst>
              <a:ext uri="{FF2B5EF4-FFF2-40B4-BE49-F238E27FC236}">
                <a16:creationId xmlns:a16="http://schemas.microsoft.com/office/drawing/2014/main" id="{CF842BA5-959C-C391-7600-2A80290EE690}"/>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F512118C-79E2-9D96-72BF-CF20ED22DB6E}"/>
              </a:ext>
            </a:extLst>
          </p:cNvPr>
          <p:cNvSpPr>
            <a:spLocks noGrp="1"/>
          </p:cNvSpPr>
          <p:nvPr>
            <p:ph type="sldNum" sz="quarter" idx="12"/>
          </p:nvPr>
        </p:nvSpPr>
        <p:spPr/>
        <p:txBody>
          <a:bodyPr/>
          <a:lstStyle/>
          <a:p>
            <a:fld id="{8384E68E-3FDE-4D69-A7F3-006D96CC43E8}" type="slidenum">
              <a:rPr lang="en-CA" smtClean="0"/>
              <a:t>‹#›</a:t>
            </a:fld>
            <a:endParaRPr lang="en-CA"/>
          </a:p>
        </p:txBody>
      </p:sp>
    </p:spTree>
    <p:extLst>
      <p:ext uri="{BB962C8B-B14F-4D97-AF65-F5344CB8AC3E}">
        <p14:creationId xmlns:p14="http://schemas.microsoft.com/office/powerpoint/2010/main" val="3244722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4D7B30-1D76-AF13-3BCE-C7A8595F7EBC}"/>
              </a:ext>
            </a:extLst>
          </p:cNvPr>
          <p:cNvSpPr>
            <a:spLocks noGrp="1"/>
          </p:cNvSpPr>
          <p:nvPr>
            <p:ph type="dt" sz="half" idx="10"/>
          </p:nvPr>
        </p:nvSpPr>
        <p:spPr/>
        <p:txBody>
          <a:bodyPr/>
          <a:lstStyle/>
          <a:p>
            <a:fld id="{94584797-7159-4EEE-88B2-28B9C4FCFB3B}" type="datetimeFigureOut">
              <a:rPr lang="en-CA" smtClean="0"/>
              <a:t>2024-09-19</a:t>
            </a:fld>
            <a:endParaRPr lang="en-CA"/>
          </a:p>
        </p:txBody>
      </p:sp>
      <p:sp>
        <p:nvSpPr>
          <p:cNvPr id="3" name="Footer Placeholder 2">
            <a:extLst>
              <a:ext uri="{FF2B5EF4-FFF2-40B4-BE49-F238E27FC236}">
                <a16:creationId xmlns:a16="http://schemas.microsoft.com/office/drawing/2014/main" id="{57B01939-6DD0-3C8C-5673-D4D48B9B505F}"/>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6D19FD56-4A5A-4DD1-5B13-4726F74005DE}"/>
              </a:ext>
            </a:extLst>
          </p:cNvPr>
          <p:cNvSpPr>
            <a:spLocks noGrp="1"/>
          </p:cNvSpPr>
          <p:nvPr>
            <p:ph type="sldNum" sz="quarter" idx="12"/>
          </p:nvPr>
        </p:nvSpPr>
        <p:spPr/>
        <p:txBody>
          <a:bodyPr/>
          <a:lstStyle/>
          <a:p>
            <a:fld id="{8384E68E-3FDE-4D69-A7F3-006D96CC43E8}" type="slidenum">
              <a:rPr lang="en-CA" smtClean="0"/>
              <a:t>‹#›</a:t>
            </a:fld>
            <a:endParaRPr lang="en-CA"/>
          </a:p>
        </p:txBody>
      </p:sp>
    </p:spTree>
    <p:extLst>
      <p:ext uri="{BB962C8B-B14F-4D97-AF65-F5344CB8AC3E}">
        <p14:creationId xmlns:p14="http://schemas.microsoft.com/office/powerpoint/2010/main" val="3620968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5DC22-B48E-5073-1660-2A4D58AEA1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B48A3410-E7A4-2FD7-6A43-A7C77C175C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DA635C4B-AB9D-9F23-8AFE-EC9FC254E0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F1BDC6-EACB-BD60-ED21-D209468E6C37}"/>
              </a:ext>
            </a:extLst>
          </p:cNvPr>
          <p:cNvSpPr>
            <a:spLocks noGrp="1"/>
          </p:cNvSpPr>
          <p:nvPr>
            <p:ph type="dt" sz="half" idx="10"/>
          </p:nvPr>
        </p:nvSpPr>
        <p:spPr/>
        <p:txBody>
          <a:bodyPr/>
          <a:lstStyle/>
          <a:p>
            <a:fld id="{94584797-7159-4EEE-88B2-28B9C4FCFB3B}" type="datetimeFigureOut">
              <a:rPr lang="en-CA" smtClean="0"/>
              <a:t>2024-09-19</a:t>
            </a:fld>
            <a:endParaRPr lang="en-CA"/>
          </a:p>
        </p:txBody>
      </p:sp>
      <p:sp>
        <p:nvSpPr>
          <p:cNvPr id="6" name="Footer Placeholder 5">
            <a:extLst>
              <a:ext uri="{FF2B5EF4-FFF2-40B4-BE49-F238E27FC236}">
                <a16:creationId xmlns:a16="http://schemas.microsoft.com/office/drawing/2014/main" id="{0C75EA2F-CA0F-0C58-0147-98ABC7E6CAE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3A17813-539B-5359-5D32-7ACB02528EF6}"/>
              </a:ext>
            </a:extLst>
          </p:cNvPr>
          <p:cNvSpPr>
            <a:spLocks noGrp="1"/>
          </p:cNvSpPr>
          <p:nvPr>
            <p:ph type="sldNum" sz="quarter" idx="12"/>
          </p:nvPr>
        </p:nvSpPr>
        <p:spPr/>
        <p:txBody>
          <a:bodyPr/>
          <a:lstStyle/>
          <a:p>
            <a:fld id="{8384E68E-3FDE-4D69-A7F3-006D96CC43E8}" type="slidenum">
              <a:rPr lang="en-CA" smtClean="0"/>
              <a:t>‹#›</a:t>
            </a:fld>
            <a:endParaRPr lang="en-CA"/>
          </a:p>
        </p:txBody>
      </p:sp>
    </p:spTree>
    <p:extLst>
      <p:ext uri="{BB962C8B-B14F-4D97-AF65-F5344CB8AC3E}">
        <p14:creationId xmlns:p14="http://schemas.microsoft.com/office/powerpoint/2010/main" val="2207742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51B5E-3E1A-D613-E53E-3AE6A275C2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5AF0512E-66C7-7CB8-1C8C-151D4D0AED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EC75B836-C59F-7C51-7E12-C8C5848BBA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93C334-A04E-252A-21FC-45B4B37D4AB1}"/>
              </a:ext>
            </a:extLst>
          </p:cNvPr>
          <p:cNvSpPr>
            <a:spLocks noGrp="1"/>
          </p:cNvSpPr>
          <p:nvPr>
            <p:ph type="dt" sz="half" idx="10"/>
          </p:nvPr>
        </p:nvSpPr>
        <p:spPr/>
        <p:txBody>
          <a:bodyPr/>
          <a:lstStyle/>
          <a:p>
            <a:fld id="{94584797-7159-4EEE-88B2-28B9C4FCFB3B}" type="datetimeFigureOut">
              <a:rPr lang="en-CA" smtClean="0"/>
              <a:t>2024-09-19</a:t>
            </a:fld>
            <a:endParaRPr lang="en-CA"/>
          </a:p>
        </p:txBody>
      </p:sp>
      <p:sp>
        <p:nvSpPr>
          <p:cNvPr id="6" name="Footer Placeholder 5">
            <a:extLst>
              <a:ext uri="{FF2B5EF4-FFF2-40B4-BE49-F238E27FC236}">
                <a16:creationId xmlns:a16="http://schemas.microsoft.com/office/drawing/2014/main" id="{0EFAD335-22C8-9C4B-9485-94C792848FD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9B6DA96-3B1D-2D53-BF1D-C0B5AF6A8134}"/>
              </a:ext>
            </a:extLst>
          </p:cNvPr>
          <p:cNvSpPr>
            <a:spLocks noGrp="1"/>
          </p:cNvSpPr>
          <p:nvPr>
            <p:ph type="sldNum" sz="quarter" idx="12"/>
          </p:nvPr>
        </p:nvSpPr>
        <p:spPr/>
        <p:txBody>
          <a:bodyPr/>
          <a:lstStyle/>
          <a:p>
            <a:fld id="{8384E68E-3FDE-4D69-A7F3-006D96CC43E8}" type="slidenum">
              <a:rPr lang="en-CA" smtClean="0"/>
              <a:t>‹#›</a:t>
            </a:fld>
            <a:endParaRPr lang="en-CA"/>
          </a:p>
        </p:txBody>
      </p:sp>
    </p:spTree>
    <p:extLst>
      <p:ext uri="{BB962C8B-B14F-4D97-AF65-F5344CB8AC3E}">
        <p14:creationId xmlns:p14="http://schemas.microsoft.com/office/powerpoint/2010/main" val="4215577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E7B948-9EAA-2DA8-561C-48E0227C7B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6DABFC3-EF8E-C8F3-3D7B-9F395F8E36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2471FD6-00A7-6FC8-E9D9-4F80F2EC16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584797-7159-4EEE-88B2-28B9C4FCFB3B}" type="datetimeFigureOut">
              <a:rPr lang="en-CA" smtClean="0"/>
              <a:t>2024-09-19</a:t>
            </a:fld>
            <a:endParaRPr lang="en-CA"/>
          </a:p>
        </p:txBody>
      </p:sp>
      <p:sp>
        <p:nvSpPr>
          <p:cNvPr id="5" name="Footer Placeholder 4">
            <a:extLst>
              <a:ext uri="{FF2B5EF4-FFF2-40B4-BE49-F238E27FC236}">
                <a16:creationId xmlns:a16="http://schemas.microsoft.com/office/drawing/2014/main" id="{5749B553-5B58-E058-BD87-DC8667E123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A918796C-347F-35D3-FF6C-9CC20EED6E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84E68E-3FDE-4D69-A7F3-006D96CC43E8}" type="slidenum">
              <a:rPr lang="en-CA" smtClean="0"/>
              <a:t>‹#›</a:t>
            </a:fld>
            <a:endParaRPr lang="en-CA"/>
          </a:p>
        </p:txBody>
      </p:sp>
    </p:spTree>
    <p:extLst>
      <p:ext uri="{BB962C8B-B14F-4D97-AF65-F5344CB8AC3E}">
        <p14:creationId xmlns:p14="http://schemas.microsoft.com/office/powerpoint/2010/main" val="11480483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xml"/><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4.xml"/><Relationship Id="rId1" Type="http://schemas.openxmlformats.org/officeDocument/2006/relationships/tags" Target="../tags/tag15.xml"/><Relationship Id="rId5" Type="http://schemas.openxmlformats.org/officeDocument/2006/relationships/image" Target="../media/image6.jpeg"/><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4.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4.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4.xml"/><Relationship Id="rId1" Type="http://schemas.openxmlformats.org/officeDocument/2006/relationships/tags" Target="../tags/tag18.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4.xml"/><Relationship Id="rId1" Type="http://schemas.openxmlformats.org/officeDocument/2006/relationships/tags" Target="../tags/tag19.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1.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8.xml"/><Relationship Id="rId1" Type="http://schemas.openxmlformats.org/officeDocument/2006/relationships/tags" Target="../tags/tag8.xml"/><Relationship Id="rId5" Type="http://schemas.openxmlformats.org/officeDocument/2006/relationships/image" Target="../media/image4.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8.xml"/><Relationship Id="rId1" Type="http://schemas.openxmlformats.org/officeDocument/2006/relationships/tags" Target="../tags/tag9.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8.xml"/><Relationship Id="rId1" Type="http://schemas.openxmlformats.org/officeDocument/2006/relationships/tags" Target="../tags/tag10.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00475C6-44A8-5E5A-C472-88C438CC953A}"/>
              </a:ext>
            </a:extLst>
          </p:cNvPr>
          <p:cNvSpPr/>
          <p:nvPr/>
        </p:nvSpPr>
        <p:spPr>
          <a:xfrm rot="16200000">
            <a:off x="4193097" y="-4473896"/>
            <a:ext cx="3805810" cy="12192001"/>
          </a:xfrm>
          <a:prstGeom prst="rect">
            <a:avLst/>
          </a:prstGeom>
          <a:solidFill>
            <a:srgbClr val="0066A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 name="Title 1">
            <a:extLst>
              <a:ext uri="{FF2B5EF4-FFF2-40B4-BE49-F238E27FC236}">
                <a16:creationId xmlns:a16="http://schemas.microsoft.com/office/drawing/2014/main" id="{79EADCB1-4985-026D-CAB1-8459A533591D}"/>
              </a:ext>
            </a:extLst>
          </p:cNvPr>
          <p:cNvSpPr>
            <a:spLocks noGrp="1"/>
          </p:cNvSpPr>
          <p:nvPr>
            <p:ph type="ctrTitle"/>
          </p:nvPr>
        </p:nvSpPr>
        <p:spPr/>
        <p:txBody>
          <a:bodyPr>
            <a:normAutofit fontScale="90000"/>
          </a:bodyPr>
          <a:lstStyle/>
          <a:p>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br>
              <a:rPr lang="en-US" dirty="0">
                <a:solidFill>
                  <a:schemeClr val="bg1"/>
                </a:solidFill>
              </a:rPr>
            </a:br>
            <a:r>
              <a:rPr lang="en-CA" sz="6000" dirty="0">
                <a:solidFill>
                  <a:schemeClr val="bg1"/>
                </a:solidFill>
              </a:rPr>
              <a:t>Information for Community Providers</a:t>
            </a:r>
            <a:br>
              <a:rPr lang="en-CA" sz="6000" dirty="0"/>
            </a:br>
            <a:br>
              <a:rPr lang="en-CA" dirty="0"/>
            </a:br>
            <a:r>
              <a:rPr lang="en-US" dirty="0">
                <a:solidFill>
                  <a:schemeClr val="bg1"/>
                </a:solidFill>
              </a:rPr>
              <a:t> </a:t>
            </a:r>
            <a:endParaRPr lang="en-CA" dirty="0">
              <a:solidFill>
                <a:schemeClr val="bg1"/>
              </a:solidFill>
            </a:endParaRPr>
          </a:p>
        </p:txBody>
      </p:sp>
      <p:sp>
        <p:nvSpPr>
          <p:cNvPr id="3" name="Subtitle 2">
            <a:extLst>
              <a:ext uri="{FF2B5EF4-FFF2-40B4-BE49-F238E27FC236}">
                <a16:creationId xmlns:a16="http://schemas.microsoft.com/office/drawing/2014/main" id="{1FE0D8B5-56B6-EF71-575D-C29795854E0D}"/>
              </a:ext>
            </a:extLst>
          </p:cNvPr>
          <p:cNvSpPr>
            <a:spLocks noGrp="1"/>
          </p:cNvSpPr>
          <p:nvPr>
            <p:ph type="subTitle" idx="1"/>
          </p:nvPr>
        </p:nvSpPr>
        <p:spPr/>
        <p:txBody>
          <a:bodyPr>
            <a:normAutofit/>
          </a:bodyPr>
          <a:lstStyle/>
          <a:p>
            <a:r>
              <a:rPr lang="en-US" sz="3600" dirty="0"/>
              <a:t>Last updated Sept, 2024</a:t>
            </a:r>
            <a:endParaRPr lang="en-CA" sz="3600" dirty="0"/>
          </a:p>
        </p:txBody>
      </p:sp>
      <p:pic>
        <p:nvPicPr>
          <p:cNvPr id="6" name="Picture 5">
            <a:extLst>
              <a:ext uri="{FF2B5EF4-FFF2-40B4-BE49-F238E27FC236}">
                <a16:creationId xmlns:a16="http://schemas.microsoft.com/office/drawing/2014/main" id="{9498E530-E90E-D177-8B48-59836AADDF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6200" y="5688017"/>
            <a:ext cx="1097318" cy="872227"/>
          </a:xfrm>
          <a:prstGeom prst="rect">
            <a:avLst/>
          </a:prstGeom>
        </p:spPr>
      </p:pic>
      <p:pic>
        <p:nvPicPr>
          <p:cNvPr id="8" name="Picture 7">
            <a:extLst>
              <a:ext uri="{FF2B5EF4-FFF2-40B4-BE49-F238E27FC236}">
                <a16:creationId xmlns:a16="http://schemas.microsoft.com/office/drawing/2014/main" id="{152CCBA7-F631-B276-DF4B-043F083F5ED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446040"/>
            <a:ext cx="8273928" cy="2114204"/>
          </a:xfrm>
          <a:prstGeom prst="rect">
            <a:avLst/>
          </a:prstGeom>
        </p:spPr>
      </p:pic>
    </p:spTree>
    <p:custDataLst>
      <p:tags r:id="rId1"/>
    </p:custDataLst>
    <p:extLst>
      <p:ext uri="{BB962C8B-B14F-4D97-AF65-F5344CB8AC3E}">
        <p14:creationId xmlns:p14="http://schemas.microsoft.com/office/powerpoint/2010/main" val="4136814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9293F0A-DB6D-E9BD-79F8-8D552E5AFCE9}"/>
              </a:ext>
            </a:extLst>
          </p:cNvPr>
          <p:cNvSpPr>
            <a:spLocks noGrp="1"/>
          </p:cNvSpPr>
          <p:nvPr>
            <p:ph type="title"/>
          </p:nvPr>
        </p:nvSpPr>
        <p:spPr/>
        <p:txBody>
          <a:bodyPr/>
          <a:lstStyle/>
          <a:p>
            <a:r>
              <a:rPr lang="en-US" b="1" dirty="0"/>
              <a:t>Minor Ailments Continued</a:t>
            </a:r>
            <a:endParaRPr lang="en-US" dirty="0"/>
          </a:p>
        </p:txBody>
      </p:sp>
      <p:sp>
        <p:nvSpPr>
          <p:cNvPr id="8" name="Content Placeholder 7">
            <a:extLst>
              <a:ext uri="{FF2B5EF4-FFF2-40B4-BE49-F238E27FC236}">
                <a16:creationId xmlns:a16="http://schemas.microsoft.com/office/drawing/2014/main" id="{68468824-361F-7EAB-0831-FE17DF23126C}"/>
              </a:ext>
            </a:extLst>
          </p:cNvPr>
          <p:cNvSpPr>
            <a:spLocks noGrp="1"/>
          </p:cNvSpPr>
          <p:nvPr>
            <p:ph sz="half" idx="1"/>
          </p:nvPr>
        </p:nvSpPr>
        <p:spPr/>
        <p:txBody>
          <a:bodyPr>
            <a:normAutofit fontScale="92500" lnSpcReduction="20000"/>
          </a:bodyPr>
          <a:lstStyle/>
          <a:p>
            <a:pPr marL="0" marR="0" algn="l">
              <a:spcBef>
                <a:spcPts val="2055"/>
              </a:spcBef>
              <a:spcAft>
                <a:spcPts val="2055"/>
              </a:spcAft>
            </a:pPr>
            <a:r>
              <a:rPr lang="en-US" b="1" i="0" u="sng" dirty="0">
                <a:solidFill>
                  <a:srgbClr val="434343"/>
                </a:solidFill>
                <a:effectLst/>
                <a:latin typeface="Arial" panose="020B0604020202020204" pitchFamily="34" charset="0"/>
              </a:rPr>
              <a:t>HEAD/ NOSE/ THROAT</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Allergic Rhinitis</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Cough</a:t>
            </a:r>
          </a:p>
          <a:p>
            <a:pPr algn="l">
              <a:buFont typeface="Arial" panose="020B0604020202020204" pitchFamily="34" charset="0"/>
              <a:buChar char="•"/>
            </a:pPr>
            <a:r>
              <a:rPr lang="en-US" b="0" i="0" dirty="0">
                <a:solidFill>
                  <a:srgbClr val="434343"/>
                </a:solidFill>
                <a:effectLst/>
                <a:latin typeface="Neue Helvetica W01"/>
              </a:rPr>
              <a:t>Covid 19 cough (budesonide prescribing)</a:t>
            </a:r>
          </a:p>
          <a:p>
            <a:pPr algn="l">
              <a:buFont typeface="Arial" panose="020B0604020202020204" pitchFamily="34" charset="0"/>
              <a:buChar char="•"/>
            </a:pPr>
            <a:r>
              <a:rPr lang="en-US" b="0" i="0" dirty="0">
                <a:solidFill>
                  <a:srgbClr val="434343"/>
                </a:solidFill>
                <a:effectLst/>
                <a:latin typeface="Arial" panose="020B0604020202020204" pitchFamily="34" charset="0"/>
              </a:rPr>
              <a:t>Headache (mild)</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Nasal Congestion</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Oral Thrush</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Oral Ulcers</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Sore Throat</a:t>
            </a:r>
          </a:p>
          <a:p>
            <a:pPr algn="l">
              <a:buFont typeface="Arial" panose="020B0604020202020204" pitchFamily="34" charset="0"/>
              <a:buChar char="•"/>
            </a:pPr>
            <a:endParaRPr lang="en-US" dirty="0">
              <a:solidFill>
                <a:srgbClr val="434343"/>
              </a:solidFill>
              <a:latin typeface="Arial" panose="020B0604020202020204" pitchFamily="34" charset="0"/>
            </a:endParaRPr>
          </a:p>
          <a:p>
            <a:endParaRPr lang="en-US" dirty="0"/>
          </a:p>
        </p:txBody>
      </p:sp>
      <p:sp>
        <p:nvSpPr>
          <p:cNvPr id="9" name="Content Placeholder 8">
            <a:extLst>
              <a:ext uri="{FF2B5EF4-FFF2-40B4-BE49-F238E27FC236}">
                <a16:creationId xmlns:a16="http://schemas.microsoft.com/office/drawing/2014/main" id="{A648C02D-5E38-DDF0-74D2-B74F5679EC00}"/>
              </a:ext>
            </a:extLst>
          </p:cNvPr>
          <p:cNvSpPr>
            <a:spLocks noGrp="1"/>
          </p:cNvSpPr>
          <p:nvPr>
            <p:ph sz="half" idx="2"/>
          </p:nvPr>
        </p:nvSpPr>
        <p:spPr/>
        <p:txBody>
          <a:bodyPr>
            <a:normAutofit fontScale="92500" lnSpcReduction="20000"/>
          </a:bodyPr>
          <a:lstStyle/>
          <a:p>
            <a:pPr marL="0" marR="0" algn="l">
              <a:spcBef>
                <a:spcPts val="2055"/>
              </a:spcBef>
              <a:spcAft>
                <a:spcPts val="2055"/>
              </a:spcAft>
            </a:pPr>
            <a:r>
              <a:rPr lang="en-US" b="1" i="0" u="sng" dirty="0">
                <a:solidFill>
                  <a:srgbClr val="434343"/>
                </a:solidFill>
                <a:effectLst/>
                <a:latin typeface="Arial" panose="020B0604020202020204" pitchFamily="34" charset="0"/>
              </a:rPr>
              <a:t>REPRODUCTIVE HEALTH</a:t>
            </a:r>
            <a:endParaRPr lang="en-US" b="0" i="0" dirty="0">
              <a:solidFill>
                <a:srgbClr val="434343"/>
              </a:solidFill>
              <a:effectLst/>
              <a:latin typeface="Neue Helvetica W01"/>
            </a:endParaRPr>
          </a:p>
          <a:p>
            <a:pPr algn="l">
              <a:buFont typeface="Arial" panose="020B0604020202020204" pitchFamily="34" charset="0"/>
              <a:buChar char="•"/>
            </a:pPr>
            <a:r>
              <a:rPr lang="en-US" dirty="0">
                <a:solidFill>
                  <a:srgbClr val="434343"/>
                </a:solidFill>
                <a:latin typeface="Arial" panose="020B0604020202020204" pitchFamily="34" charset="0"/>
              </a:rPr>
              <a:t>Hormonal b</a:t>
            </a:r>
            <a:r>
              <a:rPr lang="en-US" b="0" i="0" dirty="0">
                <a:solidFill>
                  <a:srgbClr val="434343"/>
                </a:solidFill>
                <a:effectLst/>
                <a:latin typeface="Arial" panose="020B0604020202020204" pitchFamily="34" charset="0"/>
              </a:rPr>
              <a:t>irth </a:t>
            </a:r>
            <a:r>
              <a:rPr lang="en-US" dirty="0">
                <a:solidFill>
                  <a:srgbClr val="434343"/>
                </a:solidFill>
                <a:latin typeface="Arial" panose="020B0604020202020204" pitchFamily="34" charset="0"/>
              </a:rPr>
              <a:t>c</a:t>
            </a:r>
            <a:r>
              <a:rPr lang="en-US" b="0" i="0" dirty="0">
                <a:solidFill>
                  <a:srgbClr val="434343"/>
                </a:solidFill>
                <a:effectLst/>
                <a:latin typeface="Arial" panose="020B0604020202020204" pitchFamily="34" charset="0"/>
              </a:rPr>
              <a:t>ontrol (female reproductive system)</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Dysmenorrhea (menstrual cramps)</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Emergency Contraception</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Vaginal Yeast Infections</a:t>
            </a:r>
            <a:endParaRPr lang="en-US" b="0" i="0" dirty="0">
              <a:solidFill>
                <a:srgbClr val="434343"/>
              </a:solidFill>
              <a:effectLst/>
              <a:latin typeface="Neue Helvetica W01"/>
            </a:endParaRPr>
          </a:p>
          <a:p>
            <a:endParaRPr lang="en-US" dirty="0"/>
          </a:p>
        </p:txBody>
      </p:sp>
      <p:sp>
        <p:nvSpPr>
          <p:cNvPr id="10" name="Rectangle 9">
            <a:extLst>
              <a:ext uri="{FF2B5EF4-FFF2-40B4-BE49-F238E27FC236}">
                <a16:creationId xmlns:a16="http://schemas.microsoft.com/office/drawing/2014/main" id="{D64AFE11-AD6E-E18E-66A4-495F1D6D364D}"/>
              </a:ext>
            </a:extLst>
          </p:cNvPr>
          <p:cNvSpPr/>
          <p:nvPr/>
        </p:nvSpPr>
        <p:spPr>
          <a:xfrm rot="16200000">
            <a:off x="5812422" y="-5812422"/>
            <a:ext cx="567160" cy="12192001"/>
          </a:xfrm>
          <a:prstGeom prst="rect">
            <a:avLst/>
          </a:prstGeom>
          <a:solidFill>
            <a:srgbClr val="0066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ustDataLst>
      <p:tags r:id="rId1"/>
    </p:custDataLst>
    <p:extLst>
      <p:ext uri="{BB962C8B-B14F-4D97-AF65-F5344CB8AC3E}">
        <p14:creationId xmlns:p14="http://schemas.microsoft.com/office/powerpoint/2010/main" val="2631659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1B901-2567-3B9B-6608-1C63EA465CF1}"/>
              </a:ext>
            </a:extLst>
          </p:cNvPr>
          <p:cNvSpPr>
            <a:spLocks noGrp="1"/>
          </p:cNvSpPr>
          <p:nvPr>
            <p:ph type="title"/>
          </p:nvPr>
        </p:nvSpPr>
        <p:spPr/>
        <p:txBody>
          <a:bodyPr/>
          <a:lstStyle/>
          <a:p>
            <a:r>
              <a:rPr lang="en-US" b="1" dirty="0"/>
              <a:t>Minor Ailments Continued</a:t>
            </a:r>
            <a:endParaRPr lang="en-US" dirty="0"/>
          </a:p>
        </p:txBody>
      </p:sp>
      <p:sp>
        <p:nvSpPr>
          <p:cNvPr id="3" name="Content Placeholder 2">
            <a:extLst>
              <a:ext uri="{FF2B5EF4-FFF2-40B4-BE49-F238E27FC236}">
                <a16:creationId xmlns:a16="http://schemas.microsoft.com/office/drawing/2014/main" id="{084CB099-28ED-F83B-DE61-9C29329E335A}"/>
              </a:ext>
            </a:extLst>
          </p:cNvPr>
          <p:cNvSpPr>
            <a:spLocks noGrp="1"/>
          </p:cNvSpPr>
          <p:nvPr>
            <p:ph sz="half" idx="1"/>
          </p:nvPr>
        </p:nvSpPr>
        <p:spPr/>
        <p:txBody>
          <a:bodyPr>
            <a:normAutofit fontScale="85000" lnSpcReduction="20000"/>
          </a:bodyPr>
          <a:lstStyle/>
          <a:p>
            <a:pPr marL="0" marR="0" algn="l">
              <a:spcBef>
                <a:spcPts val="2055"/>
              </a:spcBef>
              <a:spcAft>
                <a:spcPts val="2055"/>
              </a:spcAft>
            </a:pPr>
            <a:r>
              <a:rPr lang="en-US" b="1" i="0" u="sng" dirty="0">
                <a:solidFill>
                  <a:srgbClr val="434343"/>
                </a:solidFill>
                <a:effectLst/>
                <a:latin typeface="Arial" panose="020B0604020202020204" pitchFamily="34" charset="0"/>
              </a:rPr>
              <a:t>SKIN CONDITIONS</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Acne (mild)</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Calluses and Corns</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Contact Allergic Dermatitis</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Dandruff</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Eczema (mild to moderate)</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Fungal Infections of the Skin</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Hives (mild)</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Impetigo</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Warts (excluding facial and genital)</a:t>
            </a:r>
            <a:endParaRPr lang="en-US" b="0" i="0" dirty="0">
              <a:solidFill>
                <a:srgbClr val="434343"/>
              </a:solidFill>
              <a:effectLst/>
              <a:latin typeface="Neue Helvetica W01"/>
            </a:endParaRPr>
          </a:p>
          <a:p>
            <a:pPr marL="0" marR="0" algn="l">
              <a:spcBef>
                <a:spcPts val="2055"/>
              </a:spcBef>
              <a:spcAft>
                <a:spcPts val="2055"/>
              </a:spcAft>
            </a:pPr>
            <a:endParaRPr lang="en-US" dirty="0"/>
          </a:p>
        </p:txBody>
      </p:sp>
      <p:sp>
        <p:nvSpPr>
          <p:cNvPr id="4" name="Content Placeholder 3">
            <a:extLst>
              <a:ext uri="{FF2B5EF4-FFF2-40B4-BE49-F238E27FC236}">
                <a16:creationId xmlns:a16="http://schemas.microsoft.com/office/drawing/2014/main" id="{613678CA-F0AB-A683-ABA8-77EE1A7F22D3}"/>
              </a:ext>
            </a:extLst>
          </p:cNvPr>
          <p:cNvSpPr>
            <a:spLocks noGrp="1"/>
          </p:cNvSpPr>
          <p:nvPr>
            <p:ph sz="half" idx="2"/>
          </p:nvPr>
        </p:nvSpPr>
        <p:spPr/>
        <p:txBody>
          <a:bodyPr>
            <a:normAutofit fontScale="85000" lnSpcReduction="20000"/>
          </a:bodyPr>
          <a:lstStyle/>
          <a:p>
            <a:pPr marL="0" marR="0" algn="l">
              <a:spcBef>
                <a:spcPts val="2055"/>
              </a:spcBef>
              <a:spcAft>
                <a:spcPts val="2055"/>
              </a:spcAft>
            </a:pPr>
            <a:r>
              <a:rPr lang="en-US" b="1" i="0" u="sng" dirty="0">
                <a:solidFill>
                  <a:srgbClr val="434343"/>
                </a:solidFill>
                <a:effectLst/>
                <a:latin typeface="Arial" panose="020B0604020202020204" pitchFamily="34" charset="0"/>
              </a:rPr>
              <a:t>OTHER</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Dry Eye</a:t>
            </a:r>
          </a:p>
          <a:p>
            <a:pPr algn="l">
              <a:buFont typeface="Arial" panose="020B0604020202020204" pitchFamily="34" charset="0"/>
              <a:buChar char="•"/>
            </a:pPr>
            <a:r>
              <a:rPr lang="en-US" dirty="0">
                <a:solidFill>
                  <a:srgbClr val="434343"/>
                </a:solidFill>
                <a:latin typeface="Arial" panose="020B0604020202020204" pitchFamily="34" charset="0"/>
              </a:rPr>
              <a:t>Conjunctivitis</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Joint Pain (minor)</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Muscle Pain (minor)</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Sleep Disorders (minor)</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Smoking Cessation</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Threadworms and Pinworms</a:t>
            </a:r>
            <a:endParaRPr lang="en-US" b="0" i="0" dirty="0">
              <a:solidFill>
                <a:srgbClr val="434343"/>
              </a:solidFill>
              <a:effectLst/>
              <a:latin typeface="Neue Helvetica W01"/>
            </a:endParaRPr>
          </a:p>
          <a:p>
            <a:pPr marL="0" indent="0" algn="l">
              <a:spcAft>
                <a:spcPts val="1200"/>
              </a:spcAft>
              <a:buNone/>
            </a:pPr>
            <a:endParaRPr lang="en-US" dirty="0"/>
          </a:p>
        </p:txBody>
      </p:sp>
      <p:sp>
        <p:nvSpPr>
          <p:cNvPr id="5" name="Rectangle 4">
            <a:extLst>
              <a:ext uri="{FF2B5EF4-FFF2-40B4-BE49-F238E27FC236}">
                <a16:creationId xmlns:a16="http://schemas.microsoft.com/office/drawing/2014/main" id="{59C5930F-963D-C403-F717-DE8C4F3B6597}"/>
              </a:ext>
            </a:extLst>
          </p:cNvPr>
          <p:cNvSpPr/>
          <p:nvPr/>
        </p:nvSpPr>
        <p:spPr>
          <a:xfrm rot="16200000">
            <a:off x="5812422" y="-5812422"/>
            <a:ext cx="567160" cy="12192001"/>
          </a:xfrm>
          <a:prstGeom prst="rect">
            <a:avLst/>
          </a:prstGeom>
          <a:solidFill>
            <a:srgbClr val="0066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ustDataLst>
      <p:tags r:id="rId1"/>
    </p:custDataLst>
    <p:extLst>
      <p:ext uri="{BB962C8B-B14F-4D97-AF65-F5344CB8AC3E}">
        <p14:creationId xmlns:p14="http://schemas.microsoft.com/office/powerpoint/2010/main" val="1593924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A600E-1C21-9551-7720-2B28FEFCF183}"/>
              </a:ext>
            </a:extLst>
          </p:cNvPr>
          <p:cNvSpPr>
            <a:spLocks noGrp="1"/>
          </p:cNvSpPr>
          <p:nvPr>
            <p:ph type="title"/>
          </p:nvPr>
        </p:nvSpPr>
        <p:spPr/>
        <p:txBody>
          <a:bodyPr/>
          <a:lstStyle/>
          <a:p>
            <a:pPr algn="ctr"/>
            <a:r>
              <a:rPr lang="en-US" b="1" dirty="0"/>
              <a:t>Ordering Laboratory Tests</a:t>
            </a:r>
            <a:endParaRPr lang="en-CA" b="1" dirty="0"/>
          </a:p>
        </p:txBody>
      </p:sp>
      <p:sp>
        <p:nvSpPr>
          <p:cNvPr id="5" name="Content Placeholder 4">
            <a:extLst>
              <a:ext uri="{FF2B5EF4-FFF2-40B4-BE49-F238E27FC236}">
                <a16:creationId xmlns:a16="http://schemas.microsoft.com/office/drawing/2014/main" id="{09ED30A4-5E96-B99F-FBBF-297B7687D30B}"/>
              </a:ext>
            </a:extLst>
          </p:cNvPr>
          <p:cNvSpPr>
            <a:spLocks noGrp="1"/>
          </p:cNvSpPr>
          <p:nvPr>
            <p:ph idx="1"/>
          </p:nvPr>
        </p:nvSpPr>
        <p:spPr>
          <a:xfrm>
            <a:off x="838200" y="1460500"/>
            <a:ext cx="10515600" cy="5032375"/>
          </a:xfrm>
        </p:spPr>
        <p:txBody>
          <a:bodyPr>
            <a:normAutofit fontScale="92500" lnSpcReduction="20000"/>
          </a:bodyPr>
          <a:lstStyle/>
          <a:p>
            <a:r>
              <a:rPr lang="en-US" dirty="0"/>
              <a:t>Pharmacists ordering lab tests was enabled by scope of practice in 2013, however they are just starting to be added as providers to the NSH Lab System</a:t>
            </a:r>
          </a:p>
          <a:p>
            <a:r>
              <a:rPr lang="en-US" dirty="0"/>
              <a:t>Pharmacists in this pilot are the first group of pharmacists with this access.   </a:t>
            </a:r>
          </a:p>
          <a:p>
            <a:r>
              <a:rPr lang="en-US" dirty="0"/>
              <a:t>Pharmacists can order tests that are recommended for initiation or monitoring of drug therapy.  Pharmacists will receive results via fax and/or EMR.  </a:t>
            </a:r>
          </a:p>
          <a:p>
            <a:r>
              <a:rPr lang="en-US" dirty="0"/>
              <a:t>Results will be in SHARE for other providers to access.</a:t>
            </a:r>
          </a:p>
          <a:p>
            <a:r>
              <a:rPr lang="en-US" dirty="0"/>
              <a:t>Family physician/NPs are notified when results are out of range and any prescribing actions taken by the pharmacist</a:t>
            </a:r>
          </a:p>
          <a:p>
            <a:r>
              <a:rPr lang="en-US" dirty="0"/>
              <a:t>All critical values are reported to the Pharmacist Clinical Consult team to be discussed with the pharmacist (during clinic hours) or directly with the patient (if after hours)</a:t>
            </a:r>
          </a:p>
        </p:txBody>
      </p:sp>
      <p:pic>
        <p:nvPicPr>
          <p:cNvPr id="8" name="Picture 7">
            <a:extLst>
              <a:ext uri="{FF2B5EF4-FFF2-40B4-BE49-F238E27FC236}">
                <a16:creationId xmlns:a16="http://schemas.microsoft.com/office/drawing/2014/main" id="{30456684-91FC-7B43-DF3E-9845299BC3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200" y="5688017"/>
            <a:ext cx="1097318" cy="872227"/>
          </a:xfrm>
          <a:prstGeom prst="rect">
            <a:avLst/>
          </a:prstGeom>
        </p:spPr>
      </p:pic>
      <p:sp>
        <p:nvSpPr>
          <p:cNvPr id="6" name="Rectangle 5">
            <a:extLst>
              <a:ext uri="{FF2B5EF4-FFF2-40B4-BE49-F238E27FC236}">
                <a16:creationId xmlns:a16="http://schemas.microsoft.com/office/drawing/2014/main" id="{BD404E28-BD87-6879-B5B8-237474C5752D}"/>
              </a:ext>
            </a:extLst>
          </p:cNvPr>
          <p:cNvSpPr/>
          <p:nvPr/>
        </p:nvSpPr>
        <p:spPr>
          <a:xfrm rot="16200000">
            <a:off x="5812422" y="-5812422"/>
            <a:ext cx="567160" cy="12192001"/>
          </a:xfrm>
          <a:prstGeom prst="rect">
            <a:avLst/>
          </a:prstGeom>
          <a:solidFill>
            <a:srgbClr val="0066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ustDataLst>
      <p:tags r:id="rId1"/>
    </p:custDataLst>
    <p:extLst>
      <p:ext uri="{BB962C8B-B14F-4D97-AF65-F5344CB8AC3E}">
        <p14:creationId xmlns:p14="http://schemas.microsoft.com/office/powerpoint/2010/main" val="3659669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A600E-1C21-9551-7720-2B28FEFCF183}"/>
              </a:ext>
            </a:extLst>
          </p:cNvPr>
          <p:cNvSpPr>
            <a:spLocks noGrp="1"/>
          </p:cNvSpPr>
          <p:nvPr>
            <p:ph type="title"/>
          </p:nvPr>
        </p:nvSpPr>
        <p:spPr/>
        <p:txBody>
          <a:bodyPr/>
          <a:lstStyle/>
          <a:p>
            <a:pPr algn="ctr"/>
            <a:r>
              <a:rPr lang="en-US" b="1" dirty="0"/>
              <a:t>Point of Care Testing</a:t>
            </a:r>
            <a:endParaRPr lang="en-CA" b="1" dirty="0"/>
          </a:p>
        </p:txBody>
      </p:sp>
      <p:sp>
        <p:nvSpPr>
          <p:cNvPr id="4" name="Content Placeholder 3">
            <a:extLst>
              <a:ext uri="{FF2B5EF4-FFF2-40B4-BE49-F238E27FC236}">
                <a16:creationId xmlns:a16="http://schemas.microsoft.com/office/drawing/2014/main" id="{2CBE7B8B-B7F1-A2F8-7B26-51821DFE8028}"/>
              </a:ext>
            </a:extLst>
          </p:cNvPr>
          <p:cNvSpPr>
            <a:spLocks noGrp="1"/>
          </p:cNvSpPr>
          <p:nvPr>
            <p:ph sz="half" idx="2"/>
          </p:nvPr>
        </p:nvSpPr>
        <p:spPr>
          <a:xfrm>
            <a:off x="7284440" y="2940908"/>
            <a:ext cx="4069360" cy="2496065"/>
          </a:xfrm>
          <a:solidFill>
            <a:srgbClr val="0066A2">
              <a:alpha val="50196"/>
            </a:srgbClr>
          </a:solidFill>
        </p:spPr>
        <p:txBody>
          <a:bodyPr/>
          <a:lstStyle/>
          <a:p>
            <a:r>
              <a:rPr lang="en-US" dirty="0"/>
              <a:t>Afinion HbA1c</a:t>
            </a:r>
            <a:r>
              <a:rPr lang="en-CA" dirty="0"/>
              <a:t> </a:t>
            </a:r>
          </a:p>
          <a:p>
            <a:r>
              <a:rPr lang="en-CA" dirty="0"/>
              <a:t>Afinion Lipid Panel</a:t>
            </a:r>
          </a:p>
          <a:p>
            <a:r>
              <a:rPr lang="en-CA" dirty="0"/>
              <a:t>ID NOW Group A Strep</a:t>
            </a:r>
          </a:p>
          <a:p>
            <a:r>
              <a:rPr lang="en-CA" dirty="0"/>
              <a:t>Coaguchek Pro II</a:t>
            </a:r>
            <a:endParaRPr lang="en-US" dirty="0"/>
          </a:p>
          <a:p>
            <a:pPr marL="0" indent="0">
              <a:buClr>
                <a:srgbClr val="7CBC51"/>
              </a:buClr>
              <a:buNone/>
            </a:pPr>
            <a:endParaRPr lang="en-CA" dirty="0"/>
          </a:p>
        </p:txBody>
      </p:sp>
      <p:pic>
        <p:nvPicPr>
          <p:cNvPr id="8" name="Picture 7">
            <a:extLst>
              <a:ext uri="{FF2B5EF4-FFF2-40B4-BE49-F238E27FC236}">
                <a16:creationId xmlns:a16="http://schemas.microsoft.com/office/drawing/2014/main" id="{30456684-91FC-7B43-DF3E-9845299BC3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200" y="5688017"/>
            <a:ext cx="1097318" cy="872227"/>
          </a:xfrm>
          <a:prstGeom prst="rect">
            <a:avLst/>
          </a:prstGeom>
        </p:spPr>
      </p:pic>
      <p:pic>
        <p:nvPicPr>
          <p:cNvPr id="1026" name="Picture 2" descr="Afinion 2 | Abbott Point of Care">
            <a:extLst>
              <a:ext uri="{FF2B5EF4-FFF2-40B4-BE49-F238E27FC236}">
                <a16:creationId xmlns:a16="http://schemas.microsoft.com/office/drawing/2014/main" id="{BF5A53B4-3ADE-82CE-7D66-55C8E7AC8655}"/>
              </a:ext>
            </a:extLst>
          </p:cNvPr>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bwMode="auto">
          <a:xfrm>
            <a:off x="928688" y="1877219"/>
            <a:ext cx="3198470" cy="271717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D NOW | Abbott Point of Care">
            <a:extLst>
              <a:ext uri="{FF2B5EF4-FFF2-40B4-BE49-F238E27FC236}">
                <a16:creationId xmlns:a16="http://schemas.microsoft.com/office/drawing/2014/main" id="{D8BD406E-170E-E19A-FB34-C80A2C9DE0B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85970" y="2033569"/>
            <a:ext cx="2742156" cy="293384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10C83460-E041-3855-45F0-9CEDB7095BD6}"/>
              </a:ext>
            </a:extLst>
          </p:cNvPr>
          <p:cNvSpPr/>
          <p:nvPr/>
        </p:nvSpPr>
        <p:spPr>
          <a:xfrm rot="16200000">
            <a:off x="5812422" y="-5812422"/>
            <a:ext cx="567160" cy="12192001"/>
          </a:xfrm>
          <a:prstGeom prst="rect">
            <a:avLst/>
          </a:prstGeom>
          <a:solidFill>
            <a:srgbClr val="0066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ustDataLst>
      <p:tags r:id="rId1"/>
    </p:custDataLst>
    <p:extLst>
      <p:ext uri="{BB962C8B-B14F-4D97-AF65-F5344CB8AC3E}">
        <p14:creationId xmlns:p14="http://schemas.microsoft.com/office/powerpoint/2010/main" val="2390798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CB93A19-CE30-48F5-B1DA-4A25165635A7}"/>
              </a:ext>
            </a:extLst>
          </p:cNvPr>
          <p:cNvSpPr/>
          <p:nvPr/>
        </p:nvSpPr>
        <p:spPr>
          <a:xfrm rot="16200000">
            <a:off x="5812422" y="-5812422"/>
            <a:ext cx="567160" cy="12192001"/>
          </a:xfrm>
          <a:prstGeom prst="rect">
            <a:avLst/>
          </a:prstGeom>
          <a:solidFill>
            <a:srgbClr val="0066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Title 1">
            <a:extLst>
              <a:ext uri="{FF2B5EF4-FFF2-40B4-BE49-F238E27FC236}">
                <a16:creationId xmlns:a16="http://schemas.microsoft.com/office/drawing/2014/main" id="{2FBF20AB-F8AE-C33F-5598-2D6022850368}"/>
              </a:ext>
            </a:extLst>
          </p:cNvPr>
          <p:cNvSpPr>
            <a:spLocks noGrp="1"/>
          </p:cNvSpPr>
          <p:nvPr>
            <p:ph type="title"/>
          </p:nvPr>
        </p:nvSpPr>
        <p:spPr/>
        <p:txBody>
          <a:bodyPr/>
          <a:lstStyle/>
          <a:p>
            <a:r>
              <a:rPr lang="en-US" b="1" dirty="0"/>
              <a:t>Patient Information</a:t>
            </a:r>
            <a:endParaRPr lang="en-CA" b="1" dirty="0"/>
          </a:p>
        </p:txBody>
      </p:sp>
      <p:sp>
        <p:nvSpPr>
          <p:cNvPr id="3" name="Content Placeholder 2">
            <a:extLst>
              <a:ext uri="{FF2B5EF4-FFF2-40B4-BE49-F238E27FC236}">
                <a16:creationId xmlns:a16="http://schemas.microsoft.com/office/drawing/2014/main" id="{D25C6B5B-FD29-5FD2-2607-22F531F17407}"/>
              </a:ext>
            </a:extLst>
          </p:cNvPr>
          <p:cNvSpPr>
            <a:spLocks noGrp="1"/>
          </p:cNvSpPr>
          <p:nvPr>
            <p:ph sz="half" idx="1"/>
          </p:nvPr>
        </p:nvSpPr>
        <p:spPr>
          <a:xfrm>
            <a:off x="838200" y="1910862"/>
            <a:ext cx="5334000" cy="4649382"/>
          </a:xfrm>
        </p:spPr>
        <p:txBody>
          <a:bodyPr>
            <a:normAutofit fontScale="85000" lnSpcReduction="20000"/>
          </a:bodyPr>
          <a:lstStyle/>
          <a:p>
            <a:pPr marL="0" indent="0">
              <a:buNone/>
            </a:pPr>
            <a:r>
              <a:rPr lang="en-US" sz="3000" b="1" dirty="0"/>
              <a:t>Who can book</a:t>
            </a:r>
            <a:r>
              <a:rPr lang="en-US" sz="3000" dirty="0"/>
              <a:t>?</a:t>
            </a:r>
          </a:p>
          <a:p>
            <a:pPr marL="0" indent="0">
              <a:buNone/>
            </a:pPr>
            <a:r>
              <a:rPr lang="en-CA" sz="2100" dirty="0">
                <a:effectLst/>
                <a:latin typeface="Calibri" panose="020F0502020204030204" pitchFamily="34" charset="0"/>
                <a:ea typeface="Calibri" panose="020F0502020204030204" pitchFamily="34" charset="0"/>
              </a:rPr>
              <a:t>This project will allow patients of the pharmacy along with non-patients to book appointments with the clinic.   </a:t>
            </a:r>
            <a:r>
              <a:rPr lang="en-CA" sz="2100" b="1" dirty="0">
                <a:latin typeface="Calibri" panose="020F0502020204030204" pitchFamily="34" charset="0"/>
                <a:ea typeface="Calibri" panose="020F0502020204030204" pitchFamily="34" charset="0"/>
              </a:rPr>
              <a:t>There is no charge for assessments for patients with a NS </a:t>
            </a:r>
            <a:r>
              <a:rPr lang="en-CA" sz="2100" b="1" dirty="0" err="1">
                <a:latin typeface="Calibri" panose="020F0502020204030204" pitchFamily="34" charset="0"/>
                <a:ea typeface="Calibri" panose="020F0502020204030204" pitchFamily="34" charset="0"/>
              </a:rPr>
              <a:t>Healthcard</a:t>
            </a:r>
            <a:r>
              <a:rPr lang="en-CA" sz="2100" b="1" dirty="0">
                <a:latin typeface="Calibri" panose="020F0502020204030204" pitchFamily="34" charset="0"/>
                <a:ea typeface="Calibri" panose="020F0502020204030204" pitchFamily="34" charset="0"/>
              </a:rPr>
              <a:t>. </a:t>
            </a:r>
            <a:endParaRPr lang="en-CA" sz="2100" dirty="0">
              <a:effectLst/>
              <a:latin typeface="Calibri" panose="020F0502020204030204" pitchFamily="34" charset="0"/>
              <a:ea typeface="Calibri" panose="020F0502020204030204" pitchFamily="34" charset="0"/>
            </a:endParaRPr>
          </a:p>
          <a:p>
            <a:pPr marL="0" indent="0">
              <a:buNone/>
            </a:pPr>
            <a:r>
              <a:rPr lang="en-CA" sz="2100" dirty="0">
                <a:effectLst/>
                <a:latin typeface="Calibri" panose="020F0502020204030204" pitchFamily="34" charset="0"/>
                <a:ea typeface="Calibri" panose="020F0502020204030204" pitchFamily="34" charset="0"/>
              </a:rPr>
              <a:t>Community providers such as the Emergency room, walk-in clinics, </a:t>
            </a:r>
            <a:r>
              <a:rPr lang="en-CA" sz="2100" dirty="0">
                <a:latin typeface="Calibri" panose="020F0502020204030204" pitchFamily="34" charset="0"/>
                <a:ea typeface="Calibri" panose="020F0502020204030204" pitchFamily="34" charset="0"/>
              </a:rPr>
              <a:t>diabetes clinics, primary care clinics physician or NP offices can request signage/handouts/business cards that include types of services and info on how to refer patients to book. </a:t>
            </a:r>
          </a:p>
          <a:p>
            <a:pPr marL="0" indent="0">
              <a:buNone/>
            </a:pPr>
            <a:r>
              <a:rPr lang="en-US" b="1" dirty="0"/>
              <a:t>Booking appointments</a:t>
            </a:r>
          </a:p>
          <a:p>
            <a:pPr marL="0" indent="0">
              <a:buNone/>
            </a:pPr>
            <a:r>
              <a:rPr lang="en-CA" sz="2100" kern="100" dirty="0">
                <a:effectLst/>
                <a:latin typeface="Calibri" panose="020F0502020204030204" pitchFamily="34" charset="0"/>
                <a:ea typeface="Calibri" panose="020F0502020204030204" pitchFamily="34" charset="0"/>
                <a:cs typeface="Times New Roman" panose="02020603050405020304" pitchFamily="18" charset="0"/>
              </a:rPr>
              <a:t>People who have ailments/conditions that fit the criteria can book an appointment through the online booking portal, or they can call the pharmacy directly to schedule an appointment.  There will be time set a side each day for “same day” visits on conditions that are time sensitive.</a:t>
            </a:r>
          </a:p>
          <a:p>
            <a:pPr marL="0" indent="0">
              <a:buNone/>
            </a:pPr>
            <a:endParaRPr lang="en-CA" dirty="0"/>
          </a:p>
        </p:txBody>
      </p:sp>
      <p:sp>
        <p:nvSpPr>
          <p:cNvPr id="4" name="Content Placeholder 3">
            <a:extLst>
              <a:ext uri="{FF2B5EF4-FFF2-40B4-BE49-F238E27FC236}">
                <a16:creationId xmlns:a16="http://schemas.microsoft.com/office/drawing/2014/main" id="{08177882-DDEE-CFE3-2403-C427FAA24B9E}"/>
              </a:ext>
            </a:extLst>
          </p:cNvPr>
          <p:cNvSpPr>
            <a:spLocks noGrp="1"/>
          </p:cNvSpPr>
          <p:nvPr>
            <p:ph sz="half" idx="2"/>
          </p:nvPr>
        </p:nvSpPr>
        <p:spPr>
          <a:xfrm>
            <a:off x="6344816" y="2705878"/>
            <a:ext cx="5008984" cy="3265680"/>
          </a:xfrm>
        </p:spPr>
        <p:txBody>
          <a:bodyPr>
            <a:normAutofit fontScale="85000" lnSpcReduction="20000"/>
          </a:bodyPr>
          <a:lstStyle/>
          <a:p>
            <a:pPr marL="0" indent="0">
              <a:buNone/>
            </a:pPr>
            <a:r>
              <a:rPr lang="en-CA" b="1" dirty="0"/>
              <a:t>Patient Consent</a:t>
            </a:r>
          </a:p>
          <a:p>
            <a:pPr marL="0" indent="0">
              <a:buNone/>
            </a:pPr>
            <a:r>
              <a:rPr lang="en-CA" sz="2200" dirty="0">
                <a:solidFill>
                  <a:srgbClr val="000000"/>
                </a:solidFill>
                <a:effectLst/>
                <a:latin typeface="Calibri" panose="020F0502020204030204" pitchFamily="34" charset="0"/>
                <a:ea typeface="Calibri" panose="020F0502020204030204" pitchFamily="34" charset="0"/>
              </a:rPr>
              <a:t>Before entering the clinic for the first time, the patient will be presented a patient consent for to read and sign.  It will explain the nature of this project, that it is part of a study being conducted jointly by the Nova Scotia Department of Health and Wellness, Nova Scotia Health, and the Pharmacy Association of Nova Scotia.</a:t>
            </a:r>
            <a:r>
              <a:rPr lang="en-CA" sz="2200" dirty="0">
                <a:effectLst/>
                <a:latin typeface="Calibri" panose="020F0502020204030204" pitchFamily="34" charset="0"/>
                <a:ea typeface="Calibri" panose="020F0502020204030204" pitchFamily="34" charset="0"/>
              </a:rPr>
              <a:t> The consent form outlines what the patient can expect, costs associated, the personal  information that will be collected, how that information will be used, along with what measures the clinic/project will do to keep personal health information private.</a:t>
            </a:r>
            <a:endParaRPr lang="en-CA" sz="2200" dirty="0"/>
          </a:p>
        </p:txBody>
      </p:sp>
      <p:sp>
        <p:nvSpPr>
          <p:cNvPr id="5" name="Chord 4">
            <a:extLst>
              <a:ext uri="{FF2B5EF4-FFF2-40B4-BE49-F238E27FC236}">
                <a16:creationId xmlns:a16="http://schemas.microsoft.com/office/drawing/2014/main" id="{6D3727A3-23A9-1D44-F79B-E6DA701C8428}"/>
              </a:ext>
            </a:extLst>
          </p:cNvPr>
          <p:cNvSpPr/>
          <p:nvPr/>
        </p:nvSpPr>
        <p:spPr>
          <a:xfrm rot="15254934">
            <a:off x="5235457" y="-4578254"/>
            <a:ext cx="7119393" cy="7137231"/>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100000" t="100000"/>
                </a:path>
                <a:tileRect r="-100000" b="-100000"/>
              </a:gradFill>
            </a:endParaRPr>
          </a:p>
        </p:txBody>
      </p:sp>
      <p:pic>
        <p:nvPicPr>
          <p:cNvPr id="8" name="Picture 7">
            <a:extLst>
              <a:ext uri="{FF2B5EF4-FFF2-40B4-BE49-F238E27FC236}">
                <a16:creationId xmlns:a16="http://schemas.microsoft.com/office/drawing/2014/main" id="{D8DDBDC4-3C26-D5EA-F39D-0829EEEF48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200" y="5688017"/>
            <a:ext cx="1097318" cy="872227"/>
          </a:xfrm>
          <a:prstGeom prst="rect">
            <a:avLst/>
          </a:prstGeom>
        </p:spPr>
      </p:pic>
    </p:spTree>
    <p:custDataLst>
      <p:tags r:id="rId1"/>
    </p:custDataLst>
    <p:extLst>
      <p:ext uri="{BB962C8B-B14F-4D97-AF65-F5344CB8AC3E}">
        <p14:creationId xmlns:p14="http://schemas.microsoft.com/office/powerpoint/2010/main" val="2000936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CB93A19-CE30-48F5-B1DA-4A25165635A7}"/>
              </a:ext>
            </a:extLst>
          </p:cNvPr>
          <p:cNvSpPr/>
          <p:nvPr/>
        </p:nvSpPr>
        <p:spPr>
          <a:xfrm rot="16200000">
            <a:off x="5812422" y="-5812422"/>
            <a:ext cx="567160" cy="12192001"/>
          </a:xfrm>
          <a:prstGeom prst="rect">
            <a:avLst/>
          </a:prstGeom>
          <a:solidFill>
            <a:srgbClr val="7CB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Title 1">
            <a:extLst>
              <a:ext uri="{FF2B5EF4-FFF2-40B4-BE49-F238E27FC236}">
                <a16:creationId xmlns:a16="http://schemas.microsoft.com/office/drawing/2014/main" id="{2FBF20AB-F8AE-C33F-5598-2D6022850368}"/>
              </a:ext>
            </a:extLst>
          </p:cNvPr>
          <p:cNvSpPr>
            <a:spLocks noGrp="1"/>
          </p:cNvSpPr>
          <p:nvPr>
            <p:ph type="title"/>
          </p:nvPr>
        </p:nvSpPr>
        <p:spPr>
          <a:xfrm>
            <a:off x="261257" y="365125"/>
            <a:ext cx="11930742" cy="1325563"/>
          </a:xfrm>
        </p:spPr>
        <p:txBody>
          <a:bodyPr>
            <a:normAutofit/>
          </a:bodyPr>
          <a:lstStyle/>
          <a:p>
            <a:r>
              <a:rPr lang="en-US" sz="3200" b="1" dirty="0"/>
              <a:t>Who can CPPCC pharmacists consult with regarding patients?</a:t>
            </a:r>
            <a:endParaRPr lang="en-CA" sz="3200" b="1" dirty="0"/>
          </a:p>
        </p:txBody>
      </p:sp>
      <p:sp>
        <p:nvSpPr>
          <p:cNvPr id="3" name="Content Placeholder 2">
            <a:extLst>
              <a:ext uri="{FF2B5EF4-FFF2-40B4-BE49-F238E27FC236}">
                <a16:creationId xmlns:a16="http://schemas.microsoft.com/office/drawing/2014/main" id="{D25C6B5B-FD29-5FD2-2607-22F531F17407}"/>
              </a:ext>
            </a:extLst>
          </p:cNvPr>
          <p:cNvSpPr>
            <a:spLocks noGrp="1"/>
          </p:cNvSpPr>
          <p:nvPr>
            <p:ph sz="half" idx="1"/>
          </p:nvPr>
        </p:nvSpPr>
        <p:spPr>
          <a:xfrm>
            <a:off x="363894" y="1690689"/>
            <a:ext cx="9877386" cy="1738312"/>
          </a:xfrm>
        </p:spPr>
        <p:txBody>
          <a:bodyPr>
            <a:normAutofit fontScale="40000" lnSpcReduction="20000"/>
          </a:bodyPr>
          <a:lstStyle/>
          <a:p>
            <a:pPr>
              <a:lnSpc>
                <a:spcPct val="107000"/>
              </a:lnSpc>
              <a:spcAft>
                <a:spcPts val="800"/>
              </a:spcAft>
            </a:pPr>
            <a:r>
              <a:rPr lang="en-US" sz="5600" kern="100" dirty="0">
                <a:latin typeface="Calibri" panose="020F0502020204030204" pitchFamily="34" charset="0"/>
                <a:ea typeface="Calibri" panose="020F0502020204030204" pitchFamily="34" charset="0"/>
                <a:cs typeface="Times New Roman" panose="02020603050405020304" pitchFamily="18" charset="0"/>
              </a:rPr>
              <a:t>Clinical Consultant Service of NS</a:t>
            </a:r>
          </a:p>
          <a:p>
            <a:pPr>
              <a:lnSpc>
                <a:spcPct val="107000"/>
              </a:lnSpc>
              <a:spcAft>
                <a:spcPts val="800"/>
              </a:spcAft>
            </a:pPr>
            <a:r>
              <a:rPr lang="en-US" sz="5600" kern="100" dirty="0">
                <a:latin typeface="Calibri" panose="020F0502020204030204" pitchFamily="34" charset="0"/>
                <a:ea typeface="Calibri" panose="020F0502020204030204" pitchFamily="34" charset="0"/>
                <a:cs typeface="Times New Roman" panose="02020603050405020304" pitchFamily="18" charset="0"/>
              </a:rPr>
              <a:t>Addiction Medicine Consultant Service</a:t>
            </a:r>
          </a:p>
          <a:p>
            <a:pPr>
              <a:lnSpc>
                <a:spcPct val="107000"/>
              </a:lnSpc>
              <a:spcAft>
                <a:spcPts val="800"/>
              </a:spcAft>
            </a:pPr>
            <a:r>
              <a:rPr lang="en-US" sz="5600" kern="100" dirty="0">
                <a:latin typeface="Calibri" panose="020F0502020204030204" pitchFamily="34" charset="0"/>
                <a:ea typeface="Calibri" panose="020F0502020204030204" pitchFamily="34" charset="0"/>
                <a:cs typeface="Times New Roman" panose="02020603050405020304" pitchFamily="18" charset="0"/>
              </a:rPr>
              <a:t>NSH Vaccine Consult Service</a:t>
            </a:r>
          </a:p>
          <a:p>
            <a:pPr marL="0" lvl="0" indent="0">
              <a:lnSpc>
                <a:spcPct val="107000"/>
              </a:lnSpc>
              <a:spcAft>
                <a:spcPts val="800"/>
              </a:spcAft>
              <a:buNone/>
            </a:pPr>
            <a:endParaRPr lang="en-CA" sz="5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endParaRPr lang="en-CA"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4" name="Content Placeholder 3">
            <a:extLst>
              <a:ext uri="{FF2B5EF4-FFF2-40B4-BE49-F238E27FC236}">
                <a16:creationId xmlns:a16="http://schemas.microsoft.com/office/drawing/2014/main" id="{08177882-DDEE-CFE3-2403-C427FAA24B9E}"/>
              </a:ext>
            </a:extLst>
          </p:cNvPr>
          <p:cNvSpPr>
            <a:spLocks noGrp="1"/>
          </p:cNvSpPr>
          <p:nvPr>
            <p:ph sz="half" idx="2"/>
          </p:nvPr>
        </p:nvSpPr>
        <p:spPr>
          <a:xfrm>
            <a:off x="466530" y="3271417"/>
            <a:ext cx="10435931" cy="3221458"/>
          </a:xfrm>
        </p:spPr>
        <p:txBody>
          <a:bodyPr>
            <a:normAutofit fontScale="40000" lnSpcReduction="20000"/>
          </a:bodyPr>
          <a:lstStyle/>
          <a:p>
            <a:pPr>
              <a:lnSpc>
                <a:spcPct val="107000"/>
              </a:lnSpc>
              <a:spcAft>
                <a:spcPts val="800"/>
              </a:spcAft>
            </a:pPr>
            <a:r>
              <a:rPr lang="en-US" sz="7200" kern="100" dirty="0">
                <a:latin typeface="Calibri" panose="020F0502020204030204" pitchFamily="34" charset="0"/>
                <a:ea typeface="Calibri" panose="020F0502020204030204" pitchFamily="34" charset="0"/>
                <a:cs typeface="Times New Roman" panose="02020603050405020304" pitchFamily="18" charset="0"/>
              </a:rPr>
              <a:t>As of July 2024, NSH has partnered with PANS to provide 3 Nurse Practitioners designated to work with CPPCC pharmacists (Virtual Care Platform used by most clinics).  The list of areas to consult keeps expanding, but currently for services such as: CDM cardiovascular disease, HTN, COPD, Asthma, kidney disease, thyroid disorder, dyslipidemia </a:t>
            </a:r>
            <a:endParaRPr lang="en-US" sz="56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07000"/>
              </a:lnSpc>
              <a:spcAft>
                <a:spcPts val="800"/>
              </a:spcAft>
              <a:buNone/>
            </a:pPr>
            <a:endParaRPr lang="en-US" sz="56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CA" dirty="0"/>
          </a:p>
        </p:txBody>
      </p:sp>
      <p:sp>
        <p:nvSpPr>
          <p:cNvPr id="5" name="Chord 4">
            <a:extLst>
              <a:ext uri="{FF2B5EF4-FFF2-40B4-BE49-F238E27FC236}">
                <a16:creationId xmlns:a16="http://schemas.microsoft.com/office/drawing/2014/main" id="{6D3727A3-23A9-1D44-F79B-E6DA701C8428}"/>
              </a:ext>
            </a:extLst>
          </p:cNvPr>
          <p:cNvSpPr/>
          <p:nvPr/>
        </p:nvSpPr>
        <p:spPr>
          <a:xfrm rot="15254934">
            <a:off x="5203304" y="-4534378"/>
            <a:ext cx="7119393" cy="7137231"/>
          </a:xfrm>
          <a:prstGeom prst="chord">
            <a:avLst>
              <a:gd name="adj1" fmla="val 7354301"/>
              <a:gd name="adj2" fmla="val 16136467"/>
            </a:avLst>
          </a:prstGeom>
          <a:solidFill>
            <a:srgbClr val="0066A2">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100000" t="100000"/>
                </a:path>
                <a:tileRect r="-100000" b="-100000"/>
              </a:gradFill>
            </a:endParaRPr>
          </a:p>
        </p:txBody>
      </p:sp>
      <p:pic>
        <p:nvPicPr>
          <p:cNvPr id="8" name="Picture 7">
            <a:extLst>
              <a:ext uri="{FF2B5EF4-FFF2-40B4-BE49-F238E27FC236}">
                <a16:creationId xmlns:a16="http://schemas.microsoft.com/office/drawing/2014/main" id="{D8DDBDC4-3C26-D5EA-F39D-0829EEEF48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02462" y="5620648"/>
            <a:ext cx="1097318" cy="872227"/>
          </a:xfrm>
          <a:prstGeom prst="rect">
            <a:avLst/>
          </a:prstGeom>
        </p:spPr>
      </p:pic>
    </p:spTree>
    <p:custDataLst>
      <p:tags r:id="rId1"/>
    </p:custDataLst>
    <p:extLst>
      <p:ext uri="{BB962C8B-B14F-4D97-AF65-F5344CB8AC3E}">
        <p14:creationId xmlns:p14="http://schemas.microsoft.com/office/powerpoint/2010/main" val="1610157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CB93A19-CE30-48F5-B1DA-4A25165635A7}"/>
              </a:ext>
            </a:extLst>
          </p:cNvPr>
          <p:cNvSpPr/>
          <p:nvPr/>
        </p:nvSpPr>
        <p:spPr>
          <a:xfrm rot="16200000">
            <a:off x="5812422" y="-5812422"/>
            <a:ext cx="567160" cy="12192001"/>
          </a:xfrm>
          <a:prstGeom prst="rect">
            <a:avLst/>
          </a:prstGeom>
          <a:solidFill>
            <a:srgbClr val="7CB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Title 1">
            <a:extLst>
              <a:ext uri="{FF2B5EF4-FFF2-40B4-BE49-F238E27FC236}">
                <a16:creationId xmlns:a16="http://schemas.microsoft.com/office/drawing/2014/main" id="{2FBF20AB-F8AE-C33F-5598-2D6022850368}"/>
              </a:ext>
            </a:extLst>
          </p:cNvPr>
          <p:cNvSpPr>
            <a:spLocks noGrp="1"/>
          </p:cNvSpPr>
          <p:nvPr>
            <p:ph type="title"/>
          </p:nvPr>
        </p:nvSpPr>
        <p:spPr>
          <a:xfrm>
            <a:off x="261257" y="365125"/>
            <a:ext cx="11930742" cy="1325563"/>
          </a:xfrm>
        </p:spPr>
        <p:txBody>
          <a:bodyPr>
            <a:normAutofit/>
          </a:bodyPr>
          <a:lstStyle/>
          <a:p>
            <a:r>
              <a:rPr lang="en-US" sz="3200" b="1" dirty="0"/>
              <a:t>What to do when symptoms are out of pharmacist’s scope?</a:t>
            </a:r>
            <a:endParaRPr lang="en-CA" sz="3200" b="1" dirty="0"/>
          </a:p>
        </p:txBody>
      </p:sp>
      <p:sp>
        <p:nvSpPr>
          <p:cNvPr id="3" name="Content Placeholder 2">
            <a:extLst>
              <a:ext uri="{FF2B5EF4-FFF2-40B4-BE49-F238E27FC236}">
                <a16:creationId xmlns:a16="http://schemas.microsoft.com/office/drawing/2014/main" id="{D25C6B5B-FD29-5FD2-2607-22F531F17407}"/>
              </a:ext>
            </a:extLst>
          </p:cNvPr>
          <p:cNvSpPr>
            <a:spLocks noGrp="1"/>
          </p:cNvSpPr>
          <p:nvPr>
            <p:ph sz="half" idx="1"/>
          </p:nvPr>
        </p:nvSpPr>
        <p:spPr>
          <a:xfrm>
            <a:off x="363894" y="1690688"/>
            <a:ext cx="5655906" cy="4802187"/>
          </a:xfrm>
        </p:spPr>
        <p:txBody>
          <a:bodyPr>
            <a:normAutofit fontScale="25000" lnSpcReduction="20000"/>
          </a:bodyPr>
          <a:lstStyle/>
          <a:p>
            <a:pPr marL="0" indent="0">
              <a:lnSpc>
                <a:spcPct val="107000"/>
              </a:lnSpc>
              <a:spcAft>
                <a:spcPts val="800"/>
              </a:spcAft>
              <a:buNone/>
            </a:pPr>
            <a:r>
              <a:rPr lang="en-US" sz="7200" b="1" kern="100" dirty="0">
                <a:effectLst/>
                <a:latin typeface="Calibri" panose="020F0502020204030204" pitchFamily="34" charset="0"/>
                <a:ea typeface="Calibri" panose="020F0502020204030204" pitchFamily="34" charset="0"/>
                <a:cs typeface="Times New Roman" panose="02020603050405020304" pitchFamily="18" charset="0"/>
              </a:rPr>
              <a:t>Patients with a Family Physician </a:t>
            </a:r>
          </a:p>
          <a:p>
            <a:pPr marL="0" indent="0">
              <a:lnSpc>
                <a:spcPct val="107000"/>
              </a:lnSpc>
              <a:spcAft>
                <a:spcPts val="800"/>
              </a:spcAft>
              <a:buNone/>
            </a:pPr>
            <a:r>
              <a:rPr lang="en-US" sz="7200" b="1" kern="100" dirty="0">
                <a:effectLst/>
                <a:latin typeface="Calibri" panose="020F0502020204030204" pitchFamily="34" charset="0"/>
                <a:ea typeface="Calibri" panose="020F0502020204030204" pitchFamily="34" charset="0"/>
                <a:cs typeface="Times New Roman" panose="02020603050405020304" pitchFamily="18" charset="0"/>
              </a:rPr>
              <a:t>Referral to Family Physician </a:t>
            </a:r>
            <a:endParaRPr lang="en-CA" sz="7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5600" kern="100" dirty="0">
                <a:effectLst/>
                <a:latin typeface="Calibri" panose="020F0502020204030204" pitchFamily="34" charset="0"/>
                <a:ea typeface="Times New Roman" panose="02020603050405020304" pitchFamily="18" charset="0"/>
                <a:cs typeface="Times New Roman" panose="02020603050405020304" pitchFamily="18" charset="0"/>
              </a:rPr>
              <a:t>Attached patients that require assessment for an undiagnosed condition (which can wait until next available appointment)</a:t>
            </a:r>
            <a:endParaRPr lang="en-CA" sz="5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5600" kern="100" dirty="0">
                <a:effectLst/>
                <a:latin typeface="Calibri" panose="020F0502020204030204" pitchFamily="34" charset="0"/>
                <a:ea typeface="Times New Roman" panose="02020603050405020304" pitchFamily="18" charset="0"/>
                <a:cs typeface="Times New Roman" panose="02020603050405020304" pitchFamily="18" charset="0"/>
              </a:rPr>
              <a:t>Attached patients that require specialist referral </a:t>
            </a:r>
            <a:endParaRPr lang="en-CA" sz="5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sz="5600" kern="100" dirty="0">
                <a:effectLst/>
                <a:latin typeface="Calibri" panose="020F0502020204030204" pitchFamily="34" charset="0"/>
                <a:ea typeface="Times New Roman" panose="02020603050405020304" pitchFamily="18" charset="0"/>
                <a:cs typeface="Times New Roman" panose="02020603050405020304" pitchFamily="18" charset="0"/>
              </a:rPr>
              <a:t>Attached patients that require annual or usual care physical assessments, tests ordered such as EKG etc., as part of chronic disease management </a:t>
            </a:r>
          </a:p>
          <a:p>
            <a:pPr marL="0" lvl="0" indent="0">
              <a:lnSpc>
                <a:spcPct val="107000"/>
              </a:lnSpc>
              <a:spcAft>
                <a:spcPts val="800"/>
              </a:spcAft>
              <a:buNone/>
            </a:pPr>
            <a:r>
              <a:rPr lang="en-US" sz="7200" b="1" kern="100" dirty="0">
                <a:effectLst/>
                <a:latin typeface="Calibri" panose="020F0502020204030204" pitchFamily="34" charset="0"/>
                <a:ea typeface="Calibri" panose="020F0502020204030204" pitchFamily="34" charset="0"/>
                <a:cs typeface="Times New Roman" panose="02020603050405020304" pitchFamily="18" charset="0"/>
              </a:rPr>
              <a:t>Referral to Walk-in Clinics</a:t>
            </a:r>
          </a:p>
          <a:p>
            <a:pPr>
              <a:lnSpc>
                <a:spcPct val="107000"/>
              </a:lnSpc>
              <a:spcAft>
                <a:spcPts val="800"/>
              </a:spcAft>
            </a:pPr>
            <a:r>
              <a:rPr lang="en-US" sz="5600" kern="100" dirty="0">
                <a:latin typeface="Calibri" panose="020F0502020204030204" pitchFamily="34" charset="0"/>
                <a:ea typeface="Calibri" panose="020F0502020204030204" pitchFamily="34" charset="0"/>
                <a:cs typeface="Times New Roman" panose="02020603050405020304" pitchFamily="18" charset="0"/>
              </a:rPr>
              <a:t>If patient requires non-urgent care and is unable to obtain an appointment with family physician in recommended time frame will be referred to walk-in (ex. requires physical assessment for otitis media)</a:t>
            </a:r>
          </a:p>
          <a:p>
            <a:pPr marL="0" lvl="0" indent="0">
              <a:lnSpc>
                <a:spcPct val="107000"/>
              </a:lnSpc>
              <a:spcAft>
                <a:spcPts val="800"/>
              </a:spcAft>
              <a:buNone/>
            </a:pPr>
            <a:endParaRPr lang="en-US" sz="5600" kern="1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7200" b="1" kern="100" dirty="0">
                <a:effectLst/>
                <a:latin typeface="Calibri" panose="020F0502020204030204" pitchFamily="34" charset="0"/>
                <a:ea typeface="Calibri" panose="020F0502020204030204" pitchFamily="34" charset="0"/>
                <a:cs typeface="Times New Roman" panose="02020603050405020304" pitchFamily="18" charset="0"/>
              </a:rPr>
              <a:t>If Urgent Referral to Emergency Room (ER)</a:t>
            </a:r>
            <a:endParaRPr lang="en-CA" sz="7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5600" kern="100" dirty="0">
                <a:effectLst/>
                <a:latin typeface="Calibri" panose="020F0502020204030204" pitchFamily="34" charset="0"/>
                <a:ea typeface="Times New Roman" panose="02020603050405020304" pitchFamily="18" charset="0"/>
                <a:cs typeface="Times New Roman" panose="02020603050405020304" pitchFamily="18" charset="0"/>
              </a:rPr>
              <a:t>Any patient (attached or unattached) that requires urgent medical treatment</a:t>
            </a:r>
            <a:endParaRPr lang="en-CA" sz="5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pPr>
            <a:endParaRPr lang="en-US" sz="5600" b="1" kern="100" dirty="0">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pPr>
            <a:endParaRPr lang="en-CA" sz="5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endParaRPr lang="en-CA"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4" name="Content Placeholder 3">
            <a:extLst>
              <a:ext uri="{FF2B5EF4-FFF2-40B4-BE49-F238E27FC236}">
                <a16:creationId xmlns:a16="http://schemas.microsoft.com/office/drawing/2014/main" id="{08177882-DDEE-CFE3-2403-C427FAA24B9E}"/>
              </a:ext>
            </a:extLst>
          </p:cNvPr>
          <p:cNvSpPr>
            <a:spLocks noGrp="1"/>
          </p:cNvSpPr>
          <p:nvPr>
            <p:ph sz="half" idx="2"/>
          </p:nvPr>
        </p:nvSpPr>
        <p:spPr>
          <a:xfrm>
            <a:off x="6172202" y="1690688"/>
            <a:ext cx="4730260" cy="4802187"/>
          </a:xfrm>
        </p:spPr>
        <p:txBody>
          <a:bodyPr>
            <a:normAutofit fontScale="25000" lnSpcReduction="20000"/>
          </a:bodyPr>
          <a:lstStyle/>
          <a:p>
            <a:pPr marL="0" indent="0">
              <a:lnSpc>
                <a:spcPct val="107000"/>
              </a:lnSpc>
              <a:spcAft>
                <a:spcPts val="800"/>
              </a:spcAft>
              <a:buNone/>
            </a:pPr>
            <a:r>
              <a:rPr lang="en-US" sz="7200" b="1" kern="100" dirty="0">
                <a:effectLst/>
                <a:latin typeface="Calibri" panose="020F0502020204030204" pitchFamily="34" charset="0"/>
                <a:ea typeface="Calibri" panose="020F0502020204030204" pitchFamily="34" charset="0"/>
                <a:cs typeface="Times New Roman" panose="02020603050405020304" pitchFamily="18" charset="0"/>
              </a:rPr>
              <a:t>Patients without a Family Physician </a:t>
            </a:r>
          </a:p>
          <a:p>
            <a:pPr marL="0" indent="0">
              <a:lnSpc>
                <a:spcPct val="107000"/>
              </a:lnSpc>
              <a:spcAft>
                <a:spcPts val="800"/>
              </a:spcAft>
              <a:buNone/>
            </a:pPr>
            <a:r>
              <a:rPr lang="en-US" sz="7200" b="1" kern="100" dirty="0">
                <a:effectLst/>
                <a:latin typeface="Calibri" panose="020F0502020204030204" pitchFamily="34" charset="0"/>
                <a:ea typeface="Calibri" panose="020F0502020204030204" pitchFamily="34" charset="0"/>
                <a:cs typeface="Times New Roman" panose="02020603050405020304" pitchFamily="18" charset="0"/>
              </a:rPr>
              <a:t>Referral to Virtual Care NS</a:t>
            </a:r>
            <a:endParaRPr lang="en-CA" sz="7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5600" kern="100" dirty="0">
                <a:effectLst/>
                <a:latin typeface="Calibri" panose="020F0502020204030204" pitchFamily="34" charset="0"/>
                <a:ea typeface="Times New Roman" panose="02020603050405020304" pitchFamily="18" charset="0"/>
                <a:cs typeface="Times New Roman" panose="02020603050405020304" pitchFamily="18" charset="0"/>
              </a:rPr>
              <a:t>Unattached patients that require assessment for an undiagnosed condition, but may not require in person visit (ex. depression, anxiety </a:t>
            </a:r>
            <a:r>
              <a:rPr lang="en-US" sz="5600" kern="100" dirty="0" err="1">
                <a:effectLst/>
                <a:latin typeface="Calibri" panose="020F0502020204030204" pitchFamily="34" charset="0"/>
                <a:ea typeface="Times New Roman" panose="02020603050405020304" pitchFamily="18" charset="0"/>
                <a:cs typeface="Times New Roman" panose="02020603050405020304" pitchFamily="18" charset="0"/>
              </a:rPr>
              <a:t>etc</a:t>
            </a:r>
            <a:r>
              <a:rPr lang="en-US" sz="5600" kern="100" dirty="0">
                <a:effectLst/>
                <a:latin typeface="Calibri" panose="020F0502020204030204" pitchFamily="34" charset="0"/>
                <a:ea typeface="Times New Roman" panose="02020603050405020304" pitchFamily="18" charset="0"/>
                <a:cs typeface="Times New Roman" panose="02020603050405020304" pitchFamily="18" charset="0"/>
              </a:rPr>
              <a:t>)</a:t>
            </a:r>
            <a:endParaRPr lang="en-CA" sz="5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sz="5600" kern="100" dirty="0">
                <a:effectLst/>
                <a:latin typeface="Calibri" panose="020F0502020204030204" pitchFamily="34" charset="0"/>
                <a:ea typeface="Times New Roman" panose="02020603050405020304" pitchFamily="18" charset="0"/>
                <a:cs typeface="Times New Roman" panose="02020603050405020304" pitchFamily="18" charset="0"/>
              </a:rPr>
              <a:t>Unattached patients that may require specialist referral </a:t>
            </a:r>
            <a:endParaRPr lang="en-CA" sz="5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7200" b="1" kern="100" dirty="0">
                <a:effectLst/>
                <a:latin typeface="Calibri" panose="020F0502020204030204" pitchFamily="34" charset="0"/>
                <a:ea typeface="Calibri" panose="020F0502020204030204" pitchFamily="34" charset="0"/>
                <a:cs typeface="Times New Roman" panose="02020603050405020304" pitchFamily="18" charset="0"/>
              </a:rPr>
              <a:t>Referral to Primary Care Clinics or Walk-in Clinics</a:t>
            </a:r>
            <a:endParaRPr lang="en-CA" sz="7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US" sz="5600" kern="100" dirty="0">
                <a:effectLst/>
                <a:latin typeface="Calibri" panose="020F0502020204030204" pitchFamily="34" charset="0"/>
                <a:ea typeface="Times New Roman" panose="02020603050405020304" pitchFamily="18" charset="0"/>
                <a:cs typeface="Times New Roman" panose="02020603050405020304" pitchFamily="18" charset="0"/>
              </a:rPr>
              <a:t>Unattached patients that require assessment for an undiagnosed condition that will likely require physical assessment</a:t>
            </a:r>
            <a:endParaRPr lang="en-CA" sz="5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sz="5600" kern="100" dirty="0">
                <a:effectLst/>
                <a:latin typeface="Calibri" panose="020F0502020204030204" pitchFamily="34" charset="0"/>
                <a:ea typeface="Times New Roman" panose="02020603050405020304" pitchFamily="18" charset="0"/>
                <a:cs typeface="Times New Roman" panose="02020603050405020304" pitchFamily="18" charset="0"/>
              </a:rPr>
              <a:t>Unattached patients that require annual or usual care physical assessment, tests ordered such as EKG etc.  as part of chronic disease management </a:t>
            </a:r>
          </a:p>
          <a:p>
            <a:pPr marL="0" indent="0">
              <a:lnSpc>
                <a:spcPct val="107000"/>
              </a:lnSpc>
              <a:spcAft>
                <a:spcPts val="800"/>
              </a:spcAft>
              <a:buNone/>
            </a:pPr>
            <a:r>
              <a:rPr lang="en-US" sz="7200" b="1" kern="100" dirty="0">
                <a:effectLst/>
                <a:latin typeface="Calibri" panose="020F0502020204030204" pitchFamily="34" charset="0"/>
                <a:ea typeface="Calibri" panose="020F0502020204030204" pitchFamily="34" charset="0"/>
                <a:cs typeface="Times New Roman" panose="02020603050405020304" pitchFamily="18" charset="0"/>
              </a:rPr>
              <a:t>If Urgent Referral to Emergency Room (ER)</a:t>
            </a:r>
            <a:endParaRPr lang="en-CA" sz="7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5600" kern="100" dirty="0">
                <a:effectLst/>
                <a:latin typeface="Calibri" panose="020F0502020204030204" pitchFamily="34" charset="0"/>
                <a:ea typeface="Times New Roman" panose="02020603050405020304" pitchFamily="18" charset="0"/>
                <a:cs typeface="Times New Roman" panose="02020603050405020304" pitchFamily="18" charset="0"/>
              </a:rPr>
              <a:t>Any patient (attached or unattached) that requires urgent medical treatment</a:t>
            </a:r>
            <a:endParaRPr lang="en-CA" sz="5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endParaRPr lang="en-US" sz="56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07000"/>
              </a:lnSpc>
              <a:spcAft>
                <a:spcPts val="800"/>
              </a:spcAft>
              <a:buNone/>
            </a:pPr>
            <a:endParaRPr lang="en-US" sz="56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CA" dirty="0"/>
          </a:p>
        </p:txBody>
      </p:sp>
      <p:sp>
        <p:nvSpPr>
          <p:cNvPr id="5" name="Chord 4">
            <a:extLst>
              <a:ext uri="{FF2B5EF4-FFF2-40B4-BE49-F238E27FC236}">
                <a16:creationId xmlns:a16="http://schemas.microsoft.com/office/drawing/2014/main" id="{6D3727A3-23A9-1D44-F79B-E6DA701C8428}"/>
              </a:ext>
            </a:extLst>
          </p:cNvPr>
          <p:cNvSpPr/>
          <p:nvPr/>
        </p:nvSpPr>
        <p:spPr>
          <a:xfrm rot="15254934">
            <a:off x="5203304" y="-4534378"/>
            <a:ext cx="7119393" cy="7137231"/>
          </a:xfrm>
          <a:prstGeom prst="chord">
            <a:avLst>
              <a:gd name="adj1" fmla="val 7354301"/>
              <a:gd name="adj2" fmla="val 16136467"/>
            </a:avLst>
          </a:prstGeom>
          <a:solidFill>
            <a:srgbClr val="0066A2">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100000" t="100000"/>
                </a:path>
                <a:tileRect r="-100000" b="-100000"/>
              </a:gradFill>
            </a:endParaRPr>
          </a:p>
        </p:txBody>
      </p:sp>
      <p:pic>
        <p:nvPicPr>
          <p:cNvPr id="8" name="Picture 7">
            <a:extLst>
              <a:ext uri="{FF2B5EF4-FFF2-40B4-BE49-F238E27FC236}">
                <a16:creationId xmlns:a16="http://schemas.microsoft.com/office/drawing/2014/main" id="{D8DDBDC4-3C26-D5EA-F39D-0829EEEF48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200" y="5688017"/>
            <a:ext cx="1097318" cy="872227"/>
          </a:xfrm>
          <a:prstGeom prst="rect">
            <a:avLst/>
          </a:prstGeom>
        </p:spPr>
      </p:pic>
      <p:sp>
        <p:nvSpPr>
          <p:cNvPr id="7" name="TextBox 6">
            <a:extLst>
              <a:ext uri="{FF2B5EF4-FFF2-40B4-BE49-F238E27FC236}">
                <a16:creationId xmlns:a16="http://schemas.microsoft.com/office/drawing/2014/main" id="{E0D7226B-1E63-4868-4930-946E739F52D2}"/>
              </a:ext>
            </a:extLst>
          </p:cNvPr>
          <p:cNvSpPr txBox="1"/>
          <p:nvPr/>
        </p:nvSpPr>
        <p:spPr>
          <a:xfrm>
            <a:off x="178676" y="1292772"/>
            <a:ext cx="11834648" cy="369332"/>
          </a:xfrm>
          <a:prstGeom prst="rect">
            <a:avLst/>
          </a:prstGeom>
          <a:noFill/>
        </p:spPr>
        <p:txBody>
          <a:bodyPr wrap="square" rtlCol="0">
            <a:spAutoFit/>
          </a:bodyPr>
          <a:lstStyle/>
          <a:p>
            <a:r>
              <a:rPr lang="en-US" dirty="0">
                <a:sym typeface="Wingdings" panose="05000000000000000000" pitchFamily="2" charset="2"/>
              </a:rPr>
              <a:t> If within list of consultable services, </a:t>
            </a:r>
            <a:r>
              <a:rPr lang="en-US" dirty="0" err="1">
                <a:sym typeface="Wingdings" panose="05000000000000000000" pitchFamily="2" charset="2"/>
              </a:rPr>
              <a:t>phc</a:t>
            </a:r>
            <a:r>
              <a:rPr lang="en-US" dirty="0">
                <a:sym typeface="Wingdings" panose="05000000000000000000" pitchFamily="2" charset="2"/>
              </a:rPr>
              <a:t> can discuss with CPPCC-NP who can diagnosis/refer/give advice </a:t>
            </a:r>
            <a:endParaRPr lang="en-CA" dirty="0"/>
          </a:p>
        </p:txBody>
      </p:sp>
    </p:spTree>
    <p:custDataLst>
      <p:tags r:id="rId1"/>
    </p:custDataLst>
    <p:extLst>
      <p:ext uri="{BB962C8B-B14F-4D97-AF65-F5344CB8AC3E}">
        <p14:creationId xmlns:p14="http://schemas.microsoft.com/office/powerpoint/2010/main" val="5518389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A600E-1C21-9551-7720-2B28FEFCF183}"/>
              </a:ext>
            </a:extLst>
          </p:cNvPr>
          <p:cNvSpPr>
            <a:spLocks noGrp="1"/>
          </p:cNvSpPr>
          <p:nvPr>
            <p:ph type="title"/>
          </p:nvPr>
        </p:nvSpPr>
        <p:spPr/>
        <p:txBody>
          <a:bodyPr/>
          <a:lstStyle/>
          <a:p>
            <a:pPr algn="ctr"/>
            <a:r>
              <a:rPr lang="en-US" b="1" dirty="0"/>
              <a:t>Communicating Results</a:t>
            </a:r>
            <a:endParaRPr lang="en-CA" b="1" dirty="0"/>
          </a:p>
        </p:txBody>
      </p:sp>
      <p:sp>
        <p:nvSpPr>
          <p:cNvPr id="3" name="Content Placeholder 2">
            <a:extLst>
              <a:ext uri="{FF2B5EF4-FFF2-40B4-BE49-F238E27FC236}">
                <a16:creationId xmlns:a16="http://schemas.microsoft.com/office/drawing/2014/main" id="{718A4966-C57E-86A3-B03B-8E21D21B237C}"/>
              </a:ext>
            </a:extLst>
          </p:cNvPr>
          <p:cNvSpPr>
            <a:spLocks noGrp="1"/>
          </p:cNvSpPr>
          <p:nvPr>
            <p:ph sz="half" idx="1"/>
          </p:nvPr>
        </p:nvSpPr>
        <p:spPr>
          <a:solidFill>
            <a:srgbClr val="0066A2">
              <a:alpha val="50196"/>
            </a:srgbClr>
          </a:solidFill>
        </p:spPr>
        <p:txBody>
          <a:bodyPr>
            <a:normAutofit/>
          </a:bodyPr>
          <a:lstStyle/>
          <a:p>
            <a:pPr>
              <a:buClr>
                <a:srgbClr val="7CBC51"/>
              </a:buClr>
            </a:pPr>
            <a:r>
              <a:rPr lang="en-CA" dirty="0">
                <a:effectLst/>
                <a:latin typeface="Calibri" panose="020F0502020204030204" pitchFamily="34" charset="0"/>
                <a:ea typeface="Calibri" panose="020F0502020204030204" pitchFamily="34" charset="0"/>
                <a:cs typeface="Times New Roman" panose="02020603050405020304" pitchFamily="18" charset="0"/>
              </a:rPr>
              <a:t>As per NSCP Standards for Prescribing and Testing, pharmacists are required to notify a</a:t>
            </a:r>
            <a:r>
              <a:rPr lang="en-CA" spc="5" dirty="0">
                <a:effectLst/>
                <a:latin typeface="Calibri" panose="020F0502020204030204" pitchFamily="34" charset="0"/>
                <a:ea typeface="Calibri" panose="020F0502020204030204" pitchFamily="34" charset="0"/>
                <a:cs typeface="Times New Roman" panose="02020603050405020304" pitchFamily="18" charset="0"/>
              </a:rPr>
              <a:t> </a:t>
            </a:r>
            <a:r>
              <a:rPr lang="en-CA" dirty="0">
                <a:effectLst/>
                <a:latin typeface="Calibri" panose="020F0502020204030204" pitchFamily="34" charset="0"/>
                <a:ea typeface="Calibri" panose="020F0502020204030204" pitchFamily="34" charset="0"/>
                <a:cs typeface="Times New Roman" panose="02020603050405020304" pitchFamily="18" charset="0"/>
              </a:rPr>
              <a:t>patient’s family physician/NP of all test results and prescribing.</a:t>
            </a:r>
            <a:r>
              <a:rPr lang="en-CA" spc="5" dirty="0">
                <a:effectLst/>
                <a:latin typeface="Calibri" panose="020F0502020204030204" pitchFamily="34" charset="0"/>
                <a:ea typeface="Calibri" panose="020F0502020204030204" pitchFamily="34" charset="0"/>
                <a:cs typeface="Times New Roman" panose="02020603050405020304" pitchFamily="18" charset="0"/>
              </a:rPr>
              <a:t> </a:t>
            </a:r>
            <a:r>
              <a:rPr lang="en-CA" dirty="0">
                <a:effectLst/>
                <a:latin typeface="Calibri" panose="020F0502020204030204" pitchFamily="34" charset="0"/>
                <a:ea typeface="Calibri" panose="020F0502020204030204" pitchFamily="34" charset="0"/>
                <a:cs typeface="Times New Roman" panose="02020603050405020304" pitchFamily="18" charset="0"/>
              </a:rPr>
              <a:t>During this project, this requirement will be satisfied by sending a fax communication</a:t>
            </a:r>
            <a:endParaRPr lang="en-CA" dirty="0">
              <a:solidFill>
                <a:srgbClr val="0066A2"/>
              </a:solidFill>
            </a:endParaRPr>
          </a:p>
        </p:txBody>
      </p:sp>
      <p:pic>
        <p:nvPicPr>
          <p:cNvPr id="6" name="Content Placeholder 5">
            <a:extLst>
              <a:ext uri="{FF2B5EF4-FFF2-40B4-BE49-F238E27FC236}">
                <a16:creationId xmlns:a16="http://schemas.microsoft.com/office/drawing/2014/main" id="{1387B84C-2718-4C0C-FFE8-3595D5E55991}"/>
              </a:ext>
            </a:extLst>
          </p:cNvPr>
          <p:cNvPicPr>
            <a:picLocks noGrp="1" noChangeAspect="1"/>
          </p:cNvPicPr>
          <p:nvPr>
            <p:ph sz="half" idx="2"/>
          </p:nvPr>
        </p:nvPicPr>
        <p:blipFill>
          <a:blip r:embed="rId3"/>
          <a:stretch>
            <a:fillRect/>
          </a:stretch>
        </p:blipFill>
        <p:spPr>
          <a:xfrm>
            <a:off x="6237661" y="1315616"/>
            <a:ext cx="4571117" cy="4861347"/>
          </a:xfrm>
        </p:spPr>
      </p:pic>
      <p:pic>
        <p:nvPicPr>
          <p:cNvPr id="8" name="Picture 7">
            <a:extLst>
              <a:ext uri="{FF2B5EF4-FFF2-40B4-BE49-F238E27FC236}">
                <a16:creationId xmlns:a16="http://schemas.microsoft.com/office/drawing/2014/main" id="{30456684-91FC-7B43-DF3E-9845299BC3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6200" y="5688017"/>
            <a:ext cx="1097318" cy="872227"/>
          </a:xfrm>
          <a:prstGeom prst="rect">
            <a:avLst/>
          </a:prstGeom>
        </p:spPr>
      </p:pic>
    </p:spTree>
    <p:custDataLst>
      <p:tags r:id="rId1"/>
    </p:custDataLst>
    <p:extLst>
      <p:ext uri="{BB962C8B-B14F-4D97-AF65-F5344CB8AC3E}">
        <p14:creationId xmlns:p14="http://schemas.microsoft.com/office/powerpoint/2010/main" val="4253123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7A7A9-1086-D888-5925-389EAC68AF52}"/>
              </a:ext>
            </a:extLst>
          </p:cNvPr>
          <p:cNvSpPr>
            <a:spLocks noGrp="1"/>
          </p:cNvSpPr>
          <p:nvPr>
            <p:ph type="title"/>
          </p:nvPr>
        </p:nvSpPr>
        <p:spPr>
          <a:xfrm>
            <a:off x="9003193" y="1857940"/>
            <a:ext cx="2926049" cy="1325563"/>
          </a:xfrm>
        </p:spPr>
        <p:txBody>
          <a:bodyPr>
            <a:normAutofit fontScale="90000"/>
          </a:bodyPr>
          <a:lstStyle/>
          <a:p>
            <a:r>
              <a:rPr lang="en-US" dirty="0"/>
              <a:t>Interested in referring a patient?</a:t>
            </a:r>
            <a:endParaRPr lang="en-CA" dirty="0"/>
          </a:p>
        </p:txBody>
      </p:sp>
      <p:pic>
        <p:nvPicPr>
          <p:cNvPr id="10" name="Content Placeholder 9">
            <a:extLst>
              <a:ext uri="{FF2B5EF4-FFF2-40B4-BE49-F238E27FC236}">
                <a16:creationId xmlns:a16="http://schemas.microsoft.com/office/drawing/2014/main" id="{02C84486-CED5-B4A7-9045-DEA9C05690EF}"/>
              </a:ext>
            </a:extLst>
          </p:cNvPr>
          <p:cNvPicPr>
            <a:picLocks noGrp="1" noChangeAspect="1"/>
          </p:cNvPicPr>
          <p:nvPr>
            <p:ph idx="1"/>
          </p:nvPr>
        </p:nvPicPr>
        <p:blipFill>
          <a:blip r:embed="rId3"/>
          <a:stretch>
            <a:fillRect/>
          </a:stretch>
        </p:blipFill>
        <p:spPr>
          <a:xfrm>
            <a:off x="3188808" y="112442"/>
            <a:ext cx="5302103" cy="6633115"/>
          </a:xfrm>
        </p:spPr>
      </p:pic>
      <p:sp>
        <p:nvSpPr>
          <p:cNvPr id="4" name="Chord 3">
            <a:extLst>
              <a:ext uri="{FF2B5EF4-FFF2-40B4-BE49-F238E27FC236}">
                <a16:creationId xmlns:a16="http://schemas.microsoft.com/office/drawing/2014/main" id="{53195B43-3CEC-B3B9-694C-C99ED2E1FF30}"/>
              </a:ext>
            </a:extLst>
          </p:cNvPr>
          <p:cNvSpPr/>
          <p:nvPr/>
        </p:nvSpPr>
        <p:spPr>
          <a:xfrm rot="4470990">
            <a:off x="209563" y="492055"/>
            <a:ext cx="2506925" cy="2341787"/>
          </a:xfrm>
          <a:prstGeom prst="chord">
            <a:avLst>
              <a:gd name="adj1" fmla="val 7354301"/>
              <a:gd name="adj2" fmla="val 16136467"/>
            </a:avLst>
          </a:prstGeom>
          <a:solidFill>
            <a:srgbClr val="0066A2">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100000" t="100000"/>
                </a:path>
                <a:tileRect r="-100000" b="-100000"/>
              </a:gradFill>
            </a:endParaRPr>
          </a:p>
        </p:txBody>
      </p:sp>
      <p:sp>
        <p:nvSpPr>
          <p:cNvPr id="5" name="Chord 4">
            <a:extLst>
              <a:ext uri="{FF2B5EF4-FFF2-40B4-BE49-F238E27FC236}">
                <a16:creationId xmlns:a16="http://schemas.microsoft.com/office/drawing/2014/main" id="{8C464BAD-B974-ED3C-7933-891D63E47B5D}"/>
              </a:ext>
            </a:extLst>
          </p:cNvPr>
          <p:cNvSpPr/>
          <p:nvPr/>
        </p:nvSpPr>
        <p:spPr>
          <a:xfrm rot="4470990">
            <a:off x="149754" y="3358583"/>
            <a:ext cx="2506925" cy="2341787"/>
          </a:xfrm>
          <a:prstGeom prst="chord">
            <a:avLst>
              <a:gd name="adj1" fmla="val 7354301"/>
              <a:gd name="adj2" fmla="val 16136467"/>
            </a:avLst>
          </a:prstGeom>
          <a:solidFill>
            <a:srgbClr val="0066A2">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100000" t="100000"/>
                </a:path>
                <a:tileRect r="-100000" b="-100000"/>
              </a:gradFill>
            </a:endParaRPr>
          </a:p>
        </p:txBody>
      </p:sp>
      <p:sp>
        <p:nvSpPr>
          <p:cNvPr id="6" name="Chord 5">
            <a:extLst>
              <a:ext uri="{FF2B5EF4-FFF2-40B4-BE49-F238E27FC236}">
                <a16:creationId xmlns:a16="http://schemas.microsoft.com/office/drawing/2014/main" id="{85AF6BC1-6F45-8DC2-C173-5436C3E383BA}"/>
              </a:ext>
            </a:extLst>
          </p:cNvPr>
          <p:cNvSpPr/>
          <p:nvPr/>
        </p:nvSpPr>
        <p:spPr>
          <a:xfrm rot="4470990">
            <a:off x="176346" y="1914721"/>
            <a:ext cx="2506925" cy="2341787"/>
          </a:xfrm>
          <a:prstGeom prst="chord">
            <a:avLst>
              <a:gd name="adj1" fmla="val 7354301"/>
              <a:gd name="adj2" fmla="val 16136467"/>
            </a:avLst>
          </a:prstGeom>
          <a:solidFill>
            <a:srgbClr val="0066A2">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100000" t="100000"/>
                </a:path>
                <a:tileRect r="-100000" b="-100000"/>
              </a:gradFill>
            </a:endParaRPr>
          </a:p>
        </p:txBody>
      </p:sp>
      <p:sp>
        <p:nvSpPr>
          <p:cNvPr id="8" name="Chord 7">
            <a:extLst>
              <a:ext uri="{FF2B5EF4-FFF2-40B4-BE49-F238E27FC236}">
                <a16:creationId xmlns:a16="http://schemas.microsoft.com/office/drawing/2014/main" id="{C8FA93C3-487E-7A9C-B929-8991D5BC6423}"/>
              </a:ext>
            </a:extLst>
          </p:cNvPr>
          <p:cNvSpPr/>
          <p:nvPr/>
        </p:nvSpPr>
        <p:spPr>
          <a:xfrm rot="4470990">
            <a:off x="209562" y="4781249"/>
            <a:ext cx="2506925" cy="2341787"/>
          </a:xfrm>
          <a:prstGeom prst="chord">
            <a:avLst>
              <a:gd name="adj1" fmla="val 7354301"/>
              <a:gd name="adj2" fmla="val 16136467"/>
            </a:avLst>
          </a:prstGeom>
          <a:solidFill>
            <a:srgbClr val="0066A2">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100000" t="100000"/>
                </a:path>
                <a:tileRect r="-100000" b="-100000"/>
              </a:gradFill>
            </a:endParaRPr>
          </a:p>
        </p:txBody>
      </p:sp>
      <p:sp>
        <p:nvSpPr>
          <p:cNvPr id="9" name="Chord 8">
            <a:extLst>
              <a:ext uri="{FF2B5EF4-FFF2-40B4-BE49-F238E27FC236}">
                <a16:creationId xmlns:a16="http://schemas.microsoft.com/office/drawing/2014/main" id="{C23A5BDC-DEB2-9456-08B1-5477F72C9B48}"/>
              </a:ext>
            </a:extLst>
          </p:cNvPr>
          <p:cNvSpPr/>
          <p:nvPr/>
        </p:nvSpPr>
        <p:spPr>
          <a:xfrm rot="4470990">
            <a:off x="226170" y="6029334"/>
            <a:ext cx="2506925" cy="2341787"/>
          </a:xfrm>
          <a:prstGeom prst="chord">
            <a:avLst>
              <a:gd name="adj1" fmla="val 7354301"/>
              <a:gd name="adj2" fmla="val 16136467"/>
            </a:avLst>
          </a:prstGeom>
          <a:solidFill>
            <a:srgbClr val="0066A2">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100000" t="100000"/>
                </a:path>
                <a:tileRect r="-100000" b="-100000"/>
              </a:gradFill>
            </a:endParaRPr>
          </a:p>
        </p:txBody>
      </p:sp>
      <p:pic>
        <p:nvPicPr>
          <p:cNvPr id="11" name="Picture 10">
            <a:extLst>
              <a:ext uri="{FF2B5EF4-FFF2-40B4-BE49-F238E27FC236}">
                <a16:creationId xmlns:a16="http://schemas.microsoft.com/office/drawing/2014/main" id="{029E74E4-1251-B4B8-2395-B52584AD386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43855" y="5740849"/>
            <a:ext cx="1097318" cy="872227"/>
          </a:xfrm>
          <a:prstGeom prst="rect">
            <a:avLst/>
          </a:prstGeom>
        </p:spPr>
      </p:pic>
    </p:spTree>
    <p:custDataLst>
      <p:tags r:id="rId1"/>
    </p:custDataLst>
    <p:extLst>
      <p:ext uri="{BB962C8B-B14F-4D97-AF65-F5344CB8AC3E}">
        <p14:creationId xmlns:p14="http://schemas.microsoft.com/office/powerpoint/2010/main" val="16587219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7A7A9-1086-D888-5925-389EAC68AF52}"/>
              </a:ext>
            </a:extLst>
          </p:cNvPr>
          <p:cNvSpPr>
            <a:spLocks noGrp="1"/>
          </p:cNvSpPr>
          <p:nvPr>
            <p:ph type="title"/>
          </p:nvPr>
        </p:nvSpPr>
        <p:spPr>
          <a:xfrm>
            <a:off x="3218400" y="365125"/>
            <a:ext cx="8135400" cy="1325563"/>
          </a:xfrm>
        </p:spPr>
        <p:txBody>
          <a:bodyPr/>
          <a:lstStyle/>
          <a:p>
            <a:endParaRPr lang="en-CA" dirty="0"/>
          </a:p>
        </p:txBody>
      </p:sp>
      <p:sp>
        <p:nvSpPr>
          <p:cNvPr id="3" name="Content Placeholder 2">
            <a:extLst>
              <a:ext uri="{FF2B5EF4-FFF2-40B4-BE49-F238E27FC236}">
                <a16:creationId xmlns:a16="http://schemas.microsoft.com/office/drawing/2014/main" id="{80A58AC3-EC63-2E94-21A0-FEDCE51FD044}"/>
              </a:ext>
            </a:extLst>
          </p:cNvPr>
          <p:cNvSpPr>
            <a:spLocks noGrp="1"/>
          </p:cNvSpPr>
          <p:nvPr>
            <p:ph idx="1"/>
          </p:nvPr>
        </p:nvSpPr>
        <p:spPr>
          <a:xfrm>
            <a:off x="3276000" y="1825625"/>
            <a:ext cx="8077800" cy="4351338"/>
          </a:xfrm>
        </p:spPr>
        <p:txBody>
          <a:bodyPr>
            <a:normAutofit/>
          </a:bodyPr>
          <a:lstStyle/>
          <a:p>
            <a:r>
              <a:rPr lang="en-US" sz="6000" dirty="0"/>
              <a:t>Questions?</a:t>
            </a:r>
            <a:endParaRPr lang="en-CA" sz="6000" dirty="0"/>
          </a:p>
        </p:txBody>
      </p:sp>
      <p:sp>
        <p:nvSpPr>
          <p:cNvPr id="4" name="Chord 3">
            <a:extLst>
              <a:ext uri="{FF2B5EF4-FFF2-40B4-BE49-F238E27FC236}">
                <a16:creationId xmlns:a16="http://schemas.microsoft.com/office/drawing/2014/main" id="{53195B43-3CEC-B3B9-694C-C99ED2E1FF30}"/>
              </a:ext>
            </a:extLst>
          </p:cNvPr>
          <p:cNvSpPr/>
          <p:nvPr/>
        </p:nvSpPr>
        <p:spPr>
          <a:xfrm rot="4470990">
            <a:off x="209563" y="492055"/>
            <a:ext cx="2506925" cy="2341787"/>
          </a:xfrm>
          <a:prstGeom prst="chord">
            <a:avLst>
              <a:gd name="adj1" fmla="val 7354301"/>
              <a:gd name="adj2" fmla="val 16136467"/>
            </a:avLst>
          </a:prstGeom>
          <a:solidFill>
            <a:srgbClr val="0066A2">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100000" t="100000"/>
                </a:path>
                <a:tileRect r="-100000" b="-100000"/>
              </a:gradFill>
            </a:endParaRPr>
          </a:p>
        </p:txBody>
      </p:sp>
      <p:sp>
        <p:nvSpPr>
          <p:cNvPr id="5" name="Chord 4">
            <a:extLst>
              <a:ext uri="{FF2B5EF4-FFF2-40B4-BE49-F238E27FC236}">
                <a16:creationId xmlns:a16="http://schemas.microsoft.com/office/drawing/2014/main" id="{8C464BAD-B974-ED3C-7933-891D63E47B5D}"/>
              </a:ext>
            </a:extLst>
          </p:cNvPr>
          <p:cNvSpPr/>
          <p:nvPr/>
        </p:nvSpPr>
        <p:spPr>
          <a:xfrm rot="4470990">
            <a:off x="149754" y="3358583"/>
            <a:ext cx="2506925" cy="2341787"/>
          </a:xfrm>
          <a:prstGeom prst="chord">
            <a:avLst>
              <a:gd name="adj1" fmla="val 7354301"/>
              <a:gd name="adj2" fmla="val 16136467"/>
            </a:avLst>
          </a:prstGeom>
          <a:solidFill>
            <a:srgbClr val="0066A2">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100000" t="100000"/>
                </a:path>
                <a:tileRect r="-100000" b="-100000"/>
              </a:gradFill>
            </a:endParaRPr>
          </a:p>
        </p:txBody>
      </p:sp>
      <p:sp>
        <p:nvSpPr>
          <p:cNvPr id="6" name="Chord 5">
            <a:extLst>
              <a:ext uri="{FF2B5EF4-FFF2-40B4-BE49-F238E27FC236}">
                <a16:creationId xmlns:a16="http://schemas.microsoft.com/office/drawing/2014/main" id="{85AF6BC1-6F45-8DC2-C173-5436C3E383BA}"/>
              </a:ext>
            </a:extLst>
          </p:cNvPr>
          <p:cNvSpPr/>
          <p:nvPr/>
        </p:nvSpPr>
        <p:spPr>
          <a:xfrm rot="4470990">
            <a:off x="176346" y="1914721"/>
            <a:ext cx="2506925" cy="2341787"/>
          </a:xfrm>
          <a:prstGeom prst="chord">
            <a:avLst>
              <a:gd name="adj1" fmla="val 7354301"/>
              <a:gd name="adj2" fmla="val 16136467"/>
            </a:avLst>
          </a:prstGeom>
          <a:solidFill>
            <a:srgbClr val="0066A2">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100000" t="100000"/>
                </a:path>
                <a:tileRect r="-100000" b="-100000"/>
              </a:gradFill>
            </a:endParaRPr>
          </a:p>
        </p:txBody>
      </p:sp>
      <p:sp>
        <p:nvSpPr>
          <p:cNvPr id="8" name="Chord 7">
            <a:extLst>
              <a:ext uri="{FF2B5EF4-FFF2-40B4-BE49-F238E27FC236}">
                <a16:creationId xmlns:a16="http://schemas.microsoft.com/office/drawing/2014/main" id="{C8FA93C3-487E-7A9C-B929-8991D5BC6423}"/>
              </a:ext>
            </a:extLst>
          </p:cNvPr>
          <p:cNvSpPr/>
          <p:nvPr/>
        </p:nvSpPr>
        <p:spPr>
          <a:xfrm rot="4470990">
            <a:off x="209562" y="4781249"/>
            <a:ext cx="2506925" cy="2341787"/>
          </a:xfrm>
          <a:prstGeom prst="chord">
            <a:avLst>
              <a:gd name="adj1" fmla="val 7354301"/>
              <a:gd name="adj2" fmla="val 16136467"/>
            </a:avLst>
          </a:prstGeom>
          <a:solidFill>
            <a:srgbClr val="0066A2">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100000" t="100000"/>
                </a:path>
                <a:tileRect r="-100000" b="-100000"/>
              </a:gradFill>
            </a:endParaRPr>
          </a:p>
        </p:txBody>
      </p:sp>
      <p:sp>
        <p:nvSpPr>
          <p:cNvPr id="9" name="Chord 8">
            <a:extLst>
              <a:ext uri="{FF2B5EF4-FFF2-40B4-BE49-F238E27FC236}">
                <a16:creationId xmlns:a16="http://schemas.microsoft.com/office/drawing/2014/main" id="{C23A5BDC-DEB2-9456-08B1-5477F72C9B48}"/>
              </a:ext>
            </a:extLst>
          </p:cNvPr>
          <p:cNvSpPr/>
          <p:nvPr/>
        </p:nvSpPr>
        <p:spPr>
          <a:xfrm rot="4470990">
            <a:off x="226170" y="6029334"/>
            <a:ext cx="2506925" cy="2341787"/>
          </a:xfrm>
          <a:prstGeom prst="chord">
            <a:avLst>
              <a:gd name="adj1" fmla="val 7354301"/>
              <a:gd name="adj2" fmla="val 16136467"/>
            </a:avLst>
          </a:prstGeom>
          <a:solidFill>
            <a:srgbClr val="0066A2">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100000" t="100000"/>
                </a:path>
                <a:tileRect r="-100000" b="-100000"/>
              </a:gradFill>
            </a:endParaRPr>
          </a:p>
        </p:txBody>
      </p:sp>
      <p:pic>
        <p:nvPicPr>
          <p:cNvPr id="11" name="Picture 10">
            <a:extLst>
              <a:ext uri="{FF2B5EF4-FFF2-40B4-BE49-F238E27FC236}">
                <a16:creationId xmlns:a16="http://schemas.microsoft.com/office/drawing/2014/main" id="{029E74E4-1251-B4B8-2395-B52584AD38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200" y="5688017"/>
            <a:ext cx="1097318" cy="872227"/>
          </a:xfrm>
          <a:prstGeom prst="rect">
            <a:avLst/>
          </a:prstGeom>
        </p:spPr>
      </p:pic>
    </p:spTree>
    <p:custDataLst>
      <p:tags r:id="rId1"/>
    </p:custDataLst>
    <p:extLst>
      <p:ext uri="{BB962C8B-B14F-4D97-AF65-F5344CB8AC3E}">
        <p14:creationId xmlns:p14="http://schemas.microsoft.com/office/powerpoint/2010/main" val="481178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7D15-384E-BC50-5444-58B16620D901}"/>
              </a:ext>
            </a:extLst>
          </p:cNvPr>
          <p:cNvSpPr>
            <a:spLocks noGrp="1"/>
          </p:cNvSpPr>
          <p:nvPr>
            <p:ph type="title"/>
          </p:nvPr>
        </p:nvSpPr>
        <p:spPr>
          <a:xfrm>
            <a:off x="839788" y="457200"/>
            <a:ext cx="7428723" cy="867747"/>
          </a:xfrm>
        </p:spPr>
        <p:txBody>
          <a:bodyPr/>
          <a:lstStyle/>
          <a:p>
            <a:r>
              <a:rPr lang="en-US" b="1" dirty="0"/>
              <a:t>Agenda</a:t>
            </a:r>
            <a:endParaRPr lang="en-CA" b="1" dirty="0"/>
          </a:p>
        </p:txBody>
      </p:sp>
      <p:sp>
        <p:nvSpPr>
          <p:cNvPr id="4" name="Text Placeholder 3">
            <a:extLst>
              <a:ext uri="{FF2B5EF4-FFF2-40B4-BE49-F238E27FC236}">
                <a16:creationId xmlns:a16="http://schemas.microsoft.com/office/drawing/2014/main" id="{0B33A2B2-3A62-F70C-4406-C93999014408}"/>
              </a:ext>
            </a:extLst>
          </p:cNvPr>
          <p:cNvSpPr>
            <a:spLocks noGrp="1"/>
          </p:cNvSpPr>
          <p:nvPr>
            <p:ph type="body" sz="half" idx="2"/>
          </p:nvPr>
        </p:nvSpPr>
        <p:spPr>
          <a:xfrm>
            <a:off x="1623527" y="1558212"/>
            <a:ext cx="6644984" cy="4310776"/>
          </a:xfrm>
        </p:spPr>
        <p:txBody>
          <a:bodyPr>
            <a:normAutofit/>
          </a:bodyPr>
          <a:lstStyle/>
          <a:p>
            <a:pPr marL="285750" indent="-285750">
              <a:buClr>
                <a:srgbClr val="7CBC51"/>
              </a:buClr>
              <a:buFont typeface="Arial" panose="020B0604020202020204" pitchFamily="34" charset="0"/>
              <a:buChar char="•"/>
            </a:pPr>
            <a:r>
              <a:rPr lang="en-US" dirty="0"/>
              <a:t>Project overview</a:t>
            </a:r>
          </a:p>
          <a:p>
            <a:pPr marL="285750" indent="-285750">
              <a:buClr>
                <a:srgbClr val="7CBC51"/>
              </a:buClr>
              <a:buFont typeface="Arial" panose="020B0604020202020204" pitchFamily="34" charset="0"/>
              <a:buChar char="•"/>
            </a:pPr>
            <a:r>
              <a:rPr lang="en-US" dirty="0"/>
              <a:t>Background – why is this needed</a:t>
            </a:r>
          </a:p>
          <a:p>
            <a:pPr marL="285750" indent="-285750">
              <a:buClr>
                <a:srgbClr val="7CBC51"/>
              </a:buClr>
              <a:buFont typeface="Arial" panose="020B0604020202020204" pitchFamily="34" charset="0"/>
              <a:buChar char="•"/>
            </a:pPr>
            <a:r>
              <a:rPr lang="en-US" dirty="0"/>
              <a:t>Services Offered</a:t>
            </a:r>
          </a:p>
          <a:p>
            <a:pPr marL="285750" indent="-285750">
              <a:buClr>
                <a:srgbClr val="7CBC51"/>
              </a:buClr>
              <a:buFont typeface="Arial" panose="020B0604020202020204" pitchFamily="34" charset="0"/>
              <a:buChar char="•"/>
            </a:pPr>
            <a:r>
              <a:rPr lang="en-US" dirty="0"/>
              <a:t>Pharmacist Scope of Practice </a:t>
            </a:r>
          </a:p>
          <a:p>
            <a:pPr marL="285750" indent="-285750">
              <a:buClr>
                <a:srgbClr val="7CBC51"/>
              </a:buClr>
              <a:buFont typeface="Arial" panose="020B0604020202020204" pitchFamily="34" charset="0"/>
              <a:buChar char="•"/>
            </a:pPr>
            <a:r>
              <a:rPr lang="en-US" dirty="0"/>
              <a:t>Clinic patients</a:t>
            </a:r>
          </a:p>
          <a:p>
            <a:pPr marL="285750" indent="-285750">
              <a:buClr>
                <a:srgbClr val="7CBC51"/>
              </a:buClr>
              <a:buFont typeface="Arial" panose="020B0604020202020204" pitchFamily="34" charset="0"/>
              <a:buChar char="•"/>
            </a:pPr>
            <a:r>
              <a:rPr lang="en-US" dirty="0"/>
              <a:t>Clinical resources</a:t>
            </a:r>
          </a:p>
          <a:p>
            <a:pPr marL="285750" indent="-285750">
              <a:buClr>
                <a:srgbClr val="7CBC51"/>
              </a:buClr>
              <a:buFont typeface="Arial" panose="020B0604020202020204" pitchFamily="34" charset="0"/>
              <a:buChar char="•"/>
            </a:pPr>
            <a:r>
              <a:rPr lang="en-US" dirty="0"/>
              <a:t>Communication of Results</a:t>
            </a:r>
          </a:p>
          <a:p>
            <a:pPr marL="285750" indent="-285750">
              <a:buClr>
                <a:srgbClr val="7CBC51"/>
              </a:buClr>
              <a:buFont typeface="Arial" panose="020B0604020202020204" pitchFamily="34" charset="0"/>
              <a:buChar char="•"/>
            </a:pPr>
            <a:r>
              <a:rPr lang="en-US" dirty="0"/>
              <a:t>Pharmacy Referrals – out of scope services</a:t>
            </a:r>
          </a:p>
          <a:p>
            <a:pPr marL="285750" indent="-285750">
              <a:buClr>
                <a:srgbClr val="7CBC51"/>
              </a:buClr>
              <a:buFont typeface="Arial" panose="020B0604020202020204" pitchFamily="34" charset="0"/>
              <a:buChar char="•"/>
            </a:pPr>
            <a:r>
              <a:rPr lang="en-US" dirty="0"/>
              <a:t>Point of care testing</a:t>
            </a:r>
          </a:p>
          <a:p>
            <a:pPr marL="285750" indent="-285750">
              <a:buClr>
                <a:srgbClr val="7CBC51"/>
              </a:buClr>
              <a:buFont typeface="Arial" panose="020B0604020202020204" pitchFamily="34" charset="0"/>
              <a:buChar char="•"/>
            </a:pPr>
            <a:r>
              <a:rPr lang="en-US" dirty="0"/>
              <a:t>Quality assurance</a:t>
            </a:r>
          </a:p>
          <a:p>
            <a:pPr marL="285750" indent="-285750">
              <a:buClr>
                <a:srgbClr val="7CBC51"/>
              </a:buClr>
              <a:buFont typeface="Arial" panose="020B0604020202020204" pitchFamily="34" charset="0"/>
              <a:buChar char="•"/>
            </a:pPr>
            <a:r>
              <a:rPr lang="en-US" dirty="0"/>
              <a:t>Data collection</a:t>
            </a:r>
          </a:p>
          <a:p>
            <a:pPr>
              <a:buClr>
                <a:srgbClr val="7CBC51"/>
              </a:buClr>
            </a:pPr>
            <a:endParaRPr lang="en-CA" dirty="0"/>
          </a:p>
        </p:txBody>
      </p:sp>
      <p:sp>
        <p:nvSpPr>
          <p:cNvPr id="5" name="Rectangle 4">
            <a:extLst>
              <a:ext uri="{FF2B5EF4-FFF2-40B4-BE49-F238E27FC236}">
                <a16:creationId xmlns:a16="http://schemas.microsoft.com/office/drawing/2014/main" id="{E5A6D383-6FA5-ABDE-4B0F-C83D1CD0C834}"/>
              </a:ext>
            </a:extLst>
          </p:cNvPr>
          <p:cNvSpPr/>
          <p:nvPr/>
        </p:nvSpPr>
        <p:spPr>
          <a:xfrm>
            <a:off x="11137260" y="0"/>
            <a:ext cx="1054740" cy="6858000"/>
          </a:xfrm>
          <a:prstGeom prst="rect">
            <a:avLst/>
          </a:prstGeom>
          <a:solidFill>
            <a:srgbClr val="7CB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hord 5">
            <a:extLst>
              <a:ext uri="{FF2B5EF4-FFF2-40B4-BE49-F238E27FC236}">
                <a16:creationId xmlns:a16="http://schemas.microsoft.com/office/drawing/2014/main" id="{2E72A53F-6F5A-0235-FB77-279C1B2B62DF}"/>
              </a:ext>
            </a:extLst>
          </p:cNvPr>
          <p:cNvSpPr/>
          <p:nvPr/>
        </p:nvSpPr>
        <p:spPr>
          <a:xfrm rot="20647993">
            <a:off x="8481001" y="-139615"/>
            <a:ext cx="7119393" cy="7137231"/>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rgbClr val="7CBC51"/>
              </a:solidFill>
            </a:endParaRPr>
          </a:p>
        </p:txBody>
      </p:sp>
      <p:pic>
        <p:nvPicPr>
          <p:cNvPr id="7" name="Picture 6">
            <a:extLst>
              <a:ext uri="{FF2B5EF4-FFF2-40B4-BE49-F238E27FC236}">
                <a16:creationId xmlns:a16="http://schemas.microsoft.com/office/drawing/2014/main" id="{9D796F4C-3672-5EF7-150A-8624277F1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1069" y="5642621"/>
            <a:ext cx="1097318" cy="872227"/>
          </a:xfrm>
          <a:prstGeom prst="rect">
            <a:avLst/>
          </a:prstGeom>
        </p:spPr>
      </p:pic>
    </p:spTree>
    <p:custDataLst>
      <p:tags r:id="rId1"/>
    </p:custDataLst>
    <p:extLst>
      <p:ext uri="{BB962C8B-B14F-4D97-AF65-F5344CB8AC3E}">
        <p14:creationId xmlns:p14="http://schemas.microsoft.com/office/powerpoint/2010/main" val="470835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7D15-384E-BC50-5444-58B16620D901}"/>
              </a:ext>
            </a:extLst>
          </p:cNvPr>
          <p:cNvSpPr>
            <a:spLocks noGrp="1"/>
          </p:cNvSpPr>
          <p:nvPr>
            <p:ph type="title"/>
          </p:nvPr>
        </p:nvSpPr>
        <p:spPr>
          <a:xfrm>
            <a:off x="3923489" y="550800"/>
            <a:ext cx="7243711" cy="904776"/>
          </a:xfrm>
        </p:spPr>
        <p:txBody>
          <a:bodyPr/>
          <a:lstStyle/>
          <a:p>
            <a:r>
              <a:rPr lang="en-US" b="1" dirty="0"/>
              <a:t>Project Overview</a:t>
            </a:r>
            <a:endParaRPr lang="en-CA" b="1" dirty="0"/>
          </a:p>
        </p:txBody>
      </p:sp>
      <p:sp>
        <p:nvSpPr>
          <p:cNvPr id="4" name="Text Placeholder 3">
            <a:extLst>
              <a:ext uri="{FF2B5EF4-FFF2-40B4-BE49-F238E27FC236}">
                <a16:creationId xmlns:a16="http://schemas.microsoft.com/office/drawing/2014/main" id="{0B33A2B2-3A62-F70C-4406-C93999014408}"/>
              </a:ext>
            </a:extLst>
          </p:cNvPr>
          <p:cNvSpPr>
            <a:spLocks noGrp="1"/>
          </p:cNvSpPr>
          <p:nvPr>
            <p:ph type="body" sz="half" idx="2"/>
          </p:nvPr>
        </p:nvSpPr>
        <p:spPr>
          <a:xfrm>
            <a:off x="1752600" y="1632857"/>
            <a:ext cx="9414601" cy="4935583"/>
          </a:xfrm>
        </p:spPr>
        <p:txBody>
          <a:bodyPr>
            <a:normAutofit/>
          </a:bodyPr>
          <a:lstStyle/>
          <a:p>
            <a:pPr marL="342900" indent="-342900">
              <a:lnSpc>
                <a:spcPct val="107000"/>
              </a:lnSpc>
              <a:spcAft>
                <a:spcPts val="800"/>
              </a:spcAft>
              <a:buFont typeface="Symbol" panose="05050102010706020507" pitchFamily="18" charset="2"/>
              <a:buChar char=""/>
            </a:pPr>
            <a:r>
              <a:rPr lang="en-CA" sz="1800" kern="100" dirty="0">
                <a:effectLst/>
                <a:latin typeface="Aptos" panose="020B0004020202020204" pitchFamily="34" charset="0"/>
                <a:ea typeface="Aptos" panose="020B0004020202020204" pitchFamily="34" charset="0"/>
                <a:cs typeface="Aptos" panose="020B0004020202020204" pitchFamily="34" charset="0"/>
              </a:rPr>
              <a:t>The Community Pharmacy Primary Care Clinic (CPPCC) Demonstration Project was launched on February 1</a:t>
            </a:r>
            <a:r>
              <a:rPr lang="en-CA" sz="1800" kern="100" baseline="30000" dirty="0">
                <a:effectLst/>
                <a:latin typeface="Aptos" panose="020B0004020202020204" pitchFamily="34" charset="0"/>
                <a:ea typeface="Aptos" panose="020B0004020202020204" pitchFamily="34" charset="0"/>
                <a:cs typeface="Aptos" panose="020B0004020202020204" pitchFamily="34" charset="0"/>
              </a:rPr>
              <a:t>st</a:t>
            </a:r>
            <a:r>
              <a:rPr lang="en-CA" sz="1800" kern="100" dirty="0">
                <a:effectLst/>
                <a:latin typeface="Aptos" panose="020B0004020202020204" pitchFamily="34" charset="0"/>
                <a:ea typeface="Aptos" panose="020B0004020202020204" pitchFamily="34" charset="0"/>
                <a:cs typeface="Aptos" panose="020B0004020202020204" pitchFamily="34" charset="0"/>
              </a:rPr>
              <a:t>, 2022.  The project began with 12 clinic sites which expanded to include an additional 13 sites as of November, 2023, 6 Lawtons PWIC+ sites joined the project June, 2024 and we have just announced an additional 15 sites will be added September/October 2024 for a total of 46 sites across Nova Scotia. </a:t>
            </a:r>
            <a:endParaRPr lang="en-C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sz="1800" kern="0" dirty="0">
                <a:effectLst/>
                <a:latin typeface="Calibri" panose="020F0502020204030204" pitchFamily="34" charset="0"/>
                <a:ea typeface="Calibri" panose="020F0502020204030204" pitchFamily="34" charset="0"/>
                <a:cs typeface="Times New Roman" panose="02020603050405020304" pitchFamily="18" charset="0"/>
              </a:rPr>
              <a:t>Pharmacies </a:t>
            </a:r>
            <a:r>
              <a:rPr lang="en-US" sz="1800" kern="0" dirty="0">
                <a:latin typeface="Calibri" panose="020F0502020204030204" pitchFamily="34" charset="0"/>
                <a:ea typeface="Calibri" panose="020F0502020204030204" pitchFamily="34" charset="0"/>
                <a:cs typeface="Times New Roman" panose="02020603050405020304" pitchFamily="18" charset="0"/>
              </a:rPr>
              <a:t>are</a:t>
            </a:r>
            <a:r>
              <a:rPr lang="en-US" sz="1800" kern="0" dirty="0">
                <a:effectLst/>
                <a:latin typeface="Calibri" panose="020F0502020204030204" pitchFamily="34" charset="0"/>
                <a:ea typeface="Calibri" panose="020F0502020204030204" pitchFamily="34" charset="0"/>
                <a:cs typeface="Times New Roman" panose="02020603050405020304" pitchFamily="18" charset="0"/>
              </a:rPr>
              <a:t> providing appointment-based (same day/next day) services for all primary care services that are within the pharmacist scope of practice.</a:t>
            </a:r>
            <a:endParaRPr lang="en-C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sz="1800" kern="0" dirty="0">
                <a:effectLst/>
                <a:latin typeface="Calibri" panose="020F0502020204030204" pitchFamily="34" charset="0"/>
                <a:ea typeface="Calibri" panose="020F0502020204030204" pitchFamily="34" charset="0"/>
                <a:cs typeface="Times New Roman" panose="02020603050405020304" pitchFamily="18" charset="0"/>
              </a:rPr>
              <a:t>A pharmacy clinic admin assistant </a:t>
            </a:r>
            <a:r>
              <a:rPr lang="en-US" sz="1800" kern="0" dirty="0">
                <a:latin typeface="Calibri" panose="020F0502020204030204" pitchFamily="34" charset="0"/>
                <a:ea typeface="Calibri" panose="020F0502020204030204" pitchFamily="34" charset="0"/>
                <a:cs typeface="Times New Roman" panose="02020603050405020304" pitchFamily="18" charset="0"/>
              </a:rPr>
              <a:t>was </a:t>
            </a:r>
            <a:r>
              <a:rPr lang="en-US" sz="1800" kern="0" dirty="0">
                <a:effectLst/>
                <a:latin typeface="Calibri" panose="020F0502020204030204" pitchFamily="34" charset="0"/>
                <a:ea typeface="Calibri" panose="020F0502020204030204" pitchFamily="34" charset="0"/>
                <a:cs typeface="Times New Roman" panose="02020603050405020304" pitchFamily="18" charset="0"/>
              </a:rPr>
              <a:t>hired/re-deployed to support clinic activities as well as project documentation, ensuring the pharmacist is maximizing patient appointment time.</a:t>
            </a:r>
            <a:endParaRPr lang="en-C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US" sz="1800" kern="0" dirty="0">
                <a:latin typeface="Calibri" panose="020F0502020204030204" pitchFamily="34" charset="0"/>
                <a:ea typeface="Calibri" panose="020F0502020204030204" pitchFamily="34" charset="0"/>
                <a:cs typeface="Times New Roman" panose="02020603050405020304" pitchFamily="18" charset="0"/>
              </a:rPr>
              <a:t>Based on demand in the geographical area and available staff, some</a:t>
            </a:r>
            <a:r>
              <a:rPr lang="en-US" sz="1800" kern="0" dirty="0">
                <a:effectLst/>
                <a:latin typeface="Calibri" panose="020F0502020204030204" pitchFamily="34" charset="0"/>
                <a:ea typeface="Calibri" panose="020F0502020204030204" pitchFamily="34" charset="0"/>
                <a:cs typeface="Times New Roman" panose="02020603050405020304" pitchFamily="18" charset="0"/>
              </a:rPr>
              <a:t> clinic have been approved to provide care 20, 40 up to 60 hours </a:t>
            </a:r>
            <a:r>
              <a:rPr lang="en-US" sz="1800" kern="0" dirty="0">
                <a:latin typeface="Calibri" panose="020F0502020204030204" pitchFamily="34" charset="0"/>
                <a:ea typeface="Calibri" panose="020F0502020204030204" pitchFamily="34" charset="0"/>
                <a:cs typeface="Times New Roman" panose="02020603050405020304" pitchFamily="18" charset="0"/>
              </a:rPr>
              <a:t>a week </a:t>
            </a:r>
            <a:r>
              <a:rPr lang="en-US" sz="1800" kern="0" dirty="0">
                <a:effectLst/>
                <a:latin typeface="Calibri" panose="020F0502020204030204" pitchFamily="34" charset="0"/>
                <a:ea typeface="Calibri" panose="020F0502020204030204" pitchFamily="34" charset="0"/>
                <a:cs typeface="Times New Roman" panose="02020603050405020304" pitchFamily="18" charset="0"/>
              </a:rPr>
              <a:t>which includes a mixture of days, nights and weekend hours.</a:t>
            </a:r>
            <a:endParaRPr lang="en-C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Clr>
                <a:srgbClr val="7CBC51"/>
              </a:buClr>
              <a:buFont typeface="Arial" panose="020B0604020202020204" pitchFamily="34" charset="0"/>
              <a:buChar char="•"/>
            </a:pPr>
            <a:endParaRPr lang="en-CA" dirty="0"/>
          </a:p>
        </p:txBody>
      </p:sp>
      <p:sp>
        <p:nvSpPr>
          <p:cNvPr id="5" name="Rectangle 4">
            <a:extLst>
              <a:ext uri="{FF2B5EF4-FFF2-40B4-BE49-F238E27FC236}">
                <a16:creationId xmlns:a16="http://schemas.microsoft.com/office/drawing/2014/main" id="{E5A6D383-6FA5-ABDE-4B0F-C83D1CD0C834}"/>
              </a:ext>
            </a:extLst>
          </p:cNvPr>
          <p:cNvSpPr/>
          <p:nvPr/>
        </p:nvSpPr>
        <p:spPr>
          <a:xfrm>
            <a:off x="-35989" y="0"/>
            <a:ext cx="1054740" cy="6858000"/>
          </a:xfrm>
          <a:prstGeom prst="rect">
            <a:avLst/>
          </a:prstGeom>
          <a:solidFill>
            <a:srgbClr val="7CB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hord 5">
            <a:extLst>
              <a:ext uri="{FF2B5EF4-FFF2-40B4-BE49-F238E27FC236}">
                <a16:creationId xmlns:a16="http://schemas.microsoft.com/office/drawing/2014/main" id="{2E72A53F-6F5A-0235-FB77-279C1B2B62DF}"/>
              </a:ext>
            </a:extLst>
          </p:cNvPr>
          <p:cNvSpPr/>
          <p:nvPr/>
        </p:nvSpPr>
        <p:spPr>
          <a:xfrm rot="9875043">
            <a:off x="-3460084" y="-139615"/>
            <a:ext cx="7119393" cy="7137231"/>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rgbClr val="7CBC51"/>
              </a:solidFill>
            </a:endParaRPr>
          </a:p>
        </p:txBody>
      </p:sp>
      <p:pic>
        <p:nvPicPr>
          <p:cNvPr id="7" name="Picture 6">
            <a:extLst>
              <a:ext uri="{FF2B5EF4-FFF2-40B4-BE49-F238E27FC236}">
                <a16:creationId xmlns:a16="http://schemas.microsoft.com/office/drawing/2014/main" id="{9D796F4C-3672-5EF7-150A-8624277F1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95069" y="5815421"/>
            <a:ext cx="1097318" cy="872227"/>
          </a:xfrm>
          <a:prstGeom prst="rect">
            <a:avLst/>
          </a:prstGeom>
        </p:spPr>
      </p:pic>
    </p:spTree>
    <p:custDataLst>
      <p:tags r:id="rId1"/>
    </p:custDataLst>
    <p:extLst>
      <p:ext uri="{BB962C8B-B14F-4D97-AF65-F5344CB8AC3E}">
        <p14:creationId xmlns:p14="http://schemas.microsoft.com/office/powerpoint/2010/main" val="3455075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7D15-384E-BC50-5444-58B16620D901}"/>
              </a:ext>
            </a:extLst>
          </p:cNvPr>
          <p:cNvSpPr>
            <a:spLocks noGrp="1"/>
          </p:cNvSpPr>
          <p:nvPr>
            <p:ph type="title"/>
          </p:nvPr>
        </p:nvSpPr>
        <p:spPr>
          <a:xfrm>
            <a:off x="3923489" y="550800"/>
            <a:ext cx="7243711" cy="904776"/>
          </a:xfrm>
        </p:spPr>
        <p:txBody>
          <a:bodyPr/>
          <a:lstStyle/>
          <a:p>
            <a:r>
              <a:rPr lang="en-US" b="1" dirty="0"/>
              <a:t>Project Overview</a:t>
            </a:r>
            <a:endParaRPr lang="en-CA" b="1" dirty="0"/>
          </a:p>
        </p:txBody>
      </p:sp>
      <p:sp>
        <p:nvSpPr>
          <p:cNvPr id="4" name="Text Placeholder 3">
            <a:extLst>
              <a:ext uri="{FF2B5EF4-FFF2-40B4-BE49-F238E27FC236}">
                <a16:creationId xmlns:a16="http://schemas.microsoft.com/office/drawing/2014/main" id="{0B33A2B2-3A62-F70C-4406-C93999014408}"/>
              </a:ext>
            </a:extLst>
          </p:cNvPr>
          <p:cNvSpPr>
            <a:spLocks noGrp="1"/>
          </p:cNvSpPr>
          <p:nvPr>
            <p:ph type="body" sz="half" idx="2"/>
          </p:nvPr>
        </p:nvSpPr>
        <p:spPr>
          <a:xfrm>
            <a:off x="2788920" y="1632857"/>
            <a:ext cx="8378281" cy="4844143"/>
          </a:xfrm>
        </p:spPr>
        <p:txBody>
          <a:bodyPr>
            <a:normAutofit/>
          </a:bodyPr>
          <a:lstStyle/>
          <a:p>
            <a:pPr marL="342900" lvl="0" indent="-342900">
              <a:lnSpc>
                <a:spcPct val="107000"/>
              </a:lnSpc>
              <a:spcAft>
                <a:spcPts val="800"/>
              </a:spcAft>
              <a:buFont typeface="Symbol" panose="05050102010706020507" pitchFamily="18" charset="2"/>
              <a:buChar char=""/>
            </a:pPr>
            <a:r>
              <a:rPr lang="en-US" sz="1800" kern="0" dirty="0">
                <a:effectLst/>
                <a:latin typeface="Calibri" panose="020F0502020204030204" pitchFamily="34" charset="0"/>
                <a:ea typeface="Calibri" panose="020F0502020204030204" pitchFamily="34" charset="0"/>
                <a:cs typeface="Times New Roman" panose="02020603050405020304" pitchFamily="18" charset="0"/>
              </a:rPr>
              <a:t>This is a demonstration project funded by the Department of Health and Wellness, Pharmacy Service Agreement, Tariff Funding</a:t>
            </a:r>
          </a:p>
          <a:p>
            <a:pPr marL="342900" lvl="0" indent="-342900">
              <a:lnSpc>
                <a:spcPct val="107000"/>
              </a:lnSpc>
              <a:spcAft>
                <a:spcPts val="800"/>
              </a:spcAft>
              <a:buFont typeface="Symbol" panose="05050102010706020507" pitchFamily="18" charset="2"/>
              <a:buChar char=""/>
            </a:pPr>
            <a:r>
              <a:rPr lang="en-US" sz="1800" kern="0" dirty="0">
                <a:latin typeface="Calibri" panose="020F0502020204030204" pitchFamily="34" charset="0"/>
                <a:cs typeface="Times New Roman" panose="02020603050405020304" pitchFamily="18" charset="0"/>
              </a:rPr>
              <a:t>The project is supported by a working group with representatives from Department of Health and Wellness, Nova Scotia Health, Pharmacy Association of Nova Scotia, Doctors Nova Scotia and community pharmacists.</a:t>
            </a:r>
          </a:p>
          <a:p>
            <a:pPr marL="342900" lvl="0" indent="-342900">
              <a:lnSpc>
                <a:spcPct val="107000"/>
              </a:lnSpc>
              <a:spcAft>
                <a:spcPts val="800"/>
              </a:spcAft>
              <a:buFont typeface="Symbol" panose="05050102010706020507" pitchFamily="18" charset="2"/>
              <a:buChar char=""/>
            </a:pPr>
            <a:r>
              <a:rPr lang="en-US" sz="1800" kern="0" dirty="0">
                <a:latin typeface="Calibri" panose="020F0502020204030204" pitchFamily="34" charset="0"/>
                <a:cs typeface="Times New Roman" panose="02020603050405020304" pitchFamily="18" charset="0"/>
              </a:rPr>
              <a:t>The goals of the study will be to evaluate:</a:t>
            </a:r>
          </a:p>
          <a:p>
            <a:pPr marL="800100" lvl="1" indent="-342900">
              <a:lnSpc>
                <a:spcPct val="107000"/>
              </a:lnSpc>
              <a:spcAft>
                <a:spcPts val="800"/>
              </a:spcAft>
              <a:buFont typeface="Symbol" panose="05050102010706020507" pitchFamily="18" charset="2"/>
              <a:buChar char=""/>
            </a:pPr>
            <a:r>
              <a:rPr lang="en-US" sz="1600" kern="0" dirty="0">
                <a:latin typeface="Calibri" panose="020F0502020204030204" pitchFamily="34" charset="0"/>
                <a:cs typeface="Times New Roman" panose="02020603050405020304" pitchFamily="18" charset="0"/>
              </a:rPr>
              <a:t>Patient Access and Satisfaction with Care</a:t>
            </a:r>
          </a:p>
          <a:p>
            <a:pPr marL="800100" lvl="1" indent="-342900">
              <a:lnSpc>
                <a:spcPct val="107000"/>
              </a:lnSpc>
              <a:spcAft>
                <a:spcPts val="800"/>
              </a:spcAft>
              <a:buFont typeface="Symbol" panose="05050102010706020507" pitchFamily="18" charset="2"/>
              <a:buChar char=""/>
            </a:pPr>
            <a:r>
              <a:rPr lang="en-US" sz="1600" kern="0" dirty="0">
                <a:latin typeface="Calibri" panose="020F0502020204030204" pitchFamily="34" charset="0"/>
                <a:cs typeface="Times New Roman" panose="02020603050405020304" pitchFamily="18" charset="0"/>
              </a:rPr>
              <a:t>New appointment based pharmacy workflow models- impact to the pharmacy team</a:t>
            </a:r>
          </a:p>
          <a:p>
            <a:pPr marL="800100" lvl="1" indent="-342900">
              <a:lnSpc>
                <a:spcPct val="107000"/>
              </a:lnSpc>
              <a:spcAft>
                <a:spcPts val="800"/>
              </a:spcAft>
              <a:buFont typeface="Symbol" panose="05050102010706020507" pitchFamily="18" charset="2"/>
              <a:buChar char=""/>
            </a:pPr>
            <a:r>
              <a:rPr lang="en-US" sz="1600" kern="0" dirty="0">
                <a:latin typeface="Calibri" panose="020F0502020204030204" pitchFamily="34" charset="0"/>
                <a:cs typeface="Times New Roman" panose="02020603050405020304" pitchFamily="18" charset="0"/>
              </a:rPr>
              <a:t>Impact of the clinics on the healthcare system (ER, community providers and stakeholders).  We will be looking for community providers that are willing to have an interview (September, 2023 and October, 2024)</a:t>
            </a:r>
          </a:p>
          <a:p>
            <a:pPr marL="342900" lvl="0" indent="-342900">
              <a:lnSpc>
                <a:spcPct val="107000"/>
              </a:lnSpc>
              <a:spcAft>
                <a:spcPts val="800"/>
              </a:spcAft>
              <a:buFont typeface="Symbol" panose="05050102010706020507" pitchFamily="18" charset="2"/>
              <a:buChar char=""/>
            </a:pPr>
            <a:endParaRPr lang="en-CA" dirty="0"/>
          </a:p>
        </p:txBody>
      </p:sp>
      <p:sp>
        <p:nvSpPr>
          <p:cNvPr id="5" name="Rectangle 4">
            <a:extLst>
              <a:ext uri="{FF2B5EF4-FFF2-40B4-BE49-F238E27FC236}">
                <a16:creationId xmlns:a16="http://schemas.microsoft.com/office/drawing/2014/main" id="{E5A6D383-6FA5-ABDE-4B0F-C83D1CD0C834}"/>
              </a:ext>
            </a:extLst>
          </p:cNvPr>
          <p:cNvSpPr/>
          <p:nvPr/>
        </p:nvSpPr>
        <p:spPr>
          <a:xfrm>
            <a:off x="-35989" y="0"/>
            <a:ext cx="1054740" cy="6858000"/>
          </a:xfrm>
          <a:prstGeom prst="rect">
            <a:avLst/>
          </a:prstGeom>
          <a:solidFill>
            <a:srgbClr val="7CB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hord 5">
            <a:extLst>
              <a:ext uri="{FF2B5EF4-FFF2-40B4-BE49-F238E27FC236}">
                <a16:creationId xmlns:a16="http://schemas.microsoft.com/office/drawing/2014/main" id="{2E72A53F-6F5A-0235-FB77-279C1B2B62DF}"/>
              </a:ext>
            </a:extLst>
          </p:cNvPr>
          <p:cNvSpPr/>
          <p:nvPr/>
        </p:nvSpPr>
        <p:spPr>
          <a:xfrm rot="9875043">
            <a:off x="-3460084" y="-139615"/>
            <a:ext cx="7119393" cy="7137231"/>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rgbClr val="7CBC51"/>
              </a:solidFill>
            </a:endParaRPr>
          </a:p>
        </p:txBody>
      </p:sp>
      <p:pic>
        <p:nvPicPr>
          <p:cNvPr id="7" name="Picture 6">
            <a:extLst>
              <a:ext uri="{FF2B5EF4-FFF2-40B4-BE49-F238E27FC236}">
                <a16:creationId xmlns:a16="http://schemas.microsoft.com/office/drawing/2014/main" id="{9D796F4C-3672-5EF7-150A-8624277F1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95069" y="5815421"/>
            <a:ext cx="1097318" cy="872227"/>
          </a:xfrm>
          <a:prstGeom prst="rect">
            <a:avLst/>
          </a:prstGeom>
        </p:spPr>
      </p:pic>
    </p:spTree>
    <p:custDataLst>
      <p:tags r:id="rId1"/>
    </p:custDataLst>
    <p:extLst>
      <p:ext uri="{BB962C8B-B14F-4D97-AF65-F5344CB8AC3E}">
        <p14:creationId xmlns:p14="http://schemas.microsoft.com/office/powerpoint/2010/main" val="3805703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7A7A9-1086-D888-5925-389EAC68AF52}"/>
              </a:ext>
            </a:extLst>
          </p:cNvPr>
          <p:cNvSpPr>
            <a:spLocks noGrp="1"/>
          </p:cNvSpPr>
          <p:nvPr>
            <p:ph type="title"/>
          </p:nvPr>
        </p:nvSpPr>
        <p:spPr>
          <a:xfrm>
            <a:off x="1036800" y="603598"/>
            <a:ext cx="8135400" cy="1325563"/>
          </a:xfrm>
        </p:spPr>
        <p:txBody>
          <a:bodyPr>
            <a:normAutofit/>
          </a:bodyPr>
          <a:lstStyle/>
          <a:p>
            <a:r>
              <a:rPr lang="en-CA" sz="4000" b="1" dirty="0"/>
              <a:t>Background </a:t>
            </a:r>
          </a:p>
        </p:txBody>
      </p:sp>
      <p:pic>
        <p:nvPicPr>
          <p:cNvPr id="10" name="Content Placeholder 9">
            <a:extLst>
              <a:ext uri="{FF2B5EF4-FFF2-40B4-BE49-F238E27FC236}">
                <a16:creationId xmlns:a16="http://schemas.microsoft.com/office/drawing/2014/main" id="{1A2F303C-A508-04BD-11B3-878DF6683EB3}"/>
              </a:ext>
            </a:extLst>
          </p:cNvPr>
          <p:cNvPicPr>
            <a:picLocks noGrp="1" noChangeAspect="1"/>
          </p:cNvPicPr>
          <p:nvPr>
            <p:ph idx="1"/>
          </p:nvPr>
        </p:nvPicPr>
        <p:blipFill>
          <a:blip r:embed="rId4"/>
          <a:stretch>
            <a:fillRect/>
          </a:stretch>
        </p:blipFill>
        <p:spPr>
          <a:xfrm>
            <a:off x="4321187" y="740629"/>
            <a:ext cx="5034144" cy="5089553"/>
          </a:xfrm>
        </p:spPr>
      </p:pic>
      <p:sp>
        <p:nvSpPr>
          <p:cNvPr id="4" name="Chord 3">
            <a:extLst>
              <a:ext uri="{FF2B5EF4-FFF2-40B4-BE49-F238E27FC236}">
                <a16:creationId xmlns:a16="http://schemas.microsoft.com/office/drawing/2014/main" id="{53195B43-3CEC-B3B9-694C-C99ED2E1FF30}"/>
              </a:ext>
            </a:extLst>
          </p:cNvPr>
          <p:cNvSpPr/>
          <p:nvPr/>
        </p:nvSpPr>
        <p:spPr>
          <a:xfrm rot="4470990">
            <a:off x="9475513" y="519795"/>
            <a:ext cx="2506925" cy="2341787"/>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100000" t="100000"/>
                </a:path>
                <a:tileRect r="-100000" b="-100000"/>
              </a:gradFill>
            </a:endParaRPr>
          </a:p>
        </p:txBody>
      </p:sp>
      <p:sp>
        <p:nvSpPr>
          <p:cNvPr id="5" name="Chord 4">
            <a:extLst>
              <a:ext uri="{FF2B5EF4-FFF2-40B4-BE49-F238E27FC236}">
                <a16:creationId xmlns:a16="http://schemas.microsoft.com/office/drawing/2014/main" id="{8C464BAD-B974-ED3C-7933-891D63E47B5D}"/>
              </a:ext>
            </a:extLst>
          </p:cNvPr>
          <p:cNvSpPr/>
          <p:nvPr/>
        </p:nvSpPr>
        <p:spPr>
          <a:xfrm rot="4470990">
            <a:off x="9475513" y="3309647"/>
            <a:ext cx="2506925" cy="2341787"/>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100000" t="100000"/>
                </a:path>
                <a:tileRect r="-100000" b="-100000"/>
              </a:gradFill>
            </a:endParaRPr>
          </a:p>
        </p:txBody>
      </p:sp>
      <p:sp>
        <p:nvSpPr>
          <p:cNvPr id="6" name="Chord 5">
            <a:extLst>
              <a:ext uri="{FF2B5EF4-FFF2-40B4-BE49-F238E27FC236}">
                <a16:creationId xmlns:a16="http://schemas.microsoft.com/office/drawing/2014/main" id="{85AF6BC1-6F45-8DC2-C173-5436C3E383BA}"/>
              </a:ext>
            </a:extLst>
          </p:cNvPr>
          <p:cNvSpPr/>
          <p:nvPr/>
        </p:nvSpPr>
        <p:spPr>
          <a:xfrm rot="4470990">
            <a:off x="9475513" y="1914721"/>
            <a:ext cx="2506925" cy="2341787"/>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100000" t="100000"/>
                </a:path>
                <a:tileRect r="-100000" b="-100000"/>
              </a:gradFill>
            </a:endParaRPr>
          </a:p>
        </p:txBody>
      </p:sp>
      <p:sp>
        <p:nvSpPr>
          <p:cNvPr id="8" name="Chord 7">
            <a:extLst>
              <a:ext uri="{FF2B5EF4-FFF2-40B4-BE49-F238E27FC236}">
                <a16:creationId xmlns:a16="http://schemas.microsoft.com/office/drawing/2014/main" id="{C8FA93C3-487E-7A9C-B929-8991D5BC6423}"/>
              </a:ext>
            </a:extLst>
          </p:cNvPr>
          <p:cNvSpPr/>
          <p:nvPr/>
        </p:nvSpPr>
        <p:spPr>
          <a:xfrm rot="4470990">
            <a:off x="9447688" y="4753825"/>
            <a:ext cx="2506925" cy="2341787"/>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100000" t="100000"/>
                </a:path>
                <a:tileRect r="-100000" b="-100000"/>
              </a:gradFill>
            </a:endParaRPr>
          </a:p>
        </p:txBody>
      </p:sp>
      <p:sp>
        <p:nvSpPr>
          <p:cNvPr id="9" name="Chord 8">
            <a:extLst>
              <a:ext uri="{FF2B5EF4-FFF2-40B4-BE49-F238E27FC236}">
                <a16:creationId xmlns:a16="http://schemas.microsoft.com/office/drawing/2014/main" id="{C23A5BDC-DEB2-9456-08B1-5477F72C9B48}"/>
              </a:ext>
            </a:extLst>
          </p:cNvPr>
          <p:cNvSpPr/>
          <p:nvPr/>
        </p:nvSpPr>
        <p:spPr>
          <a:xfrm rot="4470990">
            <a:off x="9475513" y="6022135"/>
            <a:ext cx="2506925" cy="2341787"/>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100000" t="100000"/>
                </a:path>
                <a:tileRect r="-100000" b="-100000"/>
              </a:gradFill>
            </a:endParaRPr>
          </a:p>
        </p:txBody>
      </p:sp>
      <p:pic>
        <p:nvPicPr>
          <p:cNvPr id="11" name="Picture 10">
            <a:extLst>
              <a:ext uri="{FF2B5EF4-FFF2-40B4-BE49-F238E27FC236}">
                <a16:creationId xmlns:a16="http://schemas.microsoft.com/office/drawing/2014/main" id="{029E74E4-1251-B4B8-2395-B52584AD386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9578" y="5732029"/>
            <a:ext cx="1097318" cy="872227"/>
          </a:xfrm>
          <a:prstGeom prst="rect">
            <a:avLst/>
          </a:prstGeom>
        </p:spPr>
      </p:pic>
      <p:sp>
        <p:nvSpPr>
          <p:cNvPr id="12" name="Footer Placeholder 11">
            <a:extLst>
              <a:ext uri="{FF2B5EF4-FFF2-40B4-BE49-F238E27FC236}">
                <a16:creationId xmlns:a16="http://schemas.microsoft.com/office/drawing/2014/main" id="{0147ADEE-EAE4-74D4-C72A-9BF07F623FCB}"/>
              </a:ext>
            </a:extLst>
          </p:cNvPr>
          <p:cNvSpPr>
            <a:spLocks noGrp="1"/>
          </p:cNvSpPr>
          <p:nvPr>
            <p:ph type="ftr" sz="quarter" idx="11"/>
          </p:nvPr>
        </p:nvSpPr>
        <p:spPr>
          <a:xfrm>
            <a:off x="1343607" y="6356350"/>
            <a:ext cx="7922343" cy="501650"/>
          </a:xfrm>
        </p:spPr>
        <p:txBody>
          <a:bodyPr/>
          <a:lstStyle/>
          <a:p>
            <a:r>
              <a:rPr lang="en-CA" dirty="0"/>
              <a:t>https://www.nshealth.ca/sites/nshealth.ca/files/finding_a_primary_care_provider_in_nova_scotia_report_january_2023.pdf</a:t>
            </a:r>
          </a:p>
        </p:txBody>
      </p:sp>
    </p:spTree>
    <p:custDataLst>
      <p:tags r:id="rId1"/>
    </p:custDataLst>
    <p:extLst>
      <p:ext uri="{BB962C8B-B14F-4D97-AF65-F5344CB8AC3E}">
        <p14:creationId xmlns:p14="http://schemas.microsoft.com/office/powerpoint/2010/main" val="1607755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7D15-384E-BC50-5444-58B16620D901}"/>
              </a:ext>
            </a:extLst>
          </p:cNvPr>
          <p:cNvSpPr>
            <a:spLocks noGrp="1"/>
          </p:cNvSpPr>
          <p:nvPr>
            <p:ph type="title"/>
          </p:nvPr>
        </p:nvSpPr>
        <p:spPr>
          <a:xfrm>
            <a:off x="3923489" y="550800"/>
            <a:ext cx="7243711" cy="698400"/>
          </a:xfrm>
        </p:spPr>
        <p:txBody>
          <a:bodyPr/>
          <a:lstStyle/>
          <a:p>
            <a:endParaRPr lang="en-CA" dirty="0"/>
          </a:p>
        </p:txBody>
      </p:sp>
      <p:sp>
        <p:nvSpPr>
          <p:cNvPr id="5" name="Rectangle 4">
            <a:extLst>
              <a:ext uri="{FF2B5EF4-FFF2-40B4-BE49-F238E27FC236}">
                <a16:creationId xmlns:a16="http://schemas.microsoft.com/office/drawing/2014/main" id="{E5A6D383-6FA5-ABDE-4B0F-C83D1CD0C834}"/>
              </a:ext>
            </a:extLst>
          </p:cNvPr>
          <p:cNvSpPr/>
          <p:nvPr/>
        </p:nvSpPr>
        <p:spPr>
          <a:xfrm>
            <a:off x="-35989" y="0"/>
            <a:ext cx="1054740" cy="6858000"/>
          </a:xfrm>
          <a:prstGeom prst="rect">
            <a:avLst/>
          </a:prstGeom>
          <a:solidFill>
            <a:srgbClr val="7CB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hord 5">
            <a:extLst>
              <a:ext uri="{FF2B5EF4-FFF2-40B4-BE49-F238E27FC236}">
                <a16:creationId xmlns:a16="http://schemas.microsoft.com/office/drawing/2014/main" id="{2E72A53F-6F5A-0235-FB77-279C1B2B62DF}"/>
              </a:ext>
            </a:extLst>
          </p:cNvPr>
          <p:cNvSpPr/>
          <p:nvPr/>
        </p:nvSpPr>
        <p:spPr>
          <a:xfrm rot="9875043">
            <a:off x="-3460084" y="-139615"/>
            <a:ext cx="7119393" cy="7137231"/>
          </a:xfrm>
          <a:prstGeom prst="chord">
            <a:avLst>
              <a:gd name="adj1" fmla="val 7354301"/>
              <a:gd name="adj2" fmla="val 16136467"/>
            </a:avLst>
          </a:prstGeom>
          <a:solidFill>
            <a:srgbClr val="7CBC51">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rgbClr val="7CBC51"/>
              </a:solidFill>
            </a:endParaRPr>
          </a:p>
        </p:txBody>
      </p:sp>
      <p:pic>
        <p:nvPicPr>
          <p:cNvPr id="7" name="Picture 6">
            <a:extLst>
              <a:ext uri="{FF2B5EF4-FFF2-40B4-BE49-F238E27FC236}">
                <a16:creationId xmlns:a16="http://schemas.microsoft.com/office/drawing/2014/main" id="{9D796F4C-3672-5EF7-150A-8624277F116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95069" y="5815421"/>
            <a:ext cx="1097318" cy="872227"/>
          </a:xfrm>
          <a:prstGeom prst="rect">
            <a:avLst/>
          </a:prstGeom>
        </p:spPr>
      </p:pic>
      <p:sp>
        <p:nvSpPr>
          <p:cNvPr id="8" name="Text Placeholder 7">
            <a:extLst>
              <a:ext uri="{FF2B5EF4-FFF2-40B4-BE49-F238E27FC236}">
                <a16:creationId xmlns:a16="http://schemas.microsoft.com/office/drawing/2014/main" id="{E4A6ACC3-88DF-A8E7-194F-4646036B4ECC}"/>
              </a:ext>
            </a:extLst>
          </p:cNvPr>
          <p:cNvSpPr>
            <a:spLocks noGrp="1"/>
          </p:cNvSpPr>
          <p:nvPr>
            <p:ph type="body" sz="half" idx="2"/>
          </p:nvPr>
        </p:nvSpPr>
        <p:spPr>
          <a:xfrm>
            <a:off x="839788" y="1399592"/>
            <a:ext cx="9731796" cy="4469396"/>
          </a:xfrm>
        </p:spPr>
        <p:txBody>
          <a:bodyPr/>
          <a:lstStyle/>
          <a:p>
            <a:endParaRPr lang="en-CA" dirty="0"/>
          </a:p>
        </p:txBody>
      </p:sp>
      <p:pic>
        <p:nvPicPr>
          <p:cNvPr id="4" name="Picture 3">
            <a:extLst>
              <a:ext uri="{FF2B5EF4-FFF2-40B4-BE49-F238E27FC236}">
                <a16:creationId xmlns:a16="http://schemas.microsoft.com/office/drawing/2014/main" id="{891F2555-9A23-F57E-669E-747F1E17D94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64691" y="0"/>
            <a:ext cx="5297805" cy="6858000"/>
          </a:xfrm>
          <a:prstGeom prst="rect">
            <a:avLst/>
          </a:prstGeom>
        </p:spPr>
      </p:pic>
    </p:spTree>
    <p:custDataLst>
      <p:tags r:id="rId1"/>
    </p:custDataLst>
    <p:extLst>
      <p:ext uri="{BB962C8B-B14F-4D97-AF65-F5344CB8AC3E}">
        <p14:creationId xmlns:p14="http://schemas.microsoft.com/office/powerpoint/2010/main" val="3498584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7D15-384E-BC50-5444-58B16620D901}"/>
              </a:ext>
            </a:extLst>
          </p:cNvPr>
          <p:cNvSpPr>
            <a:spLocks noGrp="1"/>
          </p:cNvSpPr>
          <p:nvPr>
            <p:ph type="title"/>
          </p:nvPr>
        </p:nvSpPr>
        <p:spPr>
          <a:xfrm>
            <a:off x="3438012" y="453390"/>
            <a:ext cx="7243711" cy="698400"/>
          </a:xfrm>
        </p:spPr>
        <p:txBody>
          <a:bodyPr/>
          <a:lstStyle/>
          <a:p>
            <a:r>
              <a:rPr lang="en-US" b="1" dirty="0"/>
              <a:t>Pharmacist Scope of Practice </a:t>
            </a:r>
            <a:endParaRPr lang="en-CA" b="1" dirty="0"/>
          </a:p>
        </p:txBody>
      </p:sp>
      <p:sp>
        <p:nvSpPr>
          <p:cNvPr id="4" name="Text Placeholder 3">
            <a:extLst>
              <a:ext uri="{FF2B5EF4-FFF2-40B4-BE49-F238E27FC236}">
                <a16:creationId xmlns:a16="http://schemas.microsoft.com/office/drawing/2014/main" id="{0B33A2B2-3A62-F70C-4406-C93999014408}"/>
              </a:ext>
            </a:extLst>
          </p:cNvPr>
          <p:cNvSpPr>
            <a:spLocks noGrp="1"/>
          </p:cNvSpPr>
          <p:nvPr>
            <p:ph type="body" sz="half" idx="2"/>
          </p:nvPr>
        </p:nvSpPr>
        <p:spPr>
          <a:xfrm>
            <a:off x="3215640" y="1476572"/>
            <a:ext cx="8493267" cy="4774962"/>
          </a:xfrm>
        </p:spPr>
        <p:txBody>
          <a:bodyPr>
            <a:normAutofit fontScale="92500" lnSpcReduction="10000"/>
          </a:bodyPr>
          <a:lstStyle/>
          <a:p>
            <a:pPr marL="285750" indent="-285750">
              <a:buClr>
                <a:srgbClr val="7CBC51"/>
              </a:buClr>
              <a:buFont typeface="Arial" panose="020B0604020202020204" pitchFamily="34" charset="0"/>
              <a:buChar char="•"/>
            </a:pPr>
            <a:r>
              <a:rPr lang="en-CA" sz="1800" dirty="0"/>
              <a:t>Medication Management (Basic medication review, advanced medication reviews (Pharmacare seniors), complex medication reviews available at pilot sites only (those patients being referred  by another provider for a review, or un-attached patients with a need for a review)</a:t>
            </a:r>
          </a:p>
          <a:p>
            <a:pPr marL="285750" indent="-285750">
              <a:buClr>
                <a:srgbClr val="7CBC51"/>
              </a:buClr>
              <a:buFont typeface="Arial" panose="020B0604020202020204" pitchFamily="34" charset="0"/>
              <a:buChar char="•"/>
            </a:pPr>
            <a:r>
              <a:rPr lang="en-CA" sz="1800" dirty="0"/>
              <a:t>Prescribing</a:t>
            </a:r>
          </a:p>
          <a:p>
            <a:pPr marL="742950" lvl="1" indent="-285750">
              <a:buClr>
                <a:srgbClr val="7CBC51"/>
              </a:buClr>
              <a:buFont typeface="Arial" panose="020B0604020202020204" pitchFamily="34" charset="0"/>
              <a:buChar char="•"/>
            </a:pPr>
            <a:r>
              <a:rPr lang="en-CA" sz="1800" dirty="0"/>
              <a:t>Renewing, Adapting, substituting, deprescribing</a:t>
            </a:r>
          </a:p>
          <a:p>
            <a:pPr marL="742950" lvl="1" indent="-285750">
              <a:buClr>
                <a:srgbClr val="7CBC51"/>
              </a:buClr>
              <a:buFont typeface="Arial" panose="020B0604020202020204" pitchFamily="34" charset="0"/>
              <a:buChar char="•"/>
            </a:pPr>
            <a:r>
              <a:rPr lang="en-CA" sz="1800" dirty="0"/>
              <a:t>New medication research for pilot sites only, which started as adding on therapy for those previously diagnosed with CVD, Asthma, COPD, Diabetes.  In July 2024 this has been expanded to any previously diagnosed condition (excluding mental health)</a:t>
            </a:r>
          </a:p>
          <a:p>
            <a:pPr marL="742950" lvl="1" indent="-285750">
              <a:buClr>
                <a:srgbClr val="7CBC51"/>
              </a:buClr>
              <a:buFont typeface="Arial" panose="020B0604020202020204" pitchFamily="34" charset="0"/>
              <a:buChar char="•"/>
            </a:pPr>
            <a:r>
              <a:rPr lang="en-CA" sz="1800" dirty="0"/>
              <a:t>Minor ailments + Prescribing by protocol (see other slide)</a:t>
            </a:r>
          </a:p>
          <a:p>
            <a:pPr marL="742950" lvl="1" indent="-285750">
              <a:buClr>
                <a:srgbClr val="7CBC51"/>
              </a:buClr>
              <a:buFont typeface="Arial" panose="020B0604020202020204" pitchFamily="34" charset="0"/>
              <a:buChar char="•"/>
            </a:pPr>
            <a:r>
              <a:rPr lang="en-CA" sz="1800" dirty="0"/>
              <a:t>Strep assessment, testing and prescribing – originally approved as research for pilot sites only which has recently been expanded as within scope for all NS pharmacies who have completed training</a:t>
            </a:r>
          </a:p>
          <a:p>
            <a:pPr marL="285750" indent="-285750">
              <a:buClr>
                <a:srgbClr val="7CBC51"/>
              </a:buClr>
              <a:buFont typeface="Arial" panose="020B0604020202020204" pitchFamily="34" charset="0"/>
              <a:buChar char="•"/>
            </a:pPr>
            <a:r>
              <a:rPr lang="en-CA" sz="1800" dirty="0"/>
              <a:t>Injection services</a:t>
            </a:r>
          </a:p>
          <a:p>
            <a:pPr marL="742950" lvl="1" indent="-285750">
              <a:buClr>
                <a:srgbClr val="7CBC51"/>
              </a:buClr>
              <a:buFont typeface="Arial" panose="020B0604020202020204" pitchFamily="34" charset="0"/>
              <a:buChar char="•"/>
            </a:pPr>
            <a:r>
              <a:rPr lang="en-CA" sz="1800" dirty="0"/>
              <a:t>I/M medications (may need alternate site training if not in deltoid)</a:t>
            </a:r>
          </a:p>
          <a:p>
            <a:pPr marL="742950" lvl="1" indent="-285750">
              <a:buClr>
                <a:srgbClr val="7CBC51"/>
              </a:buClr>
              <a:buFont typeface="Arial" panose="020B0604020202020204" pitchFamily="34" charset="0"/>
              <a:buChar char="•"/>
            </a:pPr>
            <a:r>
              <a:rPr lang="en-CA" sz="1800" dirty="0"/>
              <a:t>S/C </a:t>
            </a:r>
          </a:p>
          <a:p>
            <a:pPr marL="742950" lvl="1" indent="-285750">
              <a:buClr>
                <a:srgbClr val="7CBC51"/>
              </a:buClr>
              <a:buFont typeface="Arial" panose="020B0604020202020204" pitchFamily="34" charset="0"/>
              <a:buChar char="•"/>
            </a:pPr>
            <a:r>
              <a:rPr lang="en-CA" sz="1800" dirty="0"/>
              <a:t>Vaccines – including publicly funded vaccines, non funded vaccines, high risk PFV to eligible patients</a:t>
            </a:r>
          </a:p>
        </p:txBody>
      </p:sp>
      <p:sp>
        <p:nvSpPr>
          <p:cNvPr id="5" name="Rectangle 4">
            <a:extLst>
              <a:ext uri="{FF2B5EF4-FFF2-40B4-BE49-F238E27FC236}">
                <a16:creationId xmlns:a16="http://schemas.microsoft.com/office/drawing/2014/main" id="{E5A6D383-6FA5-ABDE-4B0F-C83D1CD0C834}"/>
              </a:ext>
            </a:extLst>
          </p:cNvPr>
          <p:cNvSpPr/>
          <p:nvPr/>
        </p:nvSpPr>
        <p:spPr>
          <a:xfrm>
            <a:off x="-35989" y="0"/>
            <a:ext cx="1054740" cy="6858000"/>
          </a:xfrm>
          <a:prstGeom prst="rect">
            <a:avLst/>
          </a:prstGeom>
          <a:solidFill>
            <a:srgbClr val="0066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hord 5">
            <a:extLst>
              <a:ext uri="{FF2B5EF4-FFF2-40B4-BE49-F238E27FC236}">
                <a16:creationId xmlns:a16="http://schemas.microsoft.com/office/drawing/2014/main" id="{2E72A53F-6F5A-0235-FB77-279C1B2B62DF}"/>
              </a:ext>
            </a:extLst>
          </p:cNvPr>
          <p:cNvSpPr/>
          <p:nvPr/>
        </p:nvSpPr>
        <p:spPr>
          <a:xfrm rot="9875043">
            <a:off x="-3595686" y="-253915"/>
            <a:ext cx="7119393" cy="7137231"/>
          </a:xfrm>
          <a:prstGeom prst="chord">
            <a:avLst>
              <a:gd name="adj1" fmla="val 7354301"/>
              <a:gd name="adj2" fmla="val 16136467"/>
            </a:avLst>
          </a:prstGeom>
          <a:solidFill>
            <a:srgbClr val="0066A2">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rgbClr val="7CBC51"/>
              </a:solidFill>
            </a:endParaRPr>
          </a:p>
        </p:txBody>
      </p:sp>
      <p:pic>
        <p:nvPicPr>
          <p:cNvPr id="7" name="Picture 6">
            <a:extLst>
              <a:ext uri="{FF2B5EF4-FFF2-40B4-BE49-F238E27FC236}">
                <a16:creationId xmlns:a16="http://schemas.microsoft.com/office/drawing/2014/main" id="{9D796F4C-3672-5EF7-150A-8624277F116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95069" y="5815421"/>
            <a:ext cx="1097318" cy="872227"/>
          </a:xfrm>
          <a:prstGeom prst="rect">
            <a:avLst/>
          </a:prstGeom>
        </p:spPr>
      </p:pic>
    </p:spTree>
    <p:custDataLst>
      <p:tags r:id="rId1"/>
    </p:custDataLst>
    <p:extLst>
      <p:ext uri="{BB962C8B-B14F-4D97-AF65-F5344CB8AC3E}">
        <p14:creationId xmlns:p14="http://schemas.microsoft.com/office/powerpoint/2010/main" val="153733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7D15-384E-BC50-5444-58B16620D901}"/>
              </a:ext>
            </a:extLst>
          </p:cNvPr>
          <p:cNvSpPr>
            <a:spLocks noGrp="1"/>
          </p:cNvSpPr>
          <p:nvPr>
            <p:ph type="title"/>
          </p:nvPr>
        </p:nvSpPr>
        <p:spPr>
          <a:xfrm>
            <a:off x="3438012" y="453390"/>
            <a:ext cx="7243711" cy="698400"/>
          </a:xfrm>
        </p:spPr>
        <p:txBody>
          <a:bodyPr/>
          <a:lstStyle/>
          <a:p>
            <a:r>
              <a:rPr lang="en-US" b="1" dirty="0"/>
              <a:t>Pharmacist Scope of Practice </a:t>
            </a:r>
            <a:endParaRPr lang="en-CA" b="1" dirty="0"/>
          </a:p>
        </p:txBody>
      </p:sp>
      <p:sp>
        <p:nvSpPr>
          <p:cNvPr id="4" name="Text Placeholder 3">
            <a:extLst>
              <a:ext uri="{FF2B5EF4-FFF2-40B4-BE49-F238E27FC236}">
                <a16:creationId xmlns:a16="http://schemas.microsoft.com/office/drawing/2014/main" id="{0B33A2B2-3A62-F70C-4406-C93999014408}"/>
              </a:ext>
            </a:extLst>
          </p:cNvPr>
          <p:cNvSpPr>
            <a:spLocks noGrp="1"/>
          </p:cNvSpPr>
          <p:nvPr>
            <p:ph type="body" sz="half" idx="2"/>
          </p:nvPr>
        </p:nvSpPr>
        <p:spPr>
          <a:xfrm>
            <a:off x="3215640" y="1476572"/>
            <a:ext cx="8493267" cy="4774962"/>
          </a:xfrm>
        </p:spPr>
        <p:txBody>
          <a:bodyPr>
            <a:normAutofit lnSpcReduction="10000"/>
          </a:bodyPr>
          <a:lstStyle/>
          <a:p>
            <a:pPr marL="285750" indent="-285750">
              <a:buClr>
                <a:srgbClr val="7CBC51"/>
              </a:buClr>
              <a:buFont typeface="Arial" panose="020B0604020202020204" pitchFamily="34" charset="0"/>
              <a:buChar char="•"/>
            </a:pPr>
            <a:r>
              <a:rPr lang="en-US" sz="1800" dirty="0"/>
              <a:t>Bloom, mental health and addiction services </a:t>
            </a:r>
          </a:p>
          <a:p>
            <a:pPr marL="285750" indent="-285750">
              <a:buClr>
                <a:srgbClr val="7CBC51"/>
              </a:buClr>
              <a:buFont typeface="Arial" panose="020B0604020202020204" pitchFamily="34" charset="0"/>
              <a:buChar char="•"/>
            </a:pPr>
            <a:r>
              <a:rPr lang="en-US" sz="1800" dirty="0"/>
              <a:t>Naloxone Training</a:t>
            </a:r>
          </a:p>
          <a:p>
            <a:pPr marL="285750" indent="-285750">
              <a:buClr>
                <a:srgbClr val="7CBC51"/>
              </a:buClr>
              <a:buFont typeface="Arial" panose="020B0604020202020204" pitchFamily="34" charset="0"/>
              <a:buChar char="•"/>
            </a:pPr>
            <a:r>
              <a:rPr lang="en-US" sz="1800" dirty="0"/>
              <a:t>Chronic Disease Management (CVD, DM, COPD, Asthma, Obesity, HTN, Non-cancer chronic pain, ADHD, other).  This is a longitudinal service which starts with a longer initial assessment visit along with follow up visits through out the year (frequency depends of patient needs) to provide support/care for patients with diagnosed chronic diseases that need help managing their disease.</a:t>
            </a:r>
          </a:p>
          <a:p>
            <a:pPr marL="285750" indent="-285750">
              <a:buClr>
                <a:srgbClr val="7CBC51"/>
              </a:buClr>
              <a:buFont typeface="Arial" panose="020B0604020202020204" pitchFamily="34" charset="0"/>
              <a:buChar char="•"/>
            </a:pPr>
            <a:r>
              <a:rPr lang="en-US" sz="1800" dirty="0"/>
              <a:t>Pilot sites can diagnosis and prescribe for Hypertension and Type 2 Diabetes (those pharmacists who have undergone the training webinar with collaboration available with NPs)</a:t>
            </a:r>
          </a:p>
          <a:p>
            <a:pPr marL="285750" indent="-285750">
              <a:buClr>
                <a:srgbClr val="7CBC51"/>
              </a:buClr>
              <a:buFont typeface="Arial" panose="020B0604020202020204" pitchFamily="34" charset="0"/>
              <a:buChar char="•"/>
            </a:pPr>
            <a:r>
              <a:rPr lang="en-US" sz="1800" dirty="0"/>
              <a:t>Pilot sites can assess and prescribe for acute otitis media, acute otitis externa and acute bacterial rhinosinusitis (if they completed training)</a:t>
            </a:r>
          </a:p>
          <a:p>
            <a:pPr marL="285750" indent="-285750">
              <a:buClr>
                <a:srgbClr val="7CBC51"/>
              </a:buClr>
              <a:buFont typeface="Arial" panose="020B0604020202020204" pitchFamily="34" charset="0"/>
              <a:buChar char="•"/>
            </a:pPr>
            <a:r>
              <a:rPr lang="en-CA" sz="1800" dirty="0"/>
              <a:t>Testing – Ordering and interpreting lab tests and conducting point of care tests (discussed in future slide)</a:t>
            </a:r>
            <a:endParaRPr lang="en-US" sz="1800" dirty="0"/>
          </a:p>
          <a:p>
            <a:pPr marL="285750" indent="-285750">
              <a:buClr>
                <a:srgbClr val="7CBC51"/>
              </a:buClr>
              <a:buFont typeface="Arial" panose="020B0604020202020204" pitchFamily="34" charset="0"/>
              <a:buChar char="•"/>
            </a:pPr>
            <a:r>
              <a:rPr lang="en-US" sz="1800" dirty="0"/>
              <a:t>Prescribe antimicrobial prophylaxis for close contacts identified by PH</a:t>
            </a:r>
          </a:p>
          <a:p>
            <a:pPr>
              <a:buClr>
                <a:srgbClr val="7CBC51"/>
              </a:buClr>
            </a:pPr>
            <a:endParaRPr lang="en-CA" sz="1800" dirty="0"/>
          </a:p>
        </p:txBody>
      </p:sp>
      <p:sp>
        <p:nvSpPr>
          <p:cNvPr id="5" name="Rectangle 4">
            <a:extLst>
              <a:ext uri="{FF2B5EF4-FFF2-40B4-BE49-F238E27FC236}">
                <a16:creationId xmlns:a16="http://schemas.microsoft.com/office/drawing/2014/main" id="{E5A6D383-6FA5-ABDE-4B0F-C83D1CD0C834}"/>
              </a:ext>
            </a:extLst>
          </p:cNvPr>
          <p:cNvSpPr/>
          <p:nvPr/>
        </p:nvSpPr>
        <p:spPr>
          <a:xfrm>
            <a:off x="-35989" y="0"/>
            <a:ext cx="1054740" cy="6858000"/>
          </a:xfrm>
          <a:prstGeom prst="rect">
            <a:avLst/>
          </a:prstGeom>
          <a:solidFill>
            <a:srgbClr val="0066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Chord 5">
            <a:extLst>
              <a:ext uri="{FF2B5EF4-FFF2-40B4-BE49-F238E27FC236}">
                <a16:creationId xmlns:a16="http://schemas.microsoft.com/office/drawing/2014/main" id="{2E72A53F-6F5A-0235-FB77-279C1B2B62DF}"/>
              </a:ext>
            </a:extLst>
          </p:cNvPr>
          <p:cNvSpPr/>
          <p:nvPr/>
        </p:nvSpPr>
        <p:spPr>
          <a:xfrm rot="9875043">
            <a:off x="-3595686" y="-253915"/>
            <a:ext cx="7119393" cy="7137231"/>
          </a:xfrm>
          <a:prstGeom prst="chord">
            <a:avLst>
              <a:gd name="adj1" fmla="val 7354301"/>
              <a:gd name="adj2" fmla="val 16136467"/>
            </a:avLst>
          </a:prstGeom>
          <a:solidFill>
            <a:srgbClr val="0066A2">
              <a:alpha val="50196"/>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rgbClr val="7CBC51"/>
              </a:solidFill>
            </a:endParaRPr>
          </a:p>
        </p:txBody>
      </p:sp>
      <p:pic>
        <p:nvPicPr>
          <p:cNvPr id="7" name="Picture 6">
            <a:extLst>
              <a:ext uri="{FF2B5EF4-FFF2-40B4-BE49-F238E27FC236}">
                <a16:creationId xmlns:a16="http://schemas.microsoft.com/office/drawing/2014/main" id="{9D796F4C-3672-5EF7-150A-8624277F116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95069" y="5815421"/>
            <a:ext cx="1097318" cy="872227"/>
          </a:xfrm>
          <a:prstGeom prst="rect">
            <a:avLst/>
          </a:prstGeom>
        </p:spPr>
      </p:pic>
    </p:spTree>
    <p:custDataLst>
      <p:tags r:id="rId1"/>
    </p:custDataLst>
    <p:extLst>
      <p:ext uri="{BB962C8B-B14F-4D97-AF65-F5344CB8AC3E}">
        <p14:creationId xmlns:p14="http://schemas.microsoft.com/office/powerpoint/2010/main" val="3409274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97BEC7B5-F11D-E111-52FD-CFDC7FD060DC}"/>
              </a:ext>
            </a:extLst>
          </p:cNvPr>
          <p:cNvSpPr>
            <a:spLocks noGrp="1"/>
          </p:cNvSpPr>
          <p:nvPr>
            <p:ph type="title"/>
          </p:nvPr>
        </p:nvSpPr>
        <p:spPr/>
        <p:txBody>
          <a:bodyPr/>
          <a:lstStyle/>
          <a:p>
            <a:r>
              <a:rPr lang="en-US" b="1" dirty="0"/>
              <a:t>Minor Ailments </a:t>
            </a:r>
          </a:p>
        </p:txBody>
      </p:sp>
      <p:sp>
        <p:nvSpPr>
          <p:cNvPr id="6" name="Content Placeholder 5">
            <a:extLst>
              <a:ext uri="{FF2B5EF4-FFF2-40B4-BE49-F238E27FC236}">
                <a16:creationId xmlns:a16="http://schemas.microsoft.com/office/drawing/2014/main" id="{EB8BFF76-AE9C-04FE-D6E5-50942B698167}"/>
              </a:ext>
            </a:extLst>
          </p:cNvPr>
          <p:cNvSpPr>
            <a:spLocks noGrp="1"/>
          </p:cNvSpPr>
          <p:nvPr>
            <p:ph sz="half" idx="1"/>
          </p:nvPr>
        </p:nvSpPr>
        <p:spPr/>
        <p:txBody>
          <a:bodyPr>
            <a:normAutofit fontScale="92500" lnSpcReduction="10000"/>
          </a:bodyPr>
          <a:lstStyle/>
          <a:p>
            <a:pPr algn="l"/>
            <a:r>
              <a:rPr lang="en-US" b="1" i="0" u="sng" dirty="0">
                <a:solidFill>
                  <a:srgbClr val="434343"/>
                </a:solidFill>
                <a:effectLst/>
                <a:latin typeface="Arial" panose="020B0604020202020204" pitchFamily="34" charset="0"/>
              </a:rPr>
              <a:t>GASTROINTESTINAL</a:t>
            </a:r>
          </a:p>
          <a:p>
            <a:pPr marL="0" indent="0" algn="l">
              <a:buNone/>
            </a:pP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Diarrhea (non-infectious)</a:t>
            </a:r>
            <a:endParaRPr lang="en-US" b="0" i="0" dirty="0">
              <a:solidFill>
                <a:srgbClr val="434343"/>
              </a:solidFill>
              <a:effectLst/>
              <a:latin typeface="Neue Helvetica W01"/>
            </a:endParaRPr>
          </a:p>
          <a:p>
            <a:pPr algn="l">
              <a:buFont typeface="Arial" panose="020B0604020202020204" pitchFamily="34" charset="0"/>
              <a:buChar char="•"/>
            </a:pPr>
            <a:r>
              <a:rPr lang="en-US" dirty="0">
                <a:solidFill>
                  <a:srgbClr val="434343"/>
                </a:solidFill>
                <a:latin typeface="Arial" panose="020B0604020202020204" pitchFamily="34" charset="0"/>
              </a:rPr>
              <a:t>GERD </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Hemorrhoids</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Nausea</a:t>
            </a:r>
            <a:endParaRPr lang="en-US" b="0" i="0" dirty="0">
              <a:solidFill>
                <a:srgbClr val="434343"/>
              </a:solidFill>
              <a:effectLst/>
              <a:latin typeface="Neue Helvetica W01"/>
            </a:endParaRPr>
          </a:p>
          <a:p>
            <a:endParaRPr lang="en-US" dirty="0"/>
          </a:p>
        </p:txBody>
      </p:sp>
      <p:sp>
        <p:nvSpPr>
          <p:cNvPr id="9" name="Content Placeholder 8">
            <a:extLst>
              <a:ext uri="{FF2B5EF4-FFF2-40B4-BE49-F238E27FC236}">
                <a16:creationId xmlns:a16="http://schemas.microsoft.com/office/drawing/2014/main" id="{13758456-C43F-4D79-46E7-6DCE63E50697}"/>
              </a:ext>
            </a:extLst>
          </p:cNvPr>
          <p:cNvSpPr>
            <a:spLocks noGrp="1"/>
          </p:cNvSpPr>
          <p:nvPr>
            <p:ph sz="half" idx="2"/>
          </p:nvPr>
        </p:nvSpPr>
        <p:spPr>
          <a:xfrm>
            <a:off x="6172200" y="1825624"/>
            <a:ext cx="5181600" cy="5154295"/>
          </a:xfrm>
        </p:spPr>
        <p:txBody>
          <a:bodyPr>
            <a:normAutofit fontScale="92500" lnSpcReduction="10000"/>
          </a:bodyPr>
          <a:lstStyle/>
          <a:p>
            <a:pPr marL="0" marR="0" algn="l">
              <a:spcBef>
                <a:spcPts val="2055"/>
              </a:spcBef>
              <a:spcAft>
                <a:spcPts val="2055"/>
              </a:spcAft>
            </a:pPr>
            <a:r>
              <a:rPr lang="en-US" b="1" i="0" u="sng" dirty="0">
                <a:solidFill>
                  <a:srgbClr val="434343"/>
                </a:solidFill>
                <a:effectLst/>
                <a:latin typeface="Arial" panose="020B0604020202020204" pitchFamily="34" charset="0"/>
              </a:rPr>
              <a:t>INFECTIONS</a:t>
            </a:r>
            <a:endParaRPr lang="en-US" b="0" i="0" dirty="0">
              <a:solidFill>
                <a:srgbClr val="434343"/>
              </a:solidFill>
              <a:effectLst/>
              <a:latin typeface="Neue Helvetica W01"/>
            </a:endParaRPr>
          </a:p>
          <a:p>
            <a:pPr algn="l">
              <a:buFont typeface="Arial" panose="020B0604020202020204" pitchFamily="34" charset="0"/>
              <a:buChar char="•"/>
            </a:pPr>
            <a:r>
              <a:rPr lang="en-US" dirty="0">
                <a:solidFill>
                  <a:srgbClr val="434343"/>
                </a:solidFill>
                <a:latin typeface="Arial" panose="020B0604020202020204" pitchFamily="34" charset="0"/>
              </a:rPr>
              <a:t>Uncomplicated UTI</a:t>
            </a:r>
            <a:r>
              <a:rPr lang="en-US" b="0" i="0" dirty="0">
                <a:solidFill>
                  <a:srgbClr val="434343"/>
                </a:solidFill>
                <a:effectLst/>
                <a:latin typeface="Arial" panose="020B0604020202020204" pitchFamily="34" charset="0"/>
              </a:rPr>
              <a:t> Infections</a:t>
            </a:r>
            <a:endParaRPr lang="en-US" b="0" i="0" dirty="0">
              <a:solidFill>
                <a:srgbClr val="434343"/>
              </a:solidFill>
              <a:effectLst/>
              <a:latin typeface="Neue Helvetica W01"/>
            </a:endParaRPr>
          </a:p>
          <a:p>
            <a:pPr algn="l">
              <a:buFont typeface="Arial" panose="020B0604020202020204" pitchFamily="34" charset="0"/>
              <a:buChar char="•"/>
            </a:pPr>
            <a:r>
              <a:rPr lang="en-US" dirty="0">
                <a:solidFill>
                  <a:srgbClr val="434343"/>
                </a:solidFill>
                <a:latin typeface="Arial" panose="020B0604020202020204" pitchFamily="34" charset="0"/>
              </a:rPr>
              <a:t>Herpes Zoster </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Strep Throat</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Vaginal yeast infections</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Fungal infections of the skin</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Impetigo</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Cold Sores</a:t>
            </a:r>
            <a:endParaRPr lang="en-US" b="0" i="0" dirty="0">
              <a:solidFill>
                <a:srgbClr val="434343"/>
              </a:solidFill>
              <a:effectLst/>
              <a:latin typeface="Neue Helvetica W01"/>
            </a:endParaRPr>
          </a:p>
          <a:p>
            <a:pPr algn="l">
              <a:buFont typeface="Arial" panose="020B0604020202020204" pitchFamily="34" charset="0"/>
              <a:buChar char="•"/>
            </a:pPr>
            <a:r>
              <a:rPr lang="en-US" b="0" i="0" dirty="0">
                <a:solidFill>
                  <a:srgbClr val="434343"/>
                </a:solidFill>
                <a:effectLst/>
                <a:latin typeface="Arial" panose="020B0604020202020204" pitchFamily="34" charset="0"/>
              </a:rPr>
              <a:t>Lyme disease prevention and Early Lyme </a:t>
            </a:r>
            <a:r>
              <a:rPr lang="en-US" dirty="0">
                <a:solidFill>
                  <a:srgbClr val="434343"/>
                </a:solidFill>
                <a:latin typeface="Arial" panose="020B0604020202020204" pitchFamily="34" charset="0"/>
              </a:rPr>
              <a:t>Treatment </a:t>
            </a:r>
            <a:r>
              <a:rPr lang="en-US" b="0" i="0" dirty="0">
                <a:solidFill>
                  <a:srgbClr val="434343"/>
                </a:solidFill>
                <a:effectLst/>
                <a:latin typeface="Arial" panose="020B0604020202020204" pitchFamily="34" charset="0"/>
              </a:rPr>
              <a:t>after black legged tick bite</a:t>
            </a:r>
            <a:endParaRPr lang="en-US" b="0" i="0" dirty="0">
              <a:solidFill>
                <a:srgbClr val="434343"/>
              </a:solidFill>
              <a:effectLst/>
              <a:latin typeface="Neue Helvetica W01"/>
            </a:endParaRPr>
          </a:p>
          <a:p>
            <a:pPr marL="0" indent="0" algn="l">
              <a:buNone/>
            </a:pPr>
            <a:endParaRPr lang="en-US" b="0" i="0" dirty="0">
              <a:solidFill>
                <a:srgbClr val="434343"/>
              </a:solidFill>
              <a:effectLst/>
              <a:latin typeface="Neue Helvetica W01"/>
            </a:endParaRPr>
          </a:p>
          <a:p>
            <a:endParaRPr lang="en-US" dirty="0"/>
          </a:p>
        </p:txBody>
      </p:sp>
      <p:sp>
        <p:nvSpPr>
          <p:cNvPr id="14" name="Rectangle 13">
            <a:extLst>
              <a:ext uri="{FF2B5EF4-FFF2-40B4-BE49-F238E27FC236}">
                <a16:creationId xmlns:a16="http://schemas.microsoft.com/office/drawing/2014/main" id="{07C3986E-57AB-A30D-1BB7-6882288D8C5E}"/>
              </a:ext>
            </a:extLst>
          </p:cNvPr>
          <p:cNvSpPr/>
          <p:nvPr/>
        </p:nvSpPr>
        <p:spPr>
          <a:xfrm rot="16200000">
            <a:off x="5812422" y="-5812422"/>
            <a:ext cx="567160" cy="12192001"/>
          </a:xfrm>
          <a:prstGeom prst="rect">
            <a:avLst/>
          </a:prstGeom>
          <a:solidFill>
            <a:srgbClr val="0066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ustDataLst>
      <p:tags r:id="rId1"/>
    </p:custDataLst>
    <p:extLst>
      <p:ext uri="{BB962C8B-B14F-4D97-AF65-F5344CB8AC3E}">
        <p14:creationId xmlns:p14="http://schemas.microsoft.com/office/powerpoint/2010/main" val="9077254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gSicdPos"/>
  <p:tag name="ARTICULATE_PROJECT_OPEN" val="0"/>
  <p:tag name="ARTICULATE_SLIDE_COUNT" val="16"/>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PANS">
      <a:dk1>
        <a:srgbClr val="000000"/>
      </a:dk1>
      <a:lt1>
        <a:srgbClr val="FFFFFF"/>
      </a:lt1>
      <a:dk2>
        <a:srgbClr val="545454"/>
      </a:dk2>
      <a:lt2>
        <a:srgbClr val="BFBFBF"/>
      </a:lt2>
      <a:accent1>
        <a:srgbClr val="0066A2"/>
      </a:accent1>
      <a:accent2>
        <a:srgbClr val="7CBC51"/>
      </a:accent2>
      <a:accent3>
        <a:srgbClr val="2791A6"/>
      </a:accent3>
      <a:accent4>
        <a:srgbClr val="F9A865"/>
      </a:accent4>
      <a:accent5>
        <a:srgbClr val="1AB39F"/>
      </a:accent5>
      <a:accent6>
        <a:srgbClr val="D5393D"/>
      </a:accent6>
      <a:hlink>
        <a:srgbClr val="90BB23"/>
      </a:hlink>
      <a:folHlink>
        <a:srgbClr val="EE7008"/>
      </a:folHlink>
    </a:clrScheme>
    <a:fontScheme name="Custom 1">
      <a:majorFont>
        <a:latin typeface="Raleway"/>
        <a:ea typeface=""/>
        <a:cs typeface=""/>
      </a:majorFont>
      <a:minorFont>
        <a:latin typeface="Ralew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AC13A3971FACC45962A4D117A3B6867" ma:contentTypeVersion="13" ma:contentTypeDescription="Create a new document." ma:contentTypeScope="" ma:versionID="d3b5387f90068e69d5a3e0c5935df89f">
  <xsd:schema xmlns:xsd="http://www.w3.org/2001/XMLSchema" xmlns:xs="http://www.w3.org/2001/XMLSchema" xmlns:p="http://schemas.microsoft.com/office/2006/metadata/properties" xmlns:ns2="08bbc887-eabc-44d1-84a7-64e8ed450395" xmlns:ns3="6b36f8a7-8092-4713-94e0-95e9c02338c3" targetNamespace="http://schemas.microsoft.com/office/2006/metadata/properties" ma:root="true" ma:fieldsID="9c6ca8603017500047f4fb4d7c557c1d" ns2:_="" ns3:_="">
    <xsd:import namespace="08bbc887-eabc-44d1-84a7-64e8ed450395"/>
    <xsd:import namespace="6b36f8a7-8092-4713-94e0-95e9c02338c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bbc887-eabc-44d1-84a7-64e8ed4503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6f975bc5-fb1e-49d2-9d6a-6ca33c0064cb"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b36f8a7-8092-4713-94e0-95e9c02338c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415e2d8d-6440-41a7-a4b9-4669d750ccfe}" ma:internalName="TaxCatchAll" ma:showField="CatchAllData" ma:web="6b36f8a7-8092-4713-94e0-95e9c02338c3">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8bbc887-eabc-44d1-84a7-64e8ed450395">
      <Terms xmlns="http://schemas.microsoft.com/office/infopath/2007/PartnerControls"/>
    </lcf76f155ced4ddcb4097134ff3c332f>
    <TaxCatchAll xmlns="6b36f8a7-8092-4713-94e0-95e9c02338c3" xsi:nil="true"/>
  </documentManagement>
</p:properties>
</file>

<file path=customXml/itemProps1.xml><?xml version="1.0" encoding="utf-8"?>
<ds:datastoreItem xmlns:ds="http://schemas.openxmlformats.org/officeDocument/2006/customXml" ds:itemID="{2BE44B82-563C-4997-8811-4431CD325C6A}">
  <ds:schemaRefs>
    <ds:schemaRef ds:uri="http://schemas.microsoft.com/sharepoint/v3/contenttype/forms"/>
  </ds:schemaRefs>
</ds:datastoreItem>
</file>

<file path=customXml/itemProps2.xml><?xml version="1.0" encoding="utf-8"?>
<ds:datastoreItem xmlns:ds="http://schemas.openxmlformats.org/officeDocument/2006/customXml" ds:itemID="{23CA6F68-ED1F-4E87-9539-088ED0ADD4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bbc887-eabc-44d1-84a7-64e8ed450395"/>
    <ds:schemaRef ds:uri="6b36f8a7-8092-4713-94e0-95e9c02338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ED75595-1125-496A-BC21-49205E7E046B}">
  <ds:schemaRefs>
    <ds:schemaRef ds:uri="http://schemas.microsoft.com/office/2006/metadata/properties"/>
    <ds:schemaRef ds:uri="http://schemas.microsoft.com/office/infopath/2007/PartnerControls"/>
    <ds:schemaRef ds:uri="08bbc887-eabc-44d1-84a7-64e8ed450395"/>
    <ds:schemaRef ds:uri="6b36f8a7-8092-4713-94e0-95e9c02338c3"/>
  </ds:schemaRefs>
</ds:datastoreItem>
</file>

<file path=docProps/app.xml><?xml version="1.0" encoding="utf-8"?>
<Properties xmlns="http://schemas.openxmlformats.org/officeDocument/2006/extended-properties" xmlns:vt="http://schemas.openxmlformats.org/officeDocument/2006/docPropsVTypes">
  <TotalTime>10695</TotalTime>
  <Words>1883</Words>
  <Application>Microsoft Office PowerPoint</Application>
  <PresentationFormat>Widescreen</PresentationFormat>
  <Paragraphs>162</Paragraphs>
  <Slides>19</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Aptos</vt:lpstr>
      <vt:lpstr>Arial</vt:lpstr>
      <vt:lpstr>Calibri</vt:lpstr>
      <vt:lpstr>Neue Helvetica W01</vt:lpstr>
      <vt:lpstr>Raleway</vt:lpstr>
      <vt:lpstr>Symbol</vt:lpstr>
      <vt:lpstr>Wingdings</vt:lpstr>
      <vt:lpstr>Office Theme</vt:lpstr>
      <vt:lpstr>     Information for Community Providers   </vt:lpstr>
      <vt:lpstr>Agenda</vt:lpstr>
      <vt:lpstr>Project Overview</vt:lpstr>
      <vt:lpstr>Project Overview</vt:lpstr>
      <vt:lpstr>Background </vt:lpstr>
      <vt:lpstr>PowerPoint Presentation</vt:lpstr>
      <vt:lpstr>Pharmacist Scope of Practice </vt:lpstr>
      <vt:lpstr>Pharmacist Scope of Practice </vt:lpstr>
      <vt:lpstr>Minor Ailments </vt:lpstr>
      <vt:lpstr>Minor Ailments Continued</vt:lpstr>
      <vt:lpstr>Minor Ailments Continued</vt:lpstr>
      <vt:lpstr>Ordering Laboratory Tests</vt:lpstr>
      <vt:lpstr>Point of Care Testing</vt:lpstr>
      <vt:lpstr>Patient Information</vt:lpstr>
      <vt:lpstr>Who can CPPCC pharmacists consult with regarding patients?</vt:lpstr>
      <vt:lpstr>What to do when symptoms are out of pharmacist’s scope?</vt:lpstr>
      <vt:lpstr>Communicating Results</vt:lpstr>
      <vt:lpstr>Interested in referring a patient?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Martha Lowe</dc:creator>
  <cp:lastModifiedBy>Suzanne Richards-Aucoin</cp:lastModifiedBy>
  <cp:revision>5</cp:revision>
  <dcterms:created xsi:type="dcterms:W3CDTF">2022-11-16T13:06:49Z</dcterms:created>
  <dcterms:modified xsi:type="dcterms:W3CDTF">2024-09-19T17:22:55Z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3DB26D28-5C3D-4B42-B452-0ECBA24183E3</vt:lpwstr>
  </property>
  <property fmtid="{D5CDD505-2E9C-101B-9397-08002B2CF9AE}" pid="3" name="ArticulatePath">
    <vt:lpwstr>2022 PANS Powerpoint template (Nov 16)</vt:lpwstr>
  </property>
  <property fmtid="{D5CDD505-2E9C-101B-9397-08002B2CF9AE}" pid="4" name="ContentTypeId">
    <vt:lpwstr>0x0101007AC13A3971FACC45962A4D117A3B6867</vt:lpwstr>
  </property>
  <property fmtid="{D5CDD505-2E9C-101B-9397-08002B2CF9AE}" pid="5" name="MediaServiceImageTags">
    <vt:lpwstr/>
  </property>
</Properties>
</file>