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301" r:id="rId5"/>
    <p:sldId id="292" r:id="rId6"/>
    <p:sldId id="322" r:id="rId7"/>
    <p:sldId id="323" r:id="rId8"/>
    <p:sldId id="327" r:id="rId9"/>
    <p:sldId id="326" r:id="rId10"/>
    <p:sldId id="334" r:id="rId11"/>
    <p:sldId id="328" r:id="rId12"/>
    <p:sldId id="332" r:id="rId13"/>
    <p:sldId id="333" r:id="rId14"/>
    <p:sldId id="335" r:id="rId15"/>
    <p:sldId id="329" r:id="rId16"/>
    <p:sldId id="346" r:id="rId17"/>
    <p:sldId id="342" r:id="rId18"/>
    <p:sldId id="339" r:id="rId19"/>
    <p:sldId id="345" r:id="rId20"/>
    <p:sldId id="337" r:id="rId21"/>
    <p:sldId id="331" r:id="rId22"/>
    <p:sldId id="341" r:id="rId23"/>
    <p:sldId id="344" r:id="rId24"/>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EAD2A6D-5856-492B-BFCE-D41951C20B44}">
          <p14:sldIdLst>
            <p14:sldId id="301"/>
            <p14:sldId id="292"/>
            <p14:sldId id="322"/>
            <p14:sldId id="323"/>
            <p14:sldId id="327"/>
            <p14:sldId id="326"/>
            <p14:sldId id="334"/>
            <p14:sldId id="328"/>
            <p14:sldId id="332"/>
            <p14:sldId id="333"/>
            <p14:sldId id="335"/>
            <p14:sldId id="329"/>
            <p14:sldId id="346"/>
            <p14:sldId id="342"/>
            <p14:sldId id="339"/>
            <p14:sldId id="345"/>
            <p14:sldId id="337"/>
            <p14:sldId id="331"/>
            <p14:sldId id="341"/>
            <p14:sldId id="3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ha Lowe" initials="ML" lastIdx="1" clrIdx="0">
    <p:extLst>
      <p:ext uri="{19B8F6BF-5375-455C-9EA6-DF929625EA0E}">
        <p15:presenceInfo xmlns:p15="http://schemas.microsoft.com/office/powerpoint/2012/main" userId="S::martha@pans.ns.ca::aa59cdb5-1999-49a8-b417-647a66d910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CBC51"/>
    <a:srgbClr val="0066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7E5B7F-045B-40CB-8185-8F75BC446B91}" v="2" dt="2024-09-20T15:17:09.0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B9F2C1-B35B-45E6-A575-3A0689B316FB}" type="datetimeFigureOut">
              <a:rPr lang="en-CA" smtClean="0"/>
              <a:t>2024-10-28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B9437-8CE5-4797-8082-0E9B29070F51}" type="slidenum">
              <a:rPr lang="en-CA" smtClean="0"/>
              <a:t>‹#›</a:t>
            </a:fld>
            <a:endParaRPr lang="en-CA"/>
          </a:p>
        </p:txBody>
      </p:sp>
    </p:spTree>
    <p:extLst>
      <p:ext uri="{BB962C8B-B14F-4D97-AF65-F5344CB8AC3E}">
        <p14:creationId xmlns:p14="http://schemas.microsoft.com/office/powerpoint/2010/main" val="2043194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8992C-2A12-818D-8C06-7858296E60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20DAFD7-1C33-5714-64D2-03CD22D9D6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42FE5F9-05CF-F587-CDF0-77F9DC905D7E}"/>
              </a:ext>
            </a:extLst>
          </p:cNvPr>
          <p:cNvSpPr>
            <a:spLocks noGrp="1"/>
          </p:cNvSpPr>
          <p:nvPr>
            <p:ph type="dt" sz="half" idx="10"/>
          </p:nvPr>
        </p:nvSpPr>
        <p:spPr/>
        <p:txBody>
          <a:bodyPr/>
          <a:lstStyle/>
          <a:p>
            <a:fld id="{94584797-7159-4EEE-88B2-28B9C4FCFB3B}" type="datetimeFigureOut">
              <a:rPr lang="en-CA" smtClean="0"/>
              <a:t>2024-10-28</a:t>
            </a:fld>
            <a:endParaRPr lang="en-CA"/>
          </a:p>
        </p:txBody>
      </p:sp>
      <p:sp>
        <p:nvSpPr>
          <p:cNvPr id="5" name="Footer Placeholder 4">
            <a:extLst>
              <a:ext uri="{FF2B5EF4-FFF2-40B4-BE49-F238E27FC236}">
                <a16:creationId xmlns:a16="http://schemas.microsoft.com/office/drawing/2014/main" id="{94433ED6-37AA-CABF-40DF-1361EDB2589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CBE5873-3462-2498-6653-CFC9ECCECBC5}"/>
              </a:ext>
            </a:extLst>
          </p:cNvPr>
          <p:cNvSpPr>
            <a:spLocks noGrp="1"/>
          </p:cNvSpPr>
          <p:nvPr>
            <p:ph type="sldNum" sz="quarter" idx="12"/>
          </p:nvPr>
        </p:nvSpPr>
        <p:spPr/>
        <p:txBody>
          <a:bodyPr/>
          <a:lstStyle/>
          <a:p>
            <a:fld id="{8384E68E-3FDE-4D69-A7F3-006D96CC43E8}" type="slidenum">
              <a:rPr lang="en-CA" smtClean="0"/>
              <a:t>‹#›</a:t>
            </a:fld>
            <a:endParaRPr lang="en-CA"/>
          </a:p>
        </p:txBody>
      </p:sp>
    </p:spTree>
    <p:custDataLst>
      <p:tags r:id="rId1"/>
    </p:custDataLst>
    <p:extLst>
      <p:ext uri="{BB962C8B-B14F-4D97-AF65-F5344CB8AC3E}">
        <p14:creationId xmlns:p14="http://schemas.microsoft.com/office/powerpoint/2010/main" val="4129048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66AEC-8AB1-EC52-7174-145411E8B02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23ACBE0-7152-61DF-7DB3-AFAFA6EE7B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7F23A2D-8169-7926-E8FD-2707CF8EB634}"/>
              </a:ext>
            </a:extLst>
          </p:cNvPr>
          <p:cNvSpPr>
            <a:spLocks noGrp="1"/>
          </p:cNvSpPr>
          <p:nvPr>
            <p:ph type="dt" sz="half" idx="10"/>
          </p:nvPr>
        </p:nvSpPr>
        <p:spPr/>
        <p:txBody>
          <a:bodyPr/>
          <a:lstStyle/>
          <a:p>
            <a:fld id="{94584797-7159-4EEE-88B2-28B9C4FCFB3B}" type="datetimeFigureOut">
              <a:rPr lang="en-CA" smtClean="0"/>
              <a:t>2024-10-28</a:t>
            </a:fld>
            <a:endParaRPr lang="en-CA"/>
          </a:p>
        </p:txBody>
      </p:sp>
      <p:sp>
        <p:nvSpPr>
          <p:cNvPr id="5" name="Footer Placeholder 4">
            <a:extLst>
              <a:ext uri="{FF2B5EF4-FFF2-40B4-BE49-F238E27FC236}">
                <a16:creationId xmlns:a16="http://schemas.microsoft.com/office/drawing/2014/main" id="{B149CE25-518F-FD47-5157-115DBE6D853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6B69695-9021-3EA9-F3C0-9AB450504A78}"/>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1410621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64F12E-66D7-44F3-76CD-88D492F297B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451FD7F-705D-391A-DC87-92826E5A01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AA73615-61BE-9930-D4B8-F6E87D1346BC}"/>
              </a:ext>
            </a:extLst>
          </p:cNvPr>
          <p:cNvSpPr>
            <a:spLocks noGrp="1"/>
          </p:cNvSpPr>
          <p:nvPr>
            <p:ph type="dt" sz="half" idx="10"/>
          </p:nvPr>
        </p:nvSpPr>
        <p:spPr/>
        <p:txBody>
          <a:bodyPr/>
          <a:lstStyle/>
          <a:p>
            <a:fld id="{94584797-7159-4EEE-88B2-28B9C4FCFB3B}" type="datetimeFigureOut">
              <a:rPr lang="en-CA" smtClean="0"/>
              <a:t>2024-10-28</a:t>
            </a:fld>
            <a:endParaRPr lang="en-CA"/>
          </a:p>
        </p:txBody>
      </p:sp>
      <p:sp>
        <p:nvSpPr>
          <p:cNvPr id="5" name="Footer Placeholder 4">
            <a:extLst>
              <a:ext uri="{FF2B5EF4-FFF2-40B4-BE49-F238E27FC236}">
                <a16:creationId xmlns:a16="http://schemas.microsoft.com/office/drawing/2014/main" id="{875B3EB0-6AC4-6971-C0BE-3A1F483C21E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D21D9AB-1284-D7E8-1B1B-40425A3DE199}"/>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3650252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F3E47-7ED3-D8D1-8E34-4335207D732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7D55976-3E14-EF76-0821-553DCDD35D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033DC0-92A5-B5BF-B8C9-A998E410EAC0}"/>
              </a:ext>
            </a:extLst>
          </p:cNvPr>
          <p:cNvSpPr>
            <a:spLocks noGrp="1"/>
          </p:cNvSpPr>
          <p:nvPr>
            <p:ph type="dt" sz="half" idx="10"/>
          </p:nvPr>
        </p:nvSpPr>
        <p:spPr/>
        <p:txBody>
          <a:bodyPr/>
          <a:lstStyle/>
          <a:p>
            <a:fld id="{94584797-7159-4EEE-88B2-28B9C4FCFB3B}" type="datetimeFigureOut">
              <a:rPr lang="en-CA" smtClean="0"/>
              <a:t>2024-10-28</a:t>
            </a:fld>
            <a:endParaRPr lang="en-CA"/>
          </a:p>
        </p:txBody>
      </p:sp>
      <p:sp>
        <p:nvSpPr>
          <p:cNvPr id="5" name="Footer Placeholder 4">
            <a:extLst>
              <a:ext uri="{FF2B5EF4-FFF2-40B4-BE49-F238E27FC236}">
                <a16:creationId xmlns:a16="http://schemas.microsoft.com/office/drawing/2014/main" id="{D857179C-75E6-6183-4180-ADF42A2D516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D462925-A72D-44C7-7A86-B0288C2B6436}"/>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263769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7BD32-5624-033E-7336-0CE662A558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A562E2C-FD45-6DA5-CBD2-F828F063B5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592176-4EAE-FBFF-DA1D-AEA6D513B2A0}"/>
              </a:ext>
            </a:extLst>
          </p:cNvPr>
          <p:cNvSpPr>
            <a:spLocks noGrp="1"/>
          </p:cNvSpPr>
          <p:nvPr>
            <p:ph type="dt" sz="half" idx="10"/>
          </p:nvPr>
        </p:nvSpPr>
        <p:spPr/>
        <p:txBody>
          <a:bodyPr/>
          <a:lstStyle/>
          <a:p>
            <a:fld id="{94584797-7159-4EEE-88B2-28B9C4FCFB3B}" type="datetimeFigureOut">
              <a:rPr lang="en-CA" smtClean="0"/>
              <a:t>2024-10-28</a:t>
            </a:fld>
            <a:endParaRPr lang="en-CA"/>
          </a:p>
        </p:txBody>
      </p:sp>
      <p:sp>
        <p:nvSpPr>
          <p:cNvPr id="5" name="Footer Placeholder 4">
            <a:extLst>
              <a:ext uri="{FF2B5EF4-FFF2-40B4-BE49-F238E27FC236}">
                <a16:creationId xmlns:a16="http://schemas.microsoft.com/office/drawing/2014/main" id="{B920F419-83AC-41B0-9C8E-8B3B9177C58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523F627-2653-FF2E-882A-877DF999C90C}"/>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3256385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657DC-228C-5EF4-CDFF-662078FD0B8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C875A25-DC9B-80AB-47ED-6B6F8F0386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A22CEA6C-EBDF-6E8D-F473-489E8799FC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C4C1C1E-7CDD-F140-5116-2A243B5F8647}"/>
              </a:ext>
            </a:extLst>
          </p:cNvPr>
          <p:cNvSpPr>
            <a:spLocks noGrp="1"/>
          </p:cNvSpPr>
          <p:nvPr>
            <p:ph type="dt" sz="half" idx="10"/>
          </p:nvPr>
        </p:nvSpPr>
        <p:spPr/>
        <p:txBody>
          <a:bodyPr/>
          <a:lstStyle/>
          <a:p>
            <a:fld id="{94584797-7159-4EEE-88B2-28B9C4FCFB3B}" type="datetimeFigureOut">
              <a:rPr lang="en-CA" smtClean="0"/>
              <a:t>2024-10-28</a:t>
            </a:fld>
            <a:endParaRPr lang="en-CA"/>
          </a:p>
        </p:txBody>
      </p:sp>
      <p:sp>
        <p:nvSpPr>
          <p:cNvPr id="6" name="Footer Placeholder 5">
            <a:extLst>
              <a:ext uri="{FF2B5EF4-FFF2-40B4-BE49-F238E27FC236}">
                <a16:creationId xmlns:a16="http://schemas.microsoft.com/office/drawing/2014/main" id="{44E515A2-27C1-D3D7-5DB5-A7D59F3324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0DCE383-1BB7-7A4A-C3AC-0BC64FF176C7}"/>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2065203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95D1D-BE72-F7F6-BBAD-73E3A57852F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AAC766F-3EF4-4C14-00A9-0BDE7B04D6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3C89BB-10C3-10DD-07DD-724E19BCB3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29D492C-D4BF-FF20-672B-5CEAB78DE0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A752CA-2F16-B02B-27D7-0166501595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BAE4194-0DCC-6BD4-F240-6E04ADB9870F}"/>
              </a:ext>
            </a:extLst>
          </p:cNvPr>
          <p:cNvSpPr>
            <a:spLocks noGrp="1"/>
          </p:cNvSpPr>
          <p:nvPr>
            <p:ph type="dt" sz="half" idx="10"/>
          </p:nvPr>
        </p:nvSpPr>
        <p:spPr/>
        <p:txBody>
          <a:bodyPr/>
          <a:lstStyle/>
          <a:p>
            <a:fld id="{94584797-7159-4EEE-88B2-28B9C4FCFB3B}" type="datetimeFigureOut">
              <a:rPr lang="en-CA" smtClean="0"/>
              <a:t>2024-10-28</a:t>
            </a:fld>
            <a:endParaRPr lang="en-CA"/>
          </a:p>
        </p:txBody>
      </p:sp>
      <p:sp>
        <p:nvSpPr>
          <p:cNvPr id="8" name="Footer Placeholder 7">
            <a:extLst>
              <a:ext uri="{FF2B5EF4-FFF2-40B4-BE49-F238E27FC236}">
                <a16:creationId xmlns:a16="http://schemas.microsoft.com/office/drawing/2014/main" id="{63448446-3A27-8D66-56D6-11A9795241A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65D70F45-8382-B234-F06A-63EDC72E3036}"/>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433472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52C2-DBD4-6897-B5D1-D319A4DD3A17}"/>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93DC039-9FA4-FEE8-F7B1-E2D89965A101}"/>
              </a:ext>
            </a:extLst>
          </p:cNvPr>
          <p:cNvSpPr>
            <a:spLocks noGrp="1"/>
          </p:cNvSpPr>
          <p:nvPr>
            <p:ph type="dt" sz="half" idx="10"/>
          </p:nvPr>
        </p:nvSpPr>
        <p:spPr/>
        <p:txBody>
          <a:bodyPr/>
          <a:lstStyle/>
          <a:p>
            <a:fld id="{94584797-7159-4EEE-88B2-28B9C4FCFB3B}" type="datetimeFigureOut">
              <a:rPr lang="en-CA" smtClean="0"/>
              <a:t>2024-10-28</a:t>
            </a:fld>
            <a:endParaRPr lang="en-CA"/>
          </a:p>
        </p:txBody>
      </p:sp>
      <p:sp>
        <p:nvSpPr>
          <p:cNvPr id="4" name="Footer Placeholder 3">
            <a:extLst>
              <a:ext uri="{FF2B5EF4-FFF2-40B4-BE49-F238E27FC236}">
                <a16:creationId xmlns:a16="http://schemas.microsoft.com/office/drawing/2014/main" id="{CF842BA5-959C-C391-7600-2A80290EE690}"/>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F512118C-79E2-9D96-72BF-CF20ED22DB6E}"/>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3244722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4D7B30-1D76-AF13-3BCE-C7A8595F7EBC}"/>
              </a:ext>
            </a:extLst>
          </p:cNvPr>
          <p:cNvSpPr>
            <a:spLocks noGrp="1"/>
          </p:cNvSpPr>
          <p:nvPr>
            <p:ph type="dt" sz="half" idx="10"/>
          </p:nvPr>
        </p:nvSpPr>
        <p:spPr/>
        <p:txBody>
          <a:bodyPr/>
          <a:lstStyle/>
          <a:p>
            <a:fld id="{94584797-7159-4EEE-88B2-28B9C4FCFB3B}" type="datetimeFigureOut">
              <a:rPr lang="en-CA" smtClean="0"/>
              <a:t>2024-10-28</a:t>
            </a:fld>
            <a:endParaRPr lang="en-CA"/>
          </a:p>
        </p:txBody>
      </p:sp>
      <p:sp>
        <p:nvSpPr>
          <p:cNvPr id="3" name="Footer Placeholder 2">
            <a:extLst>
              <a:ext uri="{FF2B5EF4-FFF2-40B4-BE49-F238E27FC236}">
                <a16:creationId xmlns:a16="http://schemas.microsoft.com/office/drawing/2014/main" id="{57B01939-6DD0-3C8C-5673-D4D48B9B505F}"/>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6D19FD56-4A5A-4DD1-5B13-4726F74005DE}"/>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362096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5DC22-B48E-5073-1660-2A4D58AEA1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B48A3410-E7A4-2FD7-6A43-A7C77C175C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A635C4B-AB9D-9F23-8AFE-EC9FC254E0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F1BDC6-EACB-BD60-ED21-D209468E6C37}"/>
              </a:ext>
            </a:extLst>
          </p:cNvPr>
          <p:cNvSpPr>
            <a:spLocks noGrp="1"/>
          </p:cNvSpPr>
          <p:nvPr>
            <p:ph type="dt" sz="half" idx="10"/>
          </p:nvPr>
        </p:nvSpPr>
        <p:spPr/>
        <p:txBody>
          <a:bodyPr/>
          <a:lstStyle/>
          <a:p>
            <a:fld id="{94584797-7159-4EEE-88B2-28B9C4FCFB3B}" type="datetimeFigureOut">
              <a:rPr lang="en-CA" smtClean="0"/>
              <a:t>2024-10-28</a:t>
            </a:fld>
            <a:endParaRPr lang="en-CA"/>
          </a:p>
        </p:txBody>
      </p:sp>
      <p:sp>
        <p:nvSpPr>
          <p:cNvPr id="6" name="Footer Placeholder 5">
            <a:extLst>
              <a:ext uri="{FF2B5EF4-FFF2-40B4-BE49-F238E27FC236}">
                <a16:creationId xmlns:a16="http://schemas.microsoft.com/office/drawing/2014/main" id="{0C75EA2F-CA0F-0C58-0147-98ABC7E6CAE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3A17813-539B-5359-5D32-7ACB02528EF6}"/>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2207742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51B5E-3E1A-D613-E53E-3AE6A275C2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AF0512E-66C7-7CB8-1C8C-151D4D0AED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C75B836-C59F-7C51-7E12-C8C5848BBA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93C334-A04E-252A-21FC-45B4B37D4AB1}"/>
              </a:ext>
            </a:extLst>
          </p:cNvPr>
          <p:cNvSpPr>
            <a:spLocks noGrp="1"/>
          </p:cNvSpPr>
          <p:nvPr>
            <p:ph type="dt" sz="half" idx="10"/>
          </p:nvPr>
        </p:nvSpPr>
        <p:spPr/>
        <p:txBody>
          <a:bodyPr/>
          <a:lstStyle/>
          <a:p>
            <a:fld id="{94584797-7159-4EEE-88B2-28B9C4FCFB3B}" type="datetimeFigureOut">
              <a:rPr lang="en-CA" smtClean="0"/>
              <a:t>2024-10-28</a:t>
            </a:fld>
            <a:endParaRPr lang="en-CA"/>
          </a:p>
        </p:txBody>
      </p:sp>
      <p:sp>
        <p:nvSpPr>
          <p:cNvPr id="6" name="Footer Placeholder 5">
            <a:extLst>
              <a:ext uri="{FF2B5EF4-FFF2-40B4-BE49-F238E27FC236}">
                <a16:creationId xmlns:a16="http://schemas.microsoft.com/office/drawing/2014/main" id="{0EFAD335-22C8-9C4B-9485-94C792848FD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9B6DA96-3B1D-2D53-BF1D-C0B5AF6A8134}"/>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4215577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E7B948-9EAA-2DA8-561C-48E0227C7B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6DABFC3-EF8E-C8F3-3D7B-9F395F8E36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2471FD6-00A7-6FC8-E9D9-4F80F2EC16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84797-7159-4EEE-88B2-28B9C4FCFB3B}" type="datetimeFigureOut">
              <a:rPr lang="en-CA" smtClean="0"/>
              <a:t>2024-10-28</a:t>
            </a:fld>
            <a:endParaRPr lang="en-CA"/>
          </a:p>
        </p:txBody>
      </p:sp>
      <p:sp>
        <p:nvSpPr>
          <p:cNvPr id="5" name="Footer Placeholder 4">
            <a:extLst>
              <a:ext uri="{FF2B5EF4-FFF2-40B4-BE49-F238E27FC236}">
                <a16:creationId xmlns:a16="http://schemas.microsoft.com/office/drawing/2014/main" id="{5749B553-5B58-E058-BD87-DC8667E123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A918796C-347F-35D3-FF6C-9CC20EED6E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4E68E-3FDE-4D69-A7F3-006D96CC43E8}" type="slidenum">
              <a:rPr lang="en-CA" smtClean="0"/>
              <a:t>‹#›</a:t>
            </a:fld>
            <a:endParaRPr lang="en-CA"/>
          </a:p>
        </p:txBody>
      </p:sp>
    </p:spTree>
    <p:extLst>
      <p:ext uri="{BB962C8B-B14F-4D97-AF65-F5344CB8AC3E}">
        <p14:creationId xmlns:p14="http://schemas.microsoft.com/office/powerpoint/2010/main" val="1148048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14.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15.xml"/><Relationship Id="rId5" Type="http://schemas.openxmlformats.org/officeDocument/2006/relationships/image" Target="../media/image10.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17.xml"/><Relationship Id="rId5" Type="http://schemas.openxmlformats.org/officeDocument/2006/relationships/image" Target="../media/image11.png"/><Relationship Id="rId4" Type="http://schemas.openxmlformats.org/officeDocument/2006/relationships/hyperlink" Target="https://novascotia.ca/DHW/CDPC/documents/Vaccine-Eligibility-for-High-Risk-Conditions.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18.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20.xml"/><Relationship Id="rId5" Type="http://schemas.openxmlformats.org/officeDocument/2006/relationships/image" Target="../media/image14.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hyperlink" Target="https://physicians.nshealth.ca/resources/immunization-forms-providers" TargetMode="External"/><Relationship Id="rId2" Type="http://schemas.openxmlformats.org/officeDocument/2006/relationships/slideLayout" Target="../slideLayouts/slideLayout8.xml"/><Relationship Id="rId1" Type="http://schemas.openxmlformats.org/officeDocument/2006/relationships/tags" Target="../tags/tag6.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0475C6-44A8-5E5A-C472-88C438CC953A}"/>
              </a:ext>
            </a:extLst>
          </p:cNvPr>
          <p:cNvSpPr/>
          <p:nvPr/>
        </p:nvSpPr>
        <p:spPr>
          <a:xfrm rot="16200000">
            <a:off x="4193097" y="-4473896"/>
            <a:ext cx="3805810" cy="12192001"/>
          </a:xfrm>
          <a:prstGeom prst="rect">
            <a:avLst/>
          </a:prstGeom>
          <a:solidFill>
            <a:srgbClr val="0066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79EADCB1-4985-026D-CAB1-8459A533591D}"/>
              </a:ext>
            </a:extLst>
          </p:cNvPr>
          <p:cNvSpPr>
            <a:spLocks noGrp="1"/>
          </p:cNvSpPr>
          <p:nvPr>
            <p:ph type="ctrTitle"/>
          </p:nvPr>
        </p:nvSpPr>
        <p:spPr/>
        <p:txBody>
          <a:bodyPr>
            <a:normAutofit fontScale="90000"/>
          </a:bodyPr>
          <a:lstStyle/>
          <a:p>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US" dirty="0">
                <a:solidFill>
                  <a:schemeClr val="bg1"/>
                </a:solidFill>
              </a:rPr>
              <a:t>Publicly Funded Vaccines </a:t>
            </a:r>
            <a:br>
              <a:rPr lang="en-US" dirty="0">
                <a:solidFill>
                  <a:schemeClr val="bg1"/>
                </a:solidFill>
              </a:rPr>
            </a:br>
            <a:r>
              <a:rPr lang="en-US" dirty="0">
                <a:solidFill>
                  <a:schemeClr val="bg1"/>
                </a:solidFill>
              </a:rPr>
              <a:t>at the </a:t>
            </a:r>
            <a:br>
              <a:rPr lang="en-US" dirty="0">
                <a:solidFill>
                  <a:schemeClr val="bg1"/>
                </a:solidFill>
              </a:rPr>
            </a:br>
            <a:r>
              <a:rPr lang="en-US" dirty="0">
                <a:solidFill>
                  <a:schemeClr val="bg1"/>
                </a:solidFill>
              </a:rPr>
              <a:t>Community Pharmacy Primary Care Clinic </a:t>
            </a:r>
            <a:endParaRPr lang="en-CA" dirty="0">
              <a:solidFill>
                <a:schemeClr val="bg1"/>
              </a:solidFill>
            </a:endParaRPr>
          </a:p>
        </p:txBody>
      </p:sp>
      <p:sp>
        <p:nvSpPr>
          <p:cNvPr id="3" name="Subtitle 2">
            <a:extLst>
              <a:ext uri="{FF2B5EF4-FFF2-40B4-BE49-F238E27FC236}">
                <a16:creationId xmlns:a16="http://schemas.microsoft.com/office/drawing/2014/main" id="{1FE0D8B5-56B6-EF71-575D-C29795854E0D}"/>
              </a:ext>
            </a:extLst>
          </p:cNvPr>
          <p:cNvSpPr>
            <a:spLocks noGrp="1"/>
          </p:cNvSpPr>
          <p:nvPr>
            <p:ph type="subTitle" idx="1"/>
          </p:nvPr>
        </p:nvSpPr>
        <p:spPr/>
        <p:txBody>
          <a:bodyPr>
            <a:normAutofit/>
          </a:bodyPr>
          <a:lstStyle/>
          <a:p>
            <a:endParaRPr lang="en-CA" sz="3600" dirty="0"/>
          </a:p>
        </p:txBody>
      </p:sp>
      <p:pic>
        <p:nvPicPr>
          <p:cNvPr id="6" name="Picture 5">
            <a:extLst>
              <a:ext uri="{FF2B5EF4-FFF2-40B4-BE49-F238E27FC236}">
                <a16:creationId xmlns:a16="http://schemas.microsoft.com/office/drawing/2014/main" id="{9498E530-E90E-D177-8B48-59836AADDF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200" y="5688017"/>
            <a:ext cx="1097318" cy="872227"/>
          </a:xfrm>
          <a:prstGeom prst="rect">
            <a:avLst/>
          </a:prstGeom>
        </p:spPr>
      </p:pic>
      <p:pic>
        <p:nvPicPr>
          <p:cNvPr id="8" name="Picture 7">
            <a:extLst>
              <a:ext uri="{FF2B5EF4-FFF2-40B4-BE49-F238E27FC236}">
                <a16:creationId xmlns:a16="http://schemas.microsoft.com/office/drawing/2014/main" id="{152CCBA7-F631-B276-DF4B-043F083F5E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446040"/>
            <a:ext cx="8273928" cy="2114204"/>
          </a:xfrm>
          <a:prstGeom prst="rect">
            <a:avLst/>
          </a:prstGeom>
        </p:spPr>
      </p:pic>
    </p:spTree>
    <p:custDataLst>
      <p:tags r:id="rId1"/>
    </p:custDataLst>
    <p:extLst>
      <p:ext uri="{BB962C8B-B14F-4D97-AF65-F5344CB8AC3E}">
        <p14:creationId xmlns:p14="http://schemas.microsoft.com/office/powerpoint/2010/main" val="4136814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611BE00-096D-F949-DD5B-0895CDDD6FC8}"/>
              </a:ext>
            </a:extLst>
          </p:cNvPr>
          <p:cNvPicPr>
            <a:picLocks noChangeAspect="1"/>
          </p:cNvPicPr>
          <p:nvPr/>
        </p:nvPicPr>
        <p:blipFill>
          <a:blip r:embed="rId3"/>
          <a:stretch>
            <a:fillRect/>
          </a:stretch>
        </p:blipFill>
        <p:spPr>
          <a:xfrm>
            <a:off x="2687216" y="354991"/>
            <a:ext cx="7336115" cy="6405248"/>
          </a:xfrm>
          <a:prstGeom prst="rect">
            <a:avLst/>
          </a:prstGeom>
        </p:spPr>
      </p:pic>
    </p:spTree>
    <p:custDataLst>
      <p:tags r:id="rId1"/>
    </p:custDataLst>
    <p:extLst>
      <p:ext uri="{BB962C8B-B14F-4D97-AF65-F5344CB8AC3E}">
        <p14:creationId xmlns:p14="http://schemas.microsoft.com/office/powerpoint/2010/main" val="2325577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C238F99-317B-80DF-4E60-902213B0B186}"/>
              </a:ext>
            </a:extLst>
          </p:cNvPr>
          <p:cNvPicPr>
            <a:picLocks noChangeAspect="1"/>
          </p:cNvPicPr>
          <p:nvPr/>
        </p:nvPicPr>
        <p:blipFill>
          <a:blip r:embed="rId3"/>
          <a:stretch>
            <a:fillRect/>
          </a:stretch>
        </p:blipFill>
        <p:spPr>
          <a:xfrm>
            <a:off x="1503686" y="1647631"/>
            <a:ext cx="8848725" cy="2286000"/>
          </a:xfrm>
          <a:prstGeom prst="rect">
            <a:avLst/>
          </a:prstGeom>
        </p:spPr>
      </p:pic>
      <p:pic>
        <p:nvPicPr>
          <p:cNvPr id="5" name="Picture 4">
            <a:extLst>
              <a:ext uri="{FF2B5EF4-FFF2-40B4-BE49-F238E27FC236}">
                <a16:creationId xmlns:a16="http://schemas.microsoft.com/office/drawing/2014/main" id="{59C2A316-5518-BF7D-C996-FE6A26A1C3F7}"/>
              </a:ext>
            </a:extLst>
          </p:cNvPr>
          <p:cNvPicPr>
            <a:picLocks noChangeAspect="1"/>
          </p:cNvPicPr>
          <p:nvPr/>
        </p:nvPicPr>
        <p:blipFill>
          <a:blip r:embed="rId4"/>
          <a:stretch>
            <a:fillRect/>
          </a:stretch>
        </p:blipFill>
        <p:spPr>
          <a:xfrm>
            <a:off x="1238540" y="3933631"/>
            <a:ext cx="9229725" cy="2476500"/>
          </a:xfrm>
          <a:prstGeom prst="rect">
            <a:avLst/>
          </a:prstGeom>
        </p:spPr>
      </p:pic>
      <p:sp>
        <p:nvSpPr>
          <p:cNvPr id="8" name="Title 7">
            <a:extLst>
              <a:ext uri="{FF2B5EF4-FFF2-40B4-BE49-F238E27FC236}">
                <a16:creationId xmlns:a16="http://schemas.microsoft.com/office/drawing/2014/main" id="{BF95C5EF-7EC7-4E74-A846-F90E446EB77D}"/>
              </a:ext>
            </a:extLst>
          </p:cNvPr>
          <p:cNvSpPr>
            <a:spLocks noGrp="1"/>
          </p:cNvSpPr>
          <p:nvPr>
            <p:ph type="title"/>
          </p:nvPr>
        </p:nvSpPr>
        <p:spPr>
          <a:xfrm>
            <a:off x="838198" y="365125"/>
            <a:ext cx="10515601" cy="1325563"/>
          </a:xfrm>
        </p:spPr>
        <p:txBody>
          <a:bodyPr>
            <a:normAutofit/>
          </a:bodyPr>
          <a:lstStyle/>
          <a:p>
            <a:r>
              <a:rPr lang="en-US" sz="3200" b="1" dirty="0"/>
              <a:t>Immunizer Additional Features</a:t>
            </a:r>
          </a:p>
        </p:txBody>
      </p:sp>
      <p:sp>
        <p:nvSpPr>
          <p:cNvPr id="9" name="Content Placeholder 8">
            <a:extLst>
              <a:ext uri="{FF2B5EF4-FFF2-40B4-BE49-F238E27FC236}">
                <a16:creationId xmlns:a16="http://schemas.microsoft.com/office/drawing/2014/main" id="{9BC1455C-515E-D446-C503-4A937AAA14D5}"/>
              </a:ext>
            </a:extLst>
          </p:cNvPr>
          <p:cNvSpPr>
            <a:spLocks noGrp="1"/>
          </p:cNvSpPr>
          <p:nvPr>
            <p:ph idx="1"/>
          </p:nvPr>
        </p:nvSpPr>
        <p:spPr/>
        <p:txBody>
          <a:bodyPr/>
          <a:lstStyle/>
          <a:p>
            <a:endParaRPr lang="en-US" dirty="0"/>
          </a:p>
        </p:txBody>
      </p:sp>
    </p:spTree>
    <p:custDataLst>
      <p:tags r:id="rId1"/>
    </p:custDataLst>
    <p:extLst>
      <p:ext uri="{BB962C8B-B14F-4D97-AF65-F5344CB8AC3E}">
        <p14:creationId xmlns:p14="http://schemas.microsoft.com/office/powerpoint/2010/main" val="389895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2763282" y="130836"/>
            <a:ext cx="7243711" cy="904776"/>
          </a:xfrm>
        </p:spPr>
        <p:txBody>
          <a:bodyPr>
            <a:normAutofit/>
          </a:bodyPr>
          <a:lstStyle/>
          <a:p>
            <a:r>
              <a:rPr lang="en-US" b="1" dirty="0"/>
              <a:t>Publicly Funded Vaccines – Billing</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2824141" y="1091828"/>
            <a:ext cx="7169422" cy="4674343"/>
          </a:xfrm>
        </p:spPr>
        <p:txBody>
          <a:bodyPr vert="horz" lIns="91440" tIns="45720" rIns="91440" bIns="45720" rtlCol="0" anchor="t">
            <a:normAutofit/>
          </a:bodyPr>
          <a:lstStyle/>
          <a:p>
            <a:pPr marL="742950" lvl="1" indent="-285750">
              <a:lnSpc>
                <a:spcPct val="107000"/>
              </a:lnSpc>
              <a:spcAft>
                <a:spcPts val="800"/>
              </a:spcAft>
              <a:buFontTx/>
              <a:buChar char="-"/>
            </a:pPr>
            <a:r>
              <a:rPr lang="en-CA" dirty="0"/>
              <a:t>PFV are billed through </a:t>
            </a:r>
            <a:r>
              <a:rPr lang="en-CA" dirty="0" err="1"/>
              <a:t>CANImmu</a:t>
            </a:r>
            <a:endParaRPr lang="en-CA" dirty="0"/>
          </a:p>
          <a:p>
            <a:pPr marL="742950" lvl="1" indent="-285750">
              <a:lnSpc>
                <a:spcPct val="107000"/>
              </a:lnSpc>
              <a:spcAft>
                <a:spcPts val="800"/>
              </a:spcAft>
              <a:buFontTx/>
              <a:buChar char="-"/>
            </a:pPr>
            <a:r>
              <a:rPr lang="en-CA" dirty="0"/>
              <a:t>Extra PFV complex vaccine assessment PIN (criteria found </a:t>
            </a:r>
            <a:r>
              <a:rPr lang="en-CA" dirty="0" err="1"/>
              <a:t>cppcc</a:t>
            </a:r>
            <a:r>
              <a:rPr lang="en-CA" dirty="0"/>
              <a:t> website </a:t>
            </a:r>
            <a:r>
              <a:rPr lang="en-CA" dirty="0">
                <a:sym typeface="Wingdings" panose="05000000000000000000" pitchFamily="2" charset="2"/>
              </a:rPr>
              <a:t> implementation  medication injection basic vs complex document</a:t>
            </a:r>
          </a:p>
          <a:p>
            <a:pPr lvl="1">
              <a:lnSpc>
                <a:spcPct val="107000"/>
              </a:lnSpc>
              <a:spcAft>
                <a:spcPts val="800"/>
              </a:spcAft>
            </a:pPr>
            <a:endParaRPr lang="en-CA" dirty="0"/>
          </a:p>
          <a:p>
            <a:pPr lvl="1">
              <a:lnSpc>
                <a:spcPct val="107000"/>
              </a:lnSpc>
              <a:spcAft>
                <a:spcPts val="800"/>
              </a:spcAft>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pic>
        <p:nvPicPr>
          <p:cNvPr id="9" name="Picture 8">
            <a:extLst>
              <a:ext uri="{FF2B5EF4-FFF2-40B4-BE49-F238E27FC236}">
                <a16:creationId xmlns:a16="http://schemas.microsoft.com/office/drawing/2014/main" id="{08A97DAF-DB76-70D2-7316-9AACDE3DA0F9}"/>
              </a:ext>
            </a:extLst>
          </p:cNvPr>
          <p:cNvPicPr>
            <a:picLocks noChangeAspect="1"/>
          </p:cNvPicPr>
          <p:nvPr/>
        </p:nvPicPr>
        <p:blipFill>
          <a:blip r:embed="rId4"/>
          <a:stretch>
            <a:fillRect/>
          </a:stretch>
        </p:blipFill>
        <p:spPr>
          <a:xfrm>
            <a:off x="278370" y="3665473"/>
            <a:ext cx="7945578" cy="3125351"/>
          </a:xfrm>
          <a:prstGeom prst="rect">
            <a:avLst/>
          </a:prstGeom>
        </p:spPr>
      </p:pic>
      <p:pic>
        <p:nvPicPr>
          <p:cNvPr id="12" name="Picture 11">
            <a:extLst>
              <a:ext uri="{FF2B5EF4-FFF2-40B4-BE49-F238E27FC236}">
                <a16:creationId xmlns:a16="http://schemas.microsoft.com/office/drawing/2014/main" id="{989CB80A-B89B-2F1B-BF5C-C8A57D97FE86}"/>
              </a:ext>
            </a:extLst>
          </p:cNvPr>
          <p:cNvPicPr>
            <a:picLocks noChangeAspect="1"/>
          </p:cNvPicPr>
          <p:nvPr/>
        </p:nvPicPr>
        <p:blipFill>
          <a:blip r:embed="rId5"/>
          <a:stretch>
            <a:fillRect/>
          </a:stretch>
        </p:blipFill>
        <p:spPr>
          <a:xfrm>
            <a:off x="6130822" y="1993088"/>
            <a:ext cx="5845936" cy="1976174"/>
          </a:xfrm>
          <a:prstGeom prst="rect">
            <a:avLst/>
          </a:prstGeom>
        </p:spPr>
      </p:pic>
    </p:spTree>
    <p:custDataLst>
      <p:tags r:id="rId1"/>
    </p:custDataLst>
    <p:extLst>
      <p:ext uri="{BB962C8B-B14F-4D97-AF65-F5344CB8AC3E}">
        <p14:creationId xmlns:p14="http://schemas.microsoft.com/office/powerpoint/2010/main" val="3597583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normAutofit fontScale="90000"/>
          </a:bodyPr>
          <a:lstStyle/>
          <a:p>
            <a:r>
              <a:rPr lang="en-US" b="1" dirty="0"/>
              <a:t>Publicly Funded Vaccines – Preparation </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a:bodyPr>
          <a:lstStyle/>
          <a:p>
            <a:pPr marL="742950" lvl="1" indent="-285750">
              <a:lnSpc>
                <a:spcPct val="107000"/>
              </a:lnSpc>
              <a:spcAft>
                <a:spcPts val="800"/>
              </a:spcAft>
              <a:buFontTx/>
              <a:buChar char="-"/>
            </a:pPr>
            <a:r>
              <a:rPr lang="en-CA" dirty="0"/>
              <a:t>Pharmacists should ensure they are up to date by completing the PANS Immunization Course if they have not already</a:t>
            </a:r>
          </a:p>
          <a:p>
            <a:pPr marL="742950" lvl="1" indent="-285750">
              <a:lnSpc>
                <a:spcPct val="107000"/>
              </a:lnSpc>
              <a:spcAft>
                <a:spcPts val="800"/>
              </a:spcAft>
              <a:buFontTx/>
              <a:buChar char="-"/>
            </a:pPr>
            <a:r>
              <a:rPr lang="en-CA" dirty="0"/>
              <a:t>Clinic Admins should be set up as a greeter and trained on how to use the new drop-in feature in CANImmunize</a:t>
            </a:r>
          </a:p>
          <a:p>
            <a:pPr marL="742950" lvl="1" indent="-285750">
              <a:lnSpc>
                <a:spcPct val="107000"/>
              </a:lnSpc>
              <a:spcAft>
                <a:spcPts val="800"/>
              </a:spcAft>
              <a:buFontTx/>
              <a:buChar char="-"/>
            </a:pPr>
            <a:r>
              <a:rPr lang="en-CA" dirty="0"/>
              <a:t>Ensure you have enough room in your fridge.   </a:t>
            </a:r>
          </a:p>
          <a:p>
            <a:pPr marL="742950" lvl="1" indent="-285750">
              <a:lnSpc>
                <a:spcPct val="107000"/>
              </a:lnSpc>
              <a:spcAft>
                <a:spcPts val="800"/>
              </a:spcAft>
              <a:buFontTx/>
              <a:buChar char="-"/>
            </a:pPr>
            <a:r>
              <a:rPr lang="en-CA" dirty="0"/>
              <a:t>Review cold chain procedures with your clinic admin staff </a:t>
            </a:r>
          </a:p>
          <a:p>
            <a:pPr marL="742950" lvl="1" indent="-285750">
              <a:lnSpc>
                <a:spcPct val="107000"/>
              </a:lnSpc>
              <a:spcAft>
                <a:spcPts val="800"/>
              </a:spcAft>
              <a:buFontTx/>
              <a:buChar char="-"/>
            </a:pPr>
            <a:r>
              <a:rPr lang="en-CA" dirty="0"/>
              <a:t>Review plans for power outages with entire pharmacy team and ensure you have back-up generators, alarms and a plan in place to transport the vaccine to another vaccine fridge (pharmacy, public health) when required.</a:t>
            </a:r>
          </a:p>
          <a:p>
            <a:pPr marL="742950" lvl="1" indent="-285750">
              <a:lnSpc>
                <a:spcPct val="107000"/>
              </a:lnSpc>
              <a:spcAft>
                <a:spcPts val="800"/>
              </a:spcAft>
              <a:buFontTx/>
              <a:buChar char="-"/>
            </a:pPr>
            <a:r>
              <a:rPr lang="en-CA" dirty="0"/>
              <a:t>Order windows are available on CPPCC vaccine page along with ML and clinic staff should have these posted somewhere in the clinic</a:t>
            </a:r>
          </a:p>
          <a:p>
            <a:pPr marL="742950" lvl="1" indent="-285750">
              <a:lnSpc>
                <a:spcPct val="107000"/>
              </a:lnSpc>
              <a:spcAft>
                <a:spcPts val="800"/>
              </a:spcAft>
              <a:buFontTx/>
              <a:buChar char="-"/>
            </a:pPr>
            <a:endParaRPr lang="en-CA" dirty="0"/>
          </a:p>
          <a:p>
            <a:pPr lvl="1">
              <a:lnSpc>
                <a:spcPct val="107000"/>
              </a:lnSpc>
              <a:spcAft>
                <a:spcPts val="800"/>
              </a:spcAft>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pic>
        <p:nvPicPr>
          <p:cNvPr id="8" name="Picture 7">
            <a:extLst>
              <a:ext uri="{FF2B5EF4-FFF2-40B4-BE49-F238E27FC236}">
                <a16:creationId xmlns:a16="http://schemas.microsoft.com/office/drawing/2014/main" id="{19578FDF-F506-26F1-4467-0EB3DEAAFF62}"/>
              </a:ext>
            </a:extLst>
          </p:cNvPr>
          <p:cNvPicPr>
            <a:picLocks noChangeAspect="1"/>
          </p:cNvPicPr>
          <p:nvPr/>
        </p:nvPicPr>
        <p:blipFill>
          <a:blip r:embed="rId4"/>
          <a:stretch>
            <a:fillRect/>
          </a:stretch>
        </p:blipFill>
        <p:spPr>
          <a:xfrm>
            <a:off x="6691554" y="5302724"/>
            <a:ext cx="3258698" cy="712543"/>
          </a:xfrm>
          <a:prstGeom prst="rect">
            <a:avLst/>
          </a:prstGeom>
        </p:spPr>
      </p:pic>
      <p:pic>
        <p:nvPicPr>
          <p:cNvPr id="10" name="Picture 9">
            <a:extLst>
              <a:ext uri="{FF2B5EF4-FFF2-40B4-BE49-F238E27FC236}">
                <a16:creationId xmlns:a16="http://schemas.microsoft.com/office/drawing/2014/main" id="{C32DD08A-9B45-5247-9F62-DAACFDE5D95C}"/>
              </a:ext>
            </a:extLst>
          </p:cNvPr>
          <p:cNvPicPr>
            <a:picLocks noChangeAspect="1"/>
          </p:cNvPicPr>
          <p:nvPr/>
        </p:nvPicPr>
        <p:blipFill>
          <a:blip r:embed="rId5"/>
          <a:stretch>
            <a:fillRect/>
          </a:stretch>
        </p:blipFill>
        <p:spPr>
          <a:xfrm>
            <a:off x="6453790" y="6173035"/>
            <a:ext cx="3827977" cy="356328"/>
          </a:xfrm>
          <a:prstGeom prst="rect">
            <a:avLst/>
          </a:prstGeom>
        </p:spPr>
      </p:pic>
    </p:spTree>
    <p:custDataLst>
      <p:tags r:id="rId1"/>
    </p:custDataLst>
    <p:extLst>
      <p:ext uri="{BB962C8B-B14F-4D97-AF65-F5344CB8AC3E}">
        <p14:creationId xmlns:p14="http://schemas.microsoft.com/office/powerpoint/2010/main" val="2872835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normAutofit fontScale="90000"/>
          </a:bodyPr>
          <a:lstStyle/>
          <a:p>
            <a:r>
              <a:rPr lang="en-US" b="1" dirty="0"/>
              <a:t>Publicly Funded Vaccines – Allocation</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lnSpcReduction="10000"/>
          </a:bodyPr>
          <a:lstStyle/>
          <a:p>
            <a:pPr marL="742950" lvl="1" indent="-285750">
              <a:lnSpc>
                <a:spcPct val="107000"/>
              </a:lnSpc>
              <a:spcAft>
                <a:spcPts val="800"/>
              </a:spcAft>
              <a:buFontTx/>
              <a:buChar char="-"/>
            </a:pPr>
            <a:r>
              <a:rPr lang="en-CA" dirty="0"/>
              <a:t>By now, an initial allocation should be available for you to order in </a:t>
            </a:r>
            <a:r>
              <a:rPr lang="en-CA" dirty="0" err="1"/>
              <a:t>shopify</a:t>
            </a:r>
            <a:r>
              <a:rPr lang="en-CA" dirty="0"/>
              <a:t>.</a:t>
            </a:r>
          </a:p>
          <a:p>
            <a:pPr marL="742950" lvl="1" indent="-285750">
              <a:lnSpc>
                <a:spcPct val="107000"/>
              </a:lnSpc>
              <a:spcAft>
                <a:spcPts val="800"/>
              </a:spcAft>
              <a:buFontTx/>
              <a:buChar char="-"/>
            </a:pPr>
            <a:r>
              <a:rPr lang="en-CA" dirty="0"/>
              <a:t>The </a:t>
            </a:r>
            <a:r>
              <a:rPr lang="en-CA" dirty="0" err="1"/>
              <a:t>Biodepot</a:t>
            </a:r>
            <a:r>
              <a:rPr lang="en-CA" dirty="0"/>
              <a:t> now releases allocations per quarter with the third quarter being Oct-Dec and fourth quarter will be Jan-March 2025.</a:t>
            </a:r>
          </a:p>
          <a:p>
            <a:pPr marL="742950" lvl="1" indent="-285750">
              <a:lnSpc>
                <a:spcPct val="107000"/>
              </a:lnSpc>
              <a:spcAft>
                <a:spcPts val="800"/>
              </a:spcAft>
              <a:buFontTx/>
              <a:buChar char="-"/>
            </a:pPr>
            <a:r>
              <a:rPr lang="en-CA" dirty="0"/>
              <a:t>We have started all sites with:</a:t>
            </a:r>
          </a:p>
          <a:p>
            <a:pPr algn="l" rtl="0" fontAlgn="base"/>
            <a:r>
              <a:rPr lang="en-CA" sz="1800" b="0" i="0" dirty="0">
                <a:solidFill>
                  <a:srgbClr val="000000"/>
                </a:solidFill>
                <a:effectLst/>
                <a:latin typeface="Aptos" panose="020B0004020202020204" pitchFamily="34" charset="0"/>
              </a:rPr>
              <a:t>                   Td 20, Tdap 20, P-20 #10,   P-15   #10</a:t>
            </a:r>
          </a:p>
          <a:p>
            <a:pPr algn="l" rtl="0" fontAlgn="base"/>
            <a:r>
              <a:rPr lang="en-CA" sz="1800" b="0" i="0" dirty="0">
                <a:solidFill>
                  <a:srgbClr val="000000"/>
                </a:solidFill>
                <a:effectLst/>
                <a:latin typeface="Aptos" panose="020B0004020202020204" pitchFamily="34" charset="0"/>
              </a:rPr>
              <a:t>                   MMRII  #20, Varicella 10, </a:t>
            </a:r>
          </a:p>
          <a:p>
            <a:pPr algn="l" rtl="0" fontAlgn="base"/>
            <a:r>
              <a:rPr lang="en-CA" sz="1800" b="0" i="0" dirty="0">
                <a:solidFill>
                  <a:srgbClr val="000000"/>
                </a:solidFill>
                <a:effectLst/>
                <a:latin typeface="Aptos" panose="020B0004020202020204" pitchFamily="34" charset="0"/>
              </a:rPr>
              <a:t>                   </a:t>
            </a:r>
            <a:r>
              <a:rPr lang="en-CA" sz="1800" b="0" i="0" dirty="0" err="1">
                <a:solidFill>
                  <a:srgbClr val="000000"/>
                </a:solidFill>
                <a:effectLst/>
                <a:latin typeface="Aptos" panose="020B0004020202020204" pitchFamily="34" charset="0"/>
              </a:rPr>
              <a:t>DTap</a:t>
            </a:r>
            <a:r>
              <a:rPr lang="en-CA" sz="1800" b="0" i="0" dirty="0">
                <a:solidFill>
                  <a:srgbClr val="000000"/>
                </a:solidFill>
                <a:effectLst/>
                <a:latin typeface="Aptos" panose="020B0004020202020204" pitchFamily="34" charset="0"/>
              </a:rPr>
              <a:t>-IPV-Hib #10, Tdap-IPV #20, Men C #20, Polio #2</a:t>
            </a:r>
          </a:p>
          <a:p>
            <a:pPr algn="l" rtl="0" fontAlgn="base"/>
            <a:r>
              <a:rPr lang="en-CA" sz="1800" dirty="0">
                <a:solidFill>
                  <a:srgbClr val="000000"/>
                </a:solidFill>
                <a:latin typeface="Aptos" panose="020B0004020202020204" pitchFamily="34" charset="0"/>
              </a:rPr>
              <a:t>               Many h</a:t>
            </a:r>
            <a:r>
              <a:rPr lang="en-CA" sz="1800" b="0" i="0" dirty="0">
                <a:solidFill>
                  <a:srgbClr val="000000"/>
                </a:solidFill>
                <a:effectLst/>
                <a:latin typeface="Aptos" panose="020B0004020202020204" pitchFamily="34" charset="0"/>
              </a:rPr>
              <a:t>igh risk patient vaccines are special order(via fax) on </a:t>
            </a:r>
          </a:p>
          <a:p>
            <a:pPr algn="l" rtl="0" fontAlgn="base"/>
            <a:r>
              <a:rPr lang="en-CA" sz="1800" dirty="0">
                <a:solidFill>
                  <a:srgbClr val="000000"/>
                </a:solidFill>
                <a:latin typeface="Aptos" panose="020B0004020202020204" pitchFamily="34" charset="0"/>
              </a:rPr>
              <a:t>               </a:t>
            </a:r>
            <a:r>
              <a:rPr lang="en-CA" sz="1800" b="0" i="0" dirty="0">
                <a:solidFill>
                  <a:srgbClr val="000000"/>
                </a:solidFill>
                <a:effectLst/>
                <a:latin typeface="Aptos" panose="020B0004020202020204" pitchFamily="34" charset="0"/>
              </a:rPr>
              <a:t>a per patient basis (examples: Mpox, Hep A, Hep B, HPV)</a:t>
            </a:r>
          </a:p>
          <a:p>
            <a:pPr marL="742950" lvl="1" indent="-285750">
              <a:lnSpc>
                <a:spcPct val="107000"/>
              </a:lnSpc>
              <a:spcAft>
                <a:spcPts val="800"/>
              </a:spcAft>
              <a:buFontTx/>
              <a:buChar char="-"/>
            </a:pPr>
            <a:r>
              <a:rPr lang="en-CA" dirty="0"/>
              <a:t>Please order the quantity that you feel will be used, not necessarily the full allocation</a:t>
            </a:r>
          </a:p>
          <a:p>
            <a:pPr marL="742950" lvl="1" indent="-285750">
              <a:lnSpc>
                <a:spcPct val="107000"/>
              </a:lnSpc>
              <a:spcAft>
                <a:spcPts val="800"/>
              </a:spcAft>
              <a:buFontTx/>
              <a:buChar char="-"/>
            </a:pPr>
            <a:r>
              <a:rPr lang="en-CA" dirty="0"/>
              <a:t>If you require more allocation before the next quarter begins, please email Suzanne or Lisa and we will put in a request for you (please let us know which vaccine and desired quantity)</a:t>
            </a:r>
          </a:p>
          <a:p>
            <a:pPr lvl="1">
              <a:lnSpc>
                <a:spcPct val="107000"/>
              </a:lnSpc>
              <a:spcAft>
                <a:spcPts val="800"/>
              </a:spcAft>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2314157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2776755" y="10078"/>
            <a:ext cx="9219501" cy="566951"/>
          </a:xfrm>
        </p:spPr>
        <p:txBody>
          <a:bodyPr>
            <a:normAutofit/>
          </a:bodyPr>
          <a:lstStyle/>
          <a:p>
            <a:r>
              <a:rPr lang="en-US" b="1" dirty="0"/>
              <a:t>Publicly Funded Vaccines – High risk eligibility</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a:bodyPr>
          <a:lstStyle/>
          <a:p>
            <a:pPr lvl="1">
              <a:lnSpc>
                <a:spcPct val="107000"/>
              </a:lnSpc>
              <a:spcAft>
                <a:spcPts val="800"/>
              </a:spcAft>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pic>
        <p:nvPicPr>
          <p:cNvPr id="10" name="Picture 9">
            <a:hlinkClick r:id="rId4"/>
            <a:extLst>
              <a:ext uri="{FF2B5EF4-FFF2-40B4-BE49-F238E27FC236}">
                <a16:creationId xmlns:a16="http://schemas.microsoft.com/office/drawing/2014/main" id="{4EBF71C5-DE1D-FBBA-7794-C45B337256F5}"/>
              </a:ext>
            </a:extLst>
          </p:cNvPr>
          <p:cNvPicPr>
            <a:picLocks noChangeAspect="1"/>
          </p:cNvPicPr>
          <p:nvPr/>
        </p:nvPicPr>
        <p:blipFill>
          <a:blip r:embed="rId5"/>
          <a:stretch>
            <a:fillRect/>
          </a:stretch>
        </p:blipFill>
        <p:spPr>
          <a:xfrm>
            <a:off x="2527474" y="706676"/>
            <a:ext cx="8345065" cy="5763429"/>
          </a:xfrm>
          <a:prstGeom prst="rect">
            <a:avLst/>
          </a:prstGeom>
        </p:spPr>
      </p:pic>
    </p:spTree>
    <p:custDataLst>
      <p:tags r:id="rId1"/>
    </p:custDataLst>
    <p:extLst>
      <p:ext uri="{BB962C8B-B14F-4D97-AF65-F5344CB8AC3E}">
        <p14:creationId xmlns:p14="http://schemas.microsoft.com/office/powerpoint/2010/main" val="1048509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1018751" y="10078"/>
            <a:ext cx="10977506" cy="566951"/>
          </a:xfrm>
        </p:spPr>
        <p:txBody>
          <a:bodyPr>
            <a:normAutofit/>
          </a:bodyPr>
          <a:lstStyle/>
          <a:p>
            <a:r>
              <a:rPr lang="en-US" b="1" dirty="0"/>
              <a:t>Publicly Funded Vaccines – Resources CPPCC website </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a:bodyPr>
          <a:lstStyle/>
          <a:p>
            <a:pPr lvl="1">
              <a:lnSpc>
                <a:spcPct val="107000"/>
              </a:lnSpc>
              <a:spcAft>
                <a:spcPts val="800"/>
              </a:spcAft>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pic>
        <p:nvPicPr>
          <p:cNvPr id="8" name="Picture 7">
            <a:extLst>
              <a:ext uri="{FF2B5EF4-FFF2-40B4-BE49-F238E27FC236}">
                <a16:creationId xmlns:a16="http://schemas.microsoft.com/office/drawing/2014/main" id="{63CB6B4C-ABDD-0EF4-C8D1-EC8E496631B9}"/>
              </a:ext>
            </a:extLst>
          </p:cNvPr>
          <p:cNvPicPr>
            <a:picLocks noChangeAspect="1"/>
          </p:cNvPicPr>
          <p:nvPr/>
        </p:nvPicPr>
        <p:blipFill>
          <a:blip r:embed="rId4"/>
          <a:stretch>
            <a:fillRect/>
          </a:stretch>
        </p:blipFill>
        <p:spPr>
          <a:xfrm>
            <a:off x="2993936" y="468793"/>
            <a:ext cx="7406086" cy="6379129"/>
          </a:xfrm>
          <a:prstGeom prst="rect">
            <a:avLst/>
          </a:prstGeom>
        </p:spPr>
      </p:pic>
    </p:spTree>
    <p:custDataLst>
      <p:tags r:id="rId1"/>
    </p:custDataLst>
    <p:extLst>
      <p:ext uri="{BB962C8B-B14F-4D97-AF65-F5344CB8AC3E}">
        <p14:creationId xmlns:p14="http://schemas.microsoft.com/office/powerpoint/2010/main" val="22850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normAutofit fontScale="90000"/>
          </a:bodyPr>
          <a:lstStyle/>
          <a:p>
            <a:r>
              <a:rPr lang="en-US" b="1" dirty="0"/>
              <a:t>Publicly Funded Vaccines – Workflow	 </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a:bodyPr>
          <a:lstStyle/>
          <a:p>
            <a:pPr marL="742950" lvl="1" indent="-285750">
              <a:lnSpc>
                <a:spcPct val="107000"/>
              </a:lnSpc>
              <a:spcAft>
                <a:spcPts val="800"/>
              </a:spcAft>
              <a:buFontTx/>
              <a:buChar char="-"/>
            </a:pPr>
            <a:endParaRPr lang="en-CA" dirty="0"/>
          </a:p>
          <a:p>
            <a:pPr marL="742950" lvl="1" indent="-285750">
              <a:lnSpc>
                <a:spcPct val="107000"/>
              </a:lnSpc>
              <a:spcAft>
                <a:spcPts val="800"/>
              </a:spcAft>
              <a:buFont typeface="Arial" panose="020B0604020202020204" pitchFamily="34" charset="0"/>
              <a:buChar char="•"/>
            </a:pPr>
            <a:r>
              <a:rPr lang="en-CA" dirty="0"/>
              <a:t>As mentioned previously, consider virtual assessments in advance of appointment</a:t>
            </a:r>
          </a:p>
          <a:p>
            <a:pPr marL="742950" lvl="1" indent="-285750">
              <a:lnSpc>
                <a:spcPct val="107000"/>
              </a:lnSpc>
              <a:spcAft>
                <a:spcPts val="800"/>
              </a:spcAft>
              <a:buFont typeface="Arial" panose="020B0604020202020204" pitchFamily="34" charset="0"/>
              <a:buChar char="•"/>
            </a:pPr>
            <a:r>
              <a:rPr lang="en-CA" dirty="0"/>
              <a:t>Patient receipts will be available in </a:t>
            </a:r>
            <a:r>
              <a:rPr lang="en-CA" dirty="0" err="1"/>
              <a:t>CANimmunize</a:t>
            </a:r>
            <a:endParaRPr lang="en-CA" dirty="0"/>
          </a:p>
          <a:p>
            <a:pPr marL="742950" lvl="1" indent="-285750">
              <a:lnSpc>
                <a:spcPct val="107000"/>
              </a:lnSpc>
              <a:spcAft>
                <a:spcPts val="800"/>
              </a:spcAft>
              <a:buFont typeface="Arial" panose="020B0604020202020204" pitchFamily="34" charset="0"/>
              <a:buChar char="•"/>
            </a:pPr>
            <a:r>
              <a:rPr lang="en-CA" dirty="0"/>
              <a:t>Book patients in for next dose in a series before leaving (when 1-2 months away).  </a:t>
            </a:r>
          </a:p>
          <a:p>
            <a:pPr marL="742950" lvl="1" indent="-285750">
              <a:lnSpc>
                <a:spcPct val="107000"/>
              </a:lnSpc>
              <a:spcAft>
                <a:spcPts val="800"/>
              </a:spcAft>
              <a:buFont typeface="Arial" panose="020B0604020202020204" pitchFamily="34" charset="0"/>
              <a:buChar char="•"/>
            </a:pPr>
            <a:r>
              <a:rPr lang="en-CA" dirty="0"/>
              <a:t>If next dose is in 6 months time, set a reminder note in your pharmacy software system to call and book at that time, if you have this option available. </a:t>
            </a:r>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1293158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normAutofit/>
          </a:bodyPr>
          <a:lstStyle/>
          <a:p>
            <a:r>
              <a:rPr lang="en-US" b="1" dirty="0"/>
              <a:t>Publicly Funded Vaccines – Billing </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a:bodyPr>
          <a:lstStyle/>
          <a:p>
            <a:pPr marL="742950" lvl="1" indent="-285750">
              <a:lnSpc>
                <a:spcPct val="107000"/>
              </a:lnSpc>
              <a:spcAft>
                <a:spcPts val="800"/>
              </a:spcAft>
              <a:buFont typeface="Arial" panose="020B0604020202020204" pitchFamily="34" charset="0"/>
              <a:buChar char="•"/>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pic>
        <p:nvPicPr>
          <p:cNvPr id="8" name="Picture 7">
            <a:extLst>
              <a:ext uri="{FF2B5EF4-FFF2-40B4-BE49-F238E27FC236}">
                <a16:creationId xmlns:a16="http://schemas.microsoft.com/office/drawing/2014/main" id="{CE39F06A-381A-7264-114B-6B8BA9827E96}"/>
              </a:ext>
            </a:extLst>
          </p:cNvPr>
          <p:cNvPicPr>
            <a:picLocks noChangeAspect="1"/>
          </p:cNvPicPr>
          <p:nvPr/>
        </p:nvPicPr>
        <p:blipFill>
          <a:blip r:embed="rId4"/>
          <a:stretch>
            <a:fillRect/>
          </a:stretch>
        </p:blipFill>
        <p:spPr>
          <a:xfrm>
            <a:off x="1227195" y="5095180"/>
            <a:ext cx="11136279" cy="457264"/>
          </a:xfrm>
          <a:prstGeom prst="rect">
            <a:avLst/>
          </a:prstGeom>
        </p:spPr>
      </p:pic>
      <p:pic>
        <p:nvPicPr>
          <p:cNvPr id="10" name="Picture 9">
            <a:extLst>
              <a:ext uri="{FF2B5EF4-FFF2-40B4-BE49-F238E27FC236}">
                <a16:creationId xmlns:a16="http://schemas.microsoft.com/office/drawing/2014/main" id="{C0782F02-4683-C7FE-561A-1D6A3C80E945}"/>
              </a:ext>
            </a:extLst>
          </p:cNvPr>
          <p:cNvPicPr>
            <a:picLocks noChangeAspect="1"/>
          </p:cNvPicPr>
          <p:nvPr/>
        </p:nvPicPr>
        <p:blipFill>
          <a:blip r:embed="rId5"/>
          <a:stretch>
            <a:fillRect/>
          </a:stretch>
        </p:blipFill>
        <p:spPr>
          <a:xfrm>
            <a:off x="1227195" y="1564166"/>
            <a:ext cx="10964805" cy="2505425"/>
          </a:xfrm>
          <a:prstGeom prst="rect">
            <a:avLst/>
          </a:prstGeom>
        </p:spPr>
      </p:pic>
    </p:spTree>
    <p:custDataLst>
      <p:tags r:id="rId1"/>
    </p:custDataLst>
    <p:extLst>
      <p:ext uri="{BB962C8B-B14F-4D97-AF65-F5344CB8AC3E}">
        <p14:creationId xmlns:p14="http://schemas.microsoft.com/office/powerpoint/2010/main" val="4292111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normAutofit/>
          </a:bodyPr>
          <a:lstStyle/>
          <a:p>
            <a:r>
              <a:rPr lang="en-US" b="1" dirty="0"/>
              <a:t>PFV Training </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a:bodyPr>
          <a:lstStyle/>
          <a:p>
            <a:pPr marL="285750" indent="-285750">
              <a:lnSpc>
                <a:spcPct val="107000"/>
              </a:lnSpc>
              <a:spcAft>
                <a:spcPts val="800"/>
              </a:spcAft>
              <a:buFont typeface="Arial" panose="020B0604020202020204" pitchFamily="34" charset="0"/>
              <a:buChar char="•"/>
            </a:pPr>
            <a:r>
              <a:rPr lang="en-CA" sz="1600" dirty="0"/>
              <a:t>This webinar with: Lisa Woodill, BSc. Pharm, Director of Pharmacy Practice, PANS</a:t>
            </a:r>
          </a:p>
          <a:p>
            <a:pPr marL="285750" indent="-285750">
              <a:lnSpc>
                <a:spcPct val="107000"/>
              </a:lnSpc>
              <a:spcAft>
                <a:spcPts val="800"/>
              </a:spcAft>
              <a:buFont typeface="Arial" panose="020B0604020202020204" pitchFamily="34" charset="0"/>
              <a:buChar char="•"/>
            </a:pPr>
            <a:r>
              <a:rPr lang="en-CA" dirty="0" err="1"/>
              <a:t>Smarteru</a:t>
            </a:r>
            <a:r>
              <a:rPr lang="en-CA" dirty="0"/>
              <a:t> Adult Immunization Course</a:t>
            </a:r>
          </a:p>
          <a:p>
            <a:pPr marL="285750" indent="-285750">
              <a:lnSpc>
                <a:spcPct val="107000"/>
              </a:lnSpc>
              <a:spcAft>
                <a:spcPts val="800"/>
              </a:spcAft>
              <a:buFont typeface="Arial" panose="020B0604020202020204" pitchFamily="34" charset="0"/>
              <a:buChar char="•"/>
            </a:pPr>
            <a:r>
              <a:rPr lang="en-CA" sz="1600" dirty="0"/>
              <a:t>Public Health PFV Presentation (on </a:t>
            </a:r>
            <a:r>
              <a:rPr lang="en-CA" sz="1600" dirty="0" err="1"/>
              <a:t>cppcc</a:t>
            </a:r>
            <a:r>
              <a:rPr lang="en-CA" sz="1600" dirty="0"/>
              <a:t> vaccine page)</a:t>
            </a:r>
          </a:p>
          <a:p>
            <a:pPr marL="285750" indent="-285750">
              <a:lnSpc>
                <a:spcPct val="107000"/>
              </a:lnSpc>
              <a:spcAft>
                <a:spcPts val="800"/>
              </a:spcAft>
              <a:buFont typeface="Arial" panose="020B0604020202020204" pitchFamily="34" charset="0"/>
              <a:buChar char="•"/>
            </a:pPr>
            <a:r>
              <a:rPr lang="en-CA" dirty="0"/>
              <a:t>Mpox Presentation (</a:t>
            </a:r>
            <a:r>
              <a:rPr lang="en-CA" dirty="0" err="1"/>
              <a:t>cppcc</a:t>
            </a:r>
            <a:r>
              <a:rPr lang="en-CA" dirty="0"/>
              <a:t> vaccine page)</a:t>
            </a:r>
          </a:p>
          <a:p>
            <a:pPr marL="285750" indent="-285750">
              <a:lnSpc>
                <a:spcPct val="107000"/>
              </a:lnSpc>
              <a:spcAft>
                <a:spcPts val="800"/>
              </a:spcAft>
              <a:buFont typeface="Arial" panose="020B0604020202020204" pitchFamily="34" charset="0"/>
              <a:buChar char="•"/>
            </a:pPr>
            <a:r>
              <a:rPr lang="en-CA" sz="1600" dirty="0"/>
              <a:t>Best possible vaccine history and FAQ slides by Tasha Ramsey (</a:t>
            </a:r>
            <a:r>
              <a:rPr lang="en-CA" sz="1600" dirty="0" err="1"/>
              <a:t>cppcc</a:t>
            </a:r>
            <a:r>
              <a:rPr lang="en-CA" sz="1600" dirty="0"/>
              <a:t> vaccine page)</a:t>
            </a:r>
          </a:p>
          <a:p>
            <a:pPr marL="285750" indent="-285750">
              <a:lnSpc>
                <a:spcPct val="107000"/>
              </a:lnSpc>
              <a:spcAft>
                <a:spcPts val="800"/>
              </a:spcAft>
              <a:buFont typeface="Arial" panose="020B0604020202020204" pitchFamily="34" charset="0"/>
              <a:buChar char="•"/>
            </a:pPr>
            <a:r>
              <a:rPr lang="en-CA" i="0" dirty="0">
                <a:effectLst/>
                <a:latin typeface="Poppins" panose="020B0502040204020203" pitchFamily="2" charset="0"/>
              </a:rPr>
              <a:t>2024 Fall Update Webinar: Influenza and Pneumococcal Vaccines for Pharmacy Professionals by Tasha Ramsey (</a:t>
            </a:r>
            <a:r>
              <a:rPr lang="en-CA" i="0" dirty="0" err="1">
                <a:effectLst/>
                <a:latin typeface="Poppins" panose="020B0502040204020203" pitchFamily="2" charset="0"/>
              </a:rPr>
              <a:t>smarteru</a:t>
            </a:r>
            <a:r>
              <a:rPr lang="en-CA" i="0" dirty="0">
                <a:effectLst/>
                <a:latin typeface="Poppins" panose="020B0502040204020203" pitchFamily="2" charset="0"/>
              </a:rPr>
              <a:t>)</a:t>
            </a:r>
          </a:p>
          <a:p>
            <a:pPr marL="285750" indent="-285750">
              <a:lnSpc>
                <a:spcPct val="107000"/>
              </a:lnSpc>
              <a:spcAft>
                <a:spcPts val="800"/>
              </a:spcAft>
              <a:buFont typeface="Arial" panose="020B0604020202020204" pitchFamily="34" charset="0"/>
              <a:buChar char="•"/>
            </a:pPr>
            <a:endParaRPr lang="en-CA" sz="1600" dirty="0"/>
          </a:p>
          <a:p>
            <a:pPr marL="285750" indent="-285750">
              <a:lnSpc>
                <a:spcPct val="107000"/>
              </a:lnSpc>
              <a:spcAft>
                <a:spcPts val="800"/>
              </a:spcAft>
              <a:buFont typeface="Arial" panose="020B0604020202020204" pitchFamily="34" charset="0"/>
              <a:buChar char="•"/>
            </a:pPr>
            <a:endParaRPr lang="en-CA" sz="1600" dirty="0"/>
          </a:p>
          <a:p>
            <a:pPr>
              <a:lnSpc>
                <a:spcPct val="107000"/>
              </a:lnSpc>
              <a:spcAft>
                <a:spcPts val="800"/>
              </a:spcAft>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343824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839788" y="457200"/>
            <a:ext cx="7428723" cy="867747"/>
          </a:xfrm>
        </p:spPr>
        <p:txBody>
          <a:bodyPr/>
          <a:lstStyle/>
          <a:p>
            <a:r>
              <a:rPr lang="en-CA" b="1" dirty="0"/>
              <a:t>Agenda </a:t>
            </a:r>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1623527" y="1558212"/>
            <a:ext cx="6644984" cy="4310776"/>
          </a:xfrm>
        </p:spPr>
        <p:txBody>
          <a:bodyPr>
            <a:normAutofit/>
          </a:bodyPr>
          <a:lstStyle/>
          <a:p>
            <a:pPr>
              <a:buClr>
                <a:srgbClr val="7CBC51"/>
              </a:buClr>
            </a:pPr>
            <a:r>
              <a:rPr lang="en-CA" dirty="0"/>
              <a:t>Lisa Woodill</a:t>
            </a:r>
          </a:p>
          <a:p>
            <a:pPr marL="285750" indent="-285750">
              <a:buClr>
                <a:srgbClr val="7CBC51"/>
              </a:buClr>
              <a:buFontTx/>
              <a:buChar char="-"/>
            </a:pPr>
            <a:r>
              <a:rPr lang="en-CA" dirty="0"/>
              <a:t>Program Overview</a:t>
            </a:r>
          </a:p>
          <a:p>
            <a:pPr marL="285750" indent="-285750">
              <a:buClr>
                <a:srgbClr val="7CBC51"/>
              </a:buClr>
              <a:buFontTx/>
              <a:buChar char="-"/>
            </a:pPr>
            <a:r>
              <a:rPr lang="en-CA" dirty="0"/>
              <a:t>Communications</a:t>
            </a:r>
          </a:p>
          <a:p>
            <a:pPr marL="285750" indent="-285750">
              <a:buClr>
                <a:srgbClr val="7CBC51"/>
              </a:buClr>
              <a:buFontTx/>
              <a:buChar char="-"/>
            </a:pPr>
            <a:r>
              <a:rPr lang="en-CA" dirty="0"/>
              <a:t>Booking </a:t>
            </a:r>
          </a:p>
          <a:p>
            <a:pPr marL="285750" indent="-285750">
              <a:buClr>
                <a:srgbClr val="7CBC51"/>
              </a:buClr>
              <a:buFontTx/>
              <a:buChar char="-"/>
            </a:pPr>
            <a:r>
              <a:rPr lang="en-CA" dirty="0" err="1"/>
              <a:t>CanImmunize</a:t>
            </a:r>
            <a:r>
              <a:rPr lang="en-CA" dirty="0"/>
              <a:t> Updates</a:t>
            </a:r>
          </a:p>
          <a:p>
            <a:pPr marL="285750" indent="-285750">
              <a:buClr>
                <a:srgbClr val="7CBC51"/>
              </a:buClr>
              <a:buFontTx/>
              <a:buChar char="-"/>
            </a:pPr>
            <a:r>
              <a:rPr lang="en-CA" dirty="0"/>
              <a:t>Preparation</a:t>
            </a:r>
          </a:p>
          <a:p>
            <a:pPr marL="285750" indent="-285750">
              <a:buClr>
                <a:srgbClr val="7CBC51"/>
              </a:buClr>
              <a:buFontTx/>
              <a:buChar char="-"/>
            </a:pPr>
            <a:r>
              <a:rPr lang="en-CA" dirty="0"/>
              <a:t>Allocations</a:t>
            </a:r>
          </a:p>
          <a:p>
            <a:pPr marL="285750" indent="-285750">
              <a:buClr>
                <a:srgbClr val="7CBC51"/>
              </a:buClr>
              <a:buFontTx/>
              <a:buChar char="-"/>
            </a:pPr>
            <a:r>
              <a:rPr lang="en-CA" dirty="0"/>
              <a:t>Resources </a:t>
            </a:r>
          </a:p>
          <a:p>
            <a:pPr marL="285750" indent="-285750">
              <a:buClr>
                <a:srgbClr val="7CBC51"/>
              </a:buClr>
              <a:buFontTx/>
              <a:buChar char="-"/>
            </a:pPr>
            <a:r>
              <a:rPr lang="en-CA" dirty="0"/>
              <a:t>Workflow</a:t>
            </a:r>
          </a:p>
          <a:p>
            <a:pPr marL="285750" indent="-285750">
              <a:buClr>
                <a:srgbClr val="7CBC51"/>
              </a:buClr>
              <a:buFontTx/>
              <a:buChar char="-"/>
            </a:pPr>
            <a:r>
              <a:rPr lang="en-CA" dirty="0"/>
              <a:t>Evaluation</a:t>
            </a:r>
          </a:p>
          <a:p>
            <a:pPr marL="285750" indent="-285750">
              <a:buClr>
                <a:srgbClr val="7CBC51"/>
              </a:buClr>
              <a:buFontTx/>
              <a:buChar char="-"/>
            </a:pPr>
            <a:r>
              <a:rPr lang="en-CA" dirty="0"/>
              <a:t>Available training</a:t>
            </a:r>
          </a:p>
          <a:p>
            <a:pPr>
              <a:buClr>
                <a:srgbClr val="7CBC51"/>
              </a:buClr>
            </a:pPr>
            <a:endParaRPr lang="en-CA" dirty="0"/>
          </a:p>
          <a:p>
            <a:pPr marL="285750" indent="-285750">
              <a:buClr>
                <a:srgbClr val="7CBC51"/>
              </a:buClr>
              <a:buFontTx/>
              <a:buChar char="-"/>
            </a:pPr>
            <a:endParaRPr lang="en-CA" dirty="0"/>
          </a:p>
          <a:p>
            <a:pPr marL="285750" indent="-285750">
              <a:buClr>
                <a:srgbClr val="7CBC51"/>
              </a:buClr>
              <a:buFontTx/>
              <a:buChar char="-"/>
            </a:pPr>
            <a:endParaRPr lang="en-CA" dirty="0"/>
          </a:p>
          <a:p>
            <a:pPr marL="285750" indent="-285750">
              <a:buClr>
                <a:srgbClr val="7CBC51"/>
              </a:buClr>
              <a:buFontTx/>
              <a:buChar char="-"/>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11137260"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069" y="5642621"/>
            <a:ext cx="1097318" cy="872227"/>
          </a:xfrm>
          <a:prstGeom prst="rect">
            <a:avLst/>
          </a:prstGeom>
        </p:spPr>
      </p:pic>
    </p:spTree>
    <p:custDataLst>
      <p:tags r:id="rId1"/>
    </p:custDataLst>
    <p:extLst>
      <p:ext uri="{BB962C8B-B14F-4D97-AF65-F5344CB8AC3E}">
        <p14:creationId xmlns:p14="http://schemas.microsoft.com/office/powerpoint/2010/main" val="470835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normAutofit/>
          </a:bodyPr>
          <a:lstStyle/>
          <a:p>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a:bodyPr>
          <a:lstStyle/>
          <a:p>
            <a:pPr marL="285750" indent="-285750">
              <a:lnSpc>
                <a:spcPct val="107000"/>
              </a:lnSpc>
              <a:spcAft>
                <a:spcPts val="800"/>
              </a:spcAft>
              <a:buFont typeface="Arial" panose="020B0604020202020204" pitchFamily="34" charset="0"/>
              <a:buChar char="•"/>
            </a:pPr>
            <a:endParaRPr lang="en-CA" sz="1600" dirty="0"/>
          </a:p>
          <a:p>
            <a:pPr marL="285750" indent="-285750">
              <a:lnSpc>
                <a:spcPct val="107000"/>
              </a:lnSpc>
              <a:spcAft>
                <a:spcPts val="800"/>
              </a:spcAft>
              <a:buFont typeface="Arial" panose="020B0604020202020204" pitchFamily="34" charset="0"/>
              <a:buChar char="•"/>
            </a:pPr>
            <a:endParaRPr lang="en-CA" sz="1600" dirty="0"/>
          </a:p>
          <a:p>
            <a:pPr>
              <a:lnSpc>
                <a:spcPct val="107000"/>
              </a:lnSpc>
              <a:spcAft>
                <a:spcPts val="800"/>
              </a:spcAft>
            </a:pPr>
            <a:r>
              <a:rPr lang="en-CA" sz="7200" dirty="0"/>
              <a:t>QUESTIONS?</a:t>
            </a:r>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1573037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lstStyle/>
          <a:p>
            <a:r>
              <a:rPr lang="en-US" b="1" dirty="0"/>
              <a:t>Publicly Funded Vaccine Program  </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fontScale="92500" lnSpcReduction="20000"/>
          </a:bodyPr>
          <a:lstStyle/>
          <a:p>
            <a:pPr marL="342900" indent="-342900">
              <a:lnSpc>
                <a:spcPct val="107000"/>
              </a:lnSpc>
              <a:spcAft>
                <a:spcPts val="800"/>
              </a:spcAft>
              <a:buFont typeface="Symbol" panose="05050102010706020507" pitchFamily="18" charset="2"/>
              <a:buChar char=""/>
            </a:pPr>
            <a:r>
              <a:rPr lang="en-CA" dirty="0"/>
              <a:t>The CPPCC participating pharmacies will have access to order, administer and bill for publicly funded vaccinations for </a:t>
            </a:r>
            <a:r>
              <a:rPr lang="en-CA" b="1" u="sng" dirty="0"/>
              <a:t>children aged 2 and up.</a:t>
            </a:r>
            <a:r>
              <a:rPr lang="en-CA" dirty="0"/>
              <a:t>  Exceptions:</a:t>
            </a:r>
          </a:p>
          <a:p>
            <a:pPr marL="800100" lvl="1" indent="-342900">
              <a:lnSpc>
                <a:spcPct val="107000"/>
              </a:lnSpc>
              <a:spcAft>
                <a:spcPts val="800"/>
              </a:spcAft>
              <a:buFont typeface="Symbol" panose="05050102010706020507" pitchFamily="18" charset="2"/>
              <a:buChar char=""/>
            </a:pPr>
            <a:r>
              <a:rPr lang="en-CA" dirty="0"/>
              <a:t>Influenza and covid-19 vaccinations age 6 months and up by pharmacists or pharmacy technicians with additional training to provide to this age group</a:t>
            </a:r>
          </a:p>
          <a:p>
            <a:pPr marL="800100" lvl="1" indent="-342900">
              <a:lnSpc>
                <a:spcPct val="107000"/>
              </a:lnSpc>
              <a:spcAft>
                <a:spcPts val="800"/>
              </a:spcAft>
              <a:buFont typeface="Symbol" panose="05050102010706020507" pitchFamily="18" charset="2"/>
              <a:buChar char=""/>
            </a:pPr>
            <a:r>
              <a:rPr lang="en-CA" dirty="0"/>
              <a:t>Patients eligible </a:t>
            </a:r>
            <a:r>
              <a:rPr lang="en-CA" b="1" u="sng" dirty="0"/>
              <a:t>for grade 7 </a:t>
            </a:r>
            <a:r>
              <a:rPr lang="en-CA" dirty="0"/>
              <a:t>school-based program are </a:t>
            </a:r>
            <a:r>
              <a:rPr lang="en-CA" b="1" u="sng" dirty="0"/>
              <a:t>not eligible </a:t>
            </a:r>
            <a:r>
              <a:rPr lang="en-CA" dirty="0"/>
              <a:t>to have PFV at a pharmacy and will be referred to public health </a:t>
            </a:r>
          </a:p>
          <a:p>
            <a:pPr marL="342900" lvl="0" indent="-342900">
              <a:lnSpc>
                <a:spcPct val="107000"/>
              </a:lnSpc>
              <a:spcAft>
                <a:spcPts val="800"/>
              </a:spcAft>
              <a:buFont typeface="Symbol" panose="05050102010706020507" pitchFamily="18" charset="2"/>
              <a:buChar char=""/>
            </a:pPr>
            <a:r>
              <a:rPr lang="en-CA" dirty="0"/>
              <a:t>Residents (with a valid NS </a:t>
            </a:r>
            <a:r>
              <a:rPr lang="en-CA" dirty="0" err="1"/>
              <a:t>Healthcard</a:t>
            </a:r>
            <a:r>
              <a:rPr lang="en-CA" dirty="0"/>
              <a:t>) are eligible.  Exceptions:  covid-19 vaccine and influenza</a:t>
            </a:r>
          </a:p>
          <a:p>
            <a:pPr marL="342900" lvl="0" indent="-342900">
              <a:lnSpc>
                <a:spcPct val="107000"/>
              </a:lnSpc>
              <a:spcAft>
                <a:spcPts val="800"/>
              </a:spcAft>
              <a:buFont typeface="Symbol" panose="05050102010706020507" pitchFamily="18" charset="2"/>
              <a:buChar char=""/>
            </a:pPr>
            <a:r>
              <a:rPr lang="en-CA" dirty="0"/>
              <a:t>Pharmacists will have access to a Vaccine Consult Service via NSH Infectious Disease.  This team supports all publicly funded vaccinations</a:t>
            </a:r>
          </a:p>
          <a:p>
            <a:pPr marL="342900" indent="-342900">
              <a:lnSpc>
                <a:spcPct val="107000"/>
              </a:lnSpc>
              <a:spcAft>
                <a:spcPts val="800"/>
              </a:spcAft>
              <a:buFont typeface="Symbol" panose="05050102010706020507" pitchFamily="18" charset="2"/>
              <a:buChar char=""/>
            </a:pPr>
            <a:r>
              <a:rPr lang="en-CA" dirty="0"/>
              <a:t>Vaccinations provided will be documented in </a:t>
            </a:r>
            <a:r>
              <a:rPr lang="en-CA" dirty="0" err="1"/>
              <a:t>CANimmunize</a:t>
            </a:r>
            <a:r>
              <a:rPr lang="en-CA" dirty="0"/>
              <a:t> and will feed to Panorama.  The pharmacy will be paid $18 per vaccine entered as administered in CANImmunize.  </a:t>
            </a:r>
          </a:p>
          <a:p>
            <a:pPr marL="342900" lvl="0" indent="-342900">
              <a:lnSpc>
                <a:spcPct val="107000"/>
              </a:lnSpc>
              <a:spcAft>
                <a:spcPts val="800"/>
              </a:spcAft>
              <a:buFont typeface="Symbol" panose="05050102010706020507" pitchFamily="18" charset="2"/>
              <a:buChar char=""/>
            </a:pPr>
            <a:r>
              <a:rPr lang="en-CA" dirty="0"/>
              <a:t>Booking will be done by the pharmacy upon request of an eligible patient, referral from other providers or public health or identification of vaccination need by pharmacist as part of providing other services.   </a:t>
            </a:r>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2142112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lstStyle/>
          <a:p>
            <a:r>
              <a:rPr lang="en-US" b="1" dirty="0"/>
              <a:t>Publicly Funded Vaccine Program  </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a:bodyPr>
          <a:lstStyle/>
          <a:p>
            <a:pPr marL="742950" lvl="1" indent="-285750">
              <a:lnSpc>
                <a:spcPct val="107000"/>
              </a:lnSpc>
              <a:spcAft>
                <a:spcPts val="800"/>
              </a:spcAft>
              <a:buChar char="•"/>
            </a:pPr>
            <a:r>
              <a:rPr lang="en-CA" dirty="0"/>
              <a:t>Will include vaccines that are part of routine immunizations (for patients </a:t>
            </a:r>
            <a:r>
              <a:rPr lang="en-CA" b="1" u="sng" dirty="0"/>
              <a:t>aged 2 and up</a:t>
            </a:r>
            <a:r>
              <a:rPr lang="en-CA" dirty="0"/>
              <a:t>) </a:t>
            </a:r>
          </a:p>
          <a:p>
            <a:pPr marL="742950" lvl="1" indent="-285750">
              <a:lnSpc>
                <a:spcPct val="107000"/>
              </a:lnSpc>
              <a:spcAft>
                <a:spcPts val="800"/>
              </a:spcAft>
              <a:buChar char="•"/>
            </a:pPr>
            <a:r>
              <a:rPr lang="en-CA" dirty="0"/>
              <a:t>Will include vaccinations for patients at high-risk that are eligible for publicly funded supply.  These vaccines are often ordered on a per patient basis by sending a fax order form to your local public health office.  Fax order forms can be found at: </a:t>
            </a:r>
            <a:r>
              <a:rPr lang="en-CA" dirty="0">
                <a:hlinkClick r:id="rId3"/>
              </a:rPr>
              <a:t>https://physicians.nshealth.ca/resources/immunization-forms-providers</a:t>
            </a:r>
            <a:endParaRPr lang="en-CA" dirty="0"/>
          </a:p>
          <a:p>
            <a:pPr marL="742950" lvl="1" indent="-285750">
              <a:lnSpc>
                <a:spcPct val="107000"/>
              </a:lnSpc>
              <a:spcAft>
                <a:spcPts val="800"/>
              </a:spcAft>
              <a:buChar char="•"/>
            </a:pPr>
            <a:r>
              <a:rPr lang="en-CA" dirty="0"/>
              <a:t>Pharmacist will also continue to recommend, prescribe and/or administer vaccines that are not currently publicly funded such as herpes zoster vaccination, travel vaccines etc. </a:t>
            </a:r>
          </a:p>
          <a:p>
            <a:pPr marL="742950" lvl="1" indent="-285750">
              <a:lnSpc>
                <a:spcPct val="107000"/>
              </a:lnSpc>
              <a:spcAft>
                <a:spcPts val="800"/>
              </a:spcAft>
              <a:buChar char="•"/>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1041084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normAutofit fontScale="90000"/>
          </a:bodyPr>
          <a:lstStyle/>
          <a:p>
            <a:r>
              <a:rPr lang="en-US" b="1" dirty="0"/>
              <a:t>Publicly Funded Vaccines – Communications </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a:bodyPr>
          <a:lstStyle/>
          <a:p>
            <a:pPr lvl="1">
              <a:lnSpc>
                <a:spcPct val="107000"/>
              </a:lnSpc>
              <a:spcAft>
                <a:spcPts val="800"/>
              </a:spcAft>
            </a:pPr>
            <a:r>
              <a:rPr lang="en-CA" dirty="0"/>
              <a:t>The program originally started as a soft launch but over the past year it has been increasingly popular.</a:t>
            </a:r>
          </a:p>
          <a:p>
            <a:pPr lvl="1">
              <a:lnSpc>
                <a:spcPct val="107000"/>
              </a:lnSpc>
              <a:spcAft>
                <a:spcPts val="800"/>
              </a:spcAft>
            </a:pPr>
            <a:r>
              <a:rPr lang="en-CA" dirty="0"/>
              <a:t>How do people hear about it?</a:t>
            </a:r>
          </a:p>
          <a:p>
            <a:pPr marL="742950" lvl="1" indent="-285750">
              <a:lnSpc>
                <a:spcPct val="107000"/>
              </a:lnSpc>
              <a:spcAft>
                <a:spcPts val="800"/>
              </a:spcAft>
              <a:buFont typeface="Arial" panose="020B0604020202020204" pitchFamily="34" charset="0"/>
              <a:buChar char="•"/>
            </a:pPr>
            <a:r>
              <a:rPr lang="en-CA" dirty="0"/>
              <a:t>We have shared with other pharmacists via PANS member newsletter</a:t>
            </a:r>
          </a:p>
          <a:p>
            <a:pPr marL="742950" lvl="1" indent="-285750">
              <a:lnSpc>
                <a:spcPct val="107000"/>
              </a:lnSpc>
              <a:spcAft>
                <a:spcPts val="800"/>
              </a:spcAft>
              <a:buFont typeface="Arial" panose="020B0604020202020204" pitchFamily="34" charset="0"/>
              <a:buChar char="•"/>
            </a:pPr>
            <a:r>
              <a:rPr lang="en-CA" dirty="0"/>
              <a:t>We have shared with other stakeholders and providers</a:t>
            </a:r>
          </a:p>
          <a:p>
            <a:pPr marL="742950" lvl="1" indent="-285750">
              <a:lnSpc>
                <a:spcPct val="107000"/>
              </a:lnSpc>
              <a:spcAft>
                <a:spcPts val="800"/>
              </a:spcAft>
              <a:buFont typeface="Arial" panose="020B0604020202020204" pitchFamily="34" charset="0"/>
              <a:buChar char="•"/>
            </a:pPr>
            <a:r>
              <a:rPr lang="en-CA" dirty="0"/>
              <a:t>Health Protection Branch, Primary Care Clinic Leads, Virtual Care, 811 have been notified</a:t>
            </a:r>
          </a:p>
          <a:p>
            <a:pPr marL="742950" lvl="1" indent="-285750">
              <a:lnSpc>
                <a:spcPct val="107000"/>
              </a:lnSpc>
              <a:spcAft>
                <a:spcPts val="800"/>
              </a:spcAft>
              <a:buFont typeface="Arial" panose="020B0604020202020204" pitchFamily="34" charset="0"/>
              <a:buChar char="•"/>
            </a:pPr>
            <a:r>
              <a:rPr lang="en-CA" dirty="0"/>
              <a:t>If you are a new clinic in your area, it may be a good idea to reach out to local providers (physicians and nurse practitioners) and local public health office to let them know you are participating in this pilot project and which vaccines you have in stock along which ones can be ordered if needed. </a:t>
            </a:r>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3334772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lstStyle/>
          <a:p>
            <a:r>
              <a:rPr lang="en-US" b="1" dirty="0"/>
              <a:t>Publicly Funded Vaccines – Booking </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fontScale="92500"/>
          </a:bodyPr>
          <a:lstStyle/>
          <a:p>
            <a:pPr marL="742950" lvl="1" indent="-285750">
              <a:lnSpc>
                <a:spcPct val="107000"/>
              </a:lnSpc>
              <a:spcAft>
                <a:spcPts val="800"/>
              </a:spcAft>
              <a:buChar char="•"/>
            </a:pPr>
            <a:endParaRPr lang="en-CA" dirty="0"/>
          </a:p>
          <a:p>
            <a:pPr marL="742950" lvl="1" indent="-285750">
              <a:lnSpc>
                <a:spcPct val="107000"/>
              </a:lnSpc>
              <a:spcAft>
                <a:spcPts val="800"/>
              </a:spcAft>
              <a:buChar char="•"/>
            </a:pPr>
            <a:r>
              <a:rPr lang="en-CA" dirty="0"/>
              <a:t>Many sites have Vaccine as a booking option on their online booking platform.  </a:t>
            </a:r>
            <a:r>
              <a:rPr lang="en-CA" b="1" dirty="0"/>
              <a:t>We recommend a telephone/virtual consult booking first or Call to book.</a:t>
            </a:r>
            <a:endParaRPr lang="en-CA" dirty="0"/>
          </a:p>
          <a:p>
            <a:pPr marL="742950" lvl="1" indent="-285750">
              <a:lnSpc>
                <a:spcPct val="107000"/>
              </a:lnSpc>
              <a:spcAft>
                <a:spcPts val="800"/>
              </a:spcAft>
              <a:buChar char="•"/>
            </a:pPr>
            <a:r>
              <a:rPr lang="en-CA" dirty="0"/>
              <a:t>Patients may be identified in the dispensary and come to the clinic inquiring about the service.</a:t>
            </a:r>
          </a:p>
          <a:p>
            <a:pPr marL="742950" lvl="1" indent="-285750">
              <a:lnSpc>
                <a:spcPct val="107000"/>
              </a:lnSpc>
              <a:spcAft>
                <a:spcPts val="800"/>
              </a:spcAft>
              <a:buChar char="•"/>
            </a:pPr>
            <a:r>
              <a:rPr lang="en-CA" dirty="0"/>
              <a:t>Patients may be identified as part of other services being provided at the clinic such as chronic disease management or medication renewal assessment.   If you have all the info needed to proceed, a new ‘drop-in’ feature in CANImmunize can be used.  If a vaccine history or more time is required, the patient can be booked in for a follow-up appointment.</a:t>
            </a:r>
          </a:p>
          <a:p>
            <a:pPr marL="742950" lvl="1" indent="-285750">
              <a:lnSpc>
                <a:spcPct val="107000"/>
              </a:lnSpc>
              <a:spcAft>
                <a:spcPts val="800"/>
              </a:spcAft>
              <a:buChar char="•"/>
            </a:pPr>
            <a:r>
              <a:rPr lang="en-CA" dirty="0"/>
              <a:t>If a patient is booked to come back at a later date, you can use the internal calendar to have them booked into CANImmunize in advance but will also need to reserve a spot in your clinic calendar so you are not double booked.   Alternatively, book them in your clinic calendar and use the drop-in when they arrive.</a:t>
            </a:r>
          </a:p>
          <a:p>
            <a:pPr marL="742950" lvl="1" indent="-285750">
              <a:lnSpc>
                <a:spcPct val="107000"/>
              </a:lnSpc>
              <a:spcAft>
                <a:spcPts val="800"/>
              </a:spcAft>
              <a:buChar char="•"/>
            </a:pPr>
            <a:r>
              <a:rPr lang="en-CA" dirty="0"/>
              <a:t>Vaccine assessments can also be done virtually with an appointment time booked to come in for the injection on a different date. </a:t>
            </a:r>
          </a:p>
          <a:p>
            <a:pPr marL="742950" lvl="1" indent="-285750">
              <a:lnSpc>
                <a:spcPct val="107000"/>
              </a:lnSpc>
              <a:spcAft>
                <a:spcPts val="800"/>
              </a:spcAft>
              <a:buChar char="•"/>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3650097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normAutofit/>
          </a:bodyPr>
          <a:lstStyle/>
          <a:p>
            <a:r>
              <a:rPr lang="en-US" b="1" dirty="0"/>
              <a:t>Non-Publicly Funded Vaccines</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a:bodyPr>
          <a:lstStyle/>
          <a:p>
            <a:pPr marL="742950" lvl="1" indent="-285750">
              <a:lnSpc>
                <a:spcPct val="107000"/>
              </a:lnSpc>
              <a:spcAft>
                <a:spcPts val="800"/>
              </a:spcAft>
              <a:buFont typeface="Arial" panose="020B0604020202020204" pitchFamily="34" charset="0"/>
              <a:buChar char="•"/>
            </a:pPr>
            <a:r>
              <a:rPr lang="en-CA" dirty="0"/>
              <a:t>Some patients will require a combination of publicly funded and non-publicly funded vaccines.  (or only non-publicly funded vaccines).</a:t>
            </a:r>
          </a:p>
          <a:p>
            <a:pPr marL="742950" lvl="1" indent="-285750">
              <a:lnSpc>
                <a:spcPct val="107000"/>
              </a:lnSpc>
              <a:spcAft>
                <a:spcPts val="800"/>
              </a:spcAft>
              <a:buFont typeface="Arial" panose="020B0604020202020204" pitchFamily="34" charset="0"/>
              <a:buChar char="•"/>
            </a:pPr>
            <a:r>
              <a:rPr lang="en-CA" dirty="0"/>
              <a:t>Non-publicly funded vaccines will continue to be documented in the pharmacy management software system, billed to their third party if applicable and sent to DIS.  DIS now feeds to panorama.</a:t>
            </a:r>
          </a:p>
          <a:p>
            <a:pPr marL="742950" lvl="1" indent="-285750">
              <a:lnSpc>
                <a:spcPct val="107000"/>
              </a:lnSpc>
              <a:spcAft>
                <a:spcPts val="800"/>
              </a:spcAft>
              <a:buFont typeface="Arial" panose="020B0604020202020204" pitchFamily="34" charset="0"/>
              <a:buChar char="•"/>
            </a:pPr>
            <a:r>
              <a:rPr lang="en-CA" dirty="0"/>
              <a:t>Injection fees for non-publicly funded vaccines are not included in project (table 3) and will continue to need to be charged to the patient directly. </a:t>
            </a:r>
          </a:p>
          <a:p>
            <a:pPr marL="742950" lvl="1" indent="-285750">
              <a:lnSpc>
                <a:spcPct val="107000"/>
              </a:lnSpc>
              <a:spcAft>
                <a:spcPts val="800"/>
              </a:spcAft>
              <a:buFont typeface="Arial" panose="020B0604020202020204" pitchFamily="34" charset="0"/>
              <a:buChar char="•"/>
            </a:pPr>
            <a:r>
              <a:rPr lang="en-CA" dirty="0"/>
              <a:t>Virtual appointments are helpful for vaccination assessments as prescriptions can be written, billed to third party plans and ready to go for the non-publicly funded vaccines in advance of the patient arriving for the appointment.  If this is applicable, each pharmacy should have a process in place, such as asking the patient to pick-up their vaccine at the pharmacy pick-up area, before proceeding to the clinic.  </a:t>
            </a:r>
          </a:p>
          <a:p>
            <a:pPr marL="742950" lvl="1" indent="-285750">
              <a:lnSpc>
                <a:spcPct val="107000"/>
              </a:lnSpc>
              <a:spcAft>
                <a:spcPts val="800"/>
              </a:spcAft>
              <a:buFont typeface="Arial" panose="020B0604020202020204" pitchFamily="34" charset="0"/>
              <a:buChar char="•"/>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1597481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normAutofit fontScale="90000"/>
          </a:bodyPr>
          <a:lstStyle/>
          <a:p>
            <a:r>
              <a:rPr lang="en-US" b="1" dirty="0"/>
              <a:t>Publicly Funded Vaccines – CANImmunize</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997779" y="1632857"/>
            <a:ext cx="7169422" cy="4674343"/>
          </a:xfrm>
        </p:spPr>
        <p:txBody>
          <a:bodyPr vert="horz" lIns="91440" tIns="45720" rIns="91440" bIns="45720" rtlCol="0" anchor="t">
            <a:normAutofit/>
          </a:bodyPr>
          <a:lstStyle/>
          <a:p>
            <a:pPr marL="742950" lvl="1" indent="-285750">
              <a:lnSpc>
                <a:spcPct val="107000"/>
              </a:lnSpc>
              <a:spcAft>
                <a:spcPts val="800"/>
              </a:spcAft>
              <a:buFont typeface="Arial" panose="020B0604020202020204" pitchFamily="34" charset="0"/>
              <a:buChar char="•"/>
            </a:pPr>
            <a:r>
              <a:rPr lang="en-CA" dirty="0"/>
              <a:t>Patients can be booked into the internal calendar </a:t>
            </a:r>
          </a:p>
          <a:p>
            <a:pPr marL="742950" lvl="1" indent="-285750">
              <a:lnSpc>
                <a:spcPct val="107000"/>
              </a:lnSpc>
              <a:spcAft>
                <a:spcPts val="800"/>
              </a:spcAft>
              <a:buFont typeface="Arial" panose="020B0604020202020204" pitchFamily="34" charset="0"/>
              <a:buChar char="•"/>
            </a:pPr>
            <a:r>
              <a:rPr lang="en-CA" dirty="0"/>
              <a:t>A drop-in feature is also available which can be done directly from the App during the appointment or clinic admin can be set up as a ‘greeter’  in </a:t>
            </a:r>
            <a:r>
              <a:rPr lang="en-CA" dirty="0" err="1"/>
              <a:t>CANimmunize</a:t>
            </a:r>
            <a:r>
              <a:rPr lang="en-CA" dirty="0"/>
              <a:t> to complete consent prior to pharmacist administering. </a:t>
            </a:r>
          </a:p>
          <a:p>
            <a:pPr marL="742950" lvl="1" indent="-285750">
              <a:lnSpc>
                <a:spcPct val="107000"/>
              </a:lnSpc>
              <a:spcAft>
                <a:spcPts val="800"/>
              </a:spcAft>
              <a:buFont typeface="Arial" panose="020B0604020202020204" pitchFamily="34" charset="0"/>
              <a:buChar char="•"/>
            </a:pPr>
            <a:r>
              <a:rPr lang="en-CA" dirty="0"/>
              <a:t>There will be one vaccine screening and consent form for influenza and publicly funded vaccines.  Covid-19 is the exception and will still require a separate form. </a:t>
            </a:r>
          </a:p>
          <a:p>
            <a:pPr marL="742950" lvl="1" indent="-285750">
              <a:lnSpc>
                <a:spcPct val="107000"/>
              </a:lnSpc>
              <a:spcAft>
                <a:spcPts val="800"/>
              </a:spcAft>
              <a:buFont typeface="Arial" panose="020B0604020202020204" pitchFamily="34" charset="0"/>
              <a:buChar char="•"/>
            </a:pPr>
            <a:r>
              <a:rPr lang="en-CA" dirty="0"/>
              <a:t>There is nothing to prevent non-residents from having other vaccines entered into </a:t>
            </a:r>
            <a:r>
              <a:rPr lang="en-CA" dirty="0" err="1"/>
              <a:t>CANimmunize</a:t>
            </a:r>
            <a:r>
              <a:rPr lang="en-CA" dirty="0"/>
              <a:t> at this time.  They will not be paid. Please ensure you are asking all patients for NS </a:t>
            </a:r>
            <a:r>
              <a:rPr lang="en-CA" dirty="0" err="1"/>
              <a:t>Healthcard</a:t>
            </a:r>
            <a:r>
              <a:rPr lang="en-CA" dirty="0"/>
              <a:t> at appointment booking and when entering drop-ins.</a:t>
            </a:r>
          </a:p>
          <a:p>
            <a:pPr lvl="1">
              <a:lnSpc>
                <a:spcPct val="107000"/>
              </a:lnSpc>
              <a:spcAft>
                <a:spcPts val="800"/>
              </a:spcAft>
            </a:pPr>
            <a:endParaRPr lang="en-CA" dirty="0"/>
          </a:p>
          <a:p>
            <a:pPr lvl="1">
              <a:lnSpc>
                <a:spcPct val="107000"/>
              </a:lnSpc>
              <a:spcAft>
                <a:spcPts val="800"/>
              </a:spcAft>
            </a:pPr>
            <a:endParaRPr lang="en-CA" dirty="0"/>
          </a:p>
          <a:p>
            <a:pPr marL="742950" lvl="1" indent="-285750">
              <a:lnSpc>
                <a:spcPct val="107000"/>
              </a:lnSpc>
              <a:spcAft>
                <a:spcPts val="800"/>
              </a:spcAft>
              <a:buFont typeface="Arial" panose="020B0604020202020204" pitchFamily="34" charset="0"/>
              <a:buChar char="•"/>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3427155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EDC6A66-C023-F69E-873F-300D66180C43}"/>
              </a:ext>
            </a:extLst>
          </p:cNvPr>
          <p:cNvPicPr>
            <a:picLocks noChangeAspect="1"/>
          </p:cNvPicPr>
          <p:nvPr/>
        </p:nvPicPr>
        <p:blipFill>
          <a:blip r:embed="rId3"/>
          <a:stretch>
            <a:fillRect/>
          </a:stretch>
        </p:blipFill>
        <p:spPr>
          <a:xfrm>
            <a:off x="1347787" y="428625"/>
            <a:ext cx="9496425" cy="6000750"/>
          </a:xfrm>
          <a:prstGeom prst="rect">
            <a:avLst/>
          </a:prstGeom>
        </p:spPr>
      </p:pic>
    </p:spTree>
    <p:custDataLst>
      <p:tags r:id="rId1"/>
    </p:custDataLst>
    <p:extLst>
      <p:ext uri="{BB962C8B-B14F-4D97-AF65-F5344CB8AC3E}">
        <p14:creationId xmlns:p14="http://schemas.microsoft.com/office/powerpoint/2010/main" val="40667064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gSicdPos"/>
  <p:tag name="ARTICULATE_SLIDE_COUNT" val="1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PANS">
      <a:dk1>
        <a:srgbClr val="000000"/>
      </a:dk1>
      <a:lt1>
        <a:srgbClr val="FFFFFF"/>
      </a:lt1>
      <a:dk2>
        <a:srgbClr val="545454"/>
      </a:dk2>
      <a:lt2>
        <a:srgbClr val="BFBFBF"/>
      </a:lt2>
      <a:accent1>
        <a:srgbClr val="0066A2"/>
      </a:accent1>
      <a:accent2>
        <a:srgbClr val="7CBC51"/>
      </a:accent2>
      <a:accent3>
        <a:srgbClr val="2791A6"/>
      </a:accent3>
      <a:accent4>
        <a:srgbClr val="F9A865"/>
      </a:accent4>
      <a:accent5>
        <a:srgbClr val="1AB39F"/>
      </a:accent5>
      <a:accent6>
        <a:srgbClr val="D5393D"/>
      </a:accent6>
      <a:hlink>
        <a:srgbClr val="90BB23"/>
      </a:hlink>
      <a:folHlink>
        <a:srgbClr val="EE7008"/>
      </a:folHlink>
    </a:clrScheme>
    <a:fontScheme name="Custom 1">
      <a:majorFont>
        <a:latin typeface="Raleway"/>
        <a:ea typeface=""/>
        <a:cs typeface=""/>
      </a:majorFont>
      <a:minorFont>
        <a:latin typeface="Ralew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8bbc887-eabc-44d1-84a7-64e8ed450395">
      <Terms xmlns="http://schemas.microsoft.com/office/infopath/2007/PartnerControls"/>
    </lcf76f155ced4ddcb4097134ff3c332f>
    <TaxCatchAll xmlns="6b36f8a7-8092-4713-94e0-95e9c02338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AC13A3971FACC45962A4D117A3B6867" ma:contentTypeVersion="15" ma:contentTypeDescription="Create a new document." ma:contentTypeScope="" ma:versionID="70786c22deec897adc25ede7a3515444">
  <xsd:schema xmlns:xsd="http://www.w3.org/2001/XMLSchema" xmlns:xs="http://www.w3.org/2001/XMLSchema" xmlns:p="http://schemas.microsoft.com/office/2006/metadata/properties" xmlns:ns2="08bbc887-eabc-44d1-84a7-64e8ed450395" xmlns:ns3="6b36f8a7-8092-4713-94e0-95e9c02338c3" targetNamespace="http://schemas.microsoft.com/office/2006/metadata/properties" ma:root="true" ma:fieldsID="798b2ac4fcd81b59304dcaa524237bbf" ns2:_="" ns3:_="">
    <xsd:import namespace="08bbc887-eabc-44d1-84a7-64e8ed450395"/>
    <xsd:import namespace="6b36f8a7-8092-4713-94e0-95e9c02338c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bbc887-eabc-44d1-84a7-64e8ed4503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6f975bc5-fb1e-49d2-9d6a-6ca33c0064c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b36f8a7-8092-4713-94e0-95e9c02338c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15e2d8d-6440-41a7-a4b9-4669d750ccfe}" ma:internalName="TaxCatchAll" ma:showField="CatchAllData" ma:web="6b36f8a7-8092-4713-94e0-95e9c02338c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D75595-1125-496A-BC21-49205E7E046B}">
  <ds:schemaRefs>
    <ds:schemaRef ds:uri="08bbc887-eabc-44d1-84a7-64e8ed450395"/>
    <ds:schemaRef ds:uri="6b36f8a7-8092-4713-94e0-95e9c02338c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9DE6A29-CEA2-4ABE-BFF3-5756EE9C36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bbc887-eabc-44d1-84a7-64e8ed450395"/>
    <ds:schemaRef ds:uri="6b36f8a7-8092-4713-94e0-95e9c02338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E44B82-563C-4997-8811-4431CD325C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25024</TotalTime>
  <Words>1420</Words>
  <Application>Microsoft Office PowerPoint</Application>
  <PresentationFormat>Widescreen</PresentationFormat>
  <Paragraphs>94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Publicly Funded Vaccines  at the  Community Pharmacy Primary Care Clinic </vt:lpstr>
      <vt:lpstr>Agenda </vt:lpstr>
      <vt:lpstr>Publicly Funded Vaccine Program  </vt:lpstr>
      <vt:lpstr>Publicly Funded Vaccine Program  </vt:lpstr>
      <vt:lpstr>Publicly Funded Vaccines – Communications </vt:lpstr>
      <vt:lpstr>Publicly Funded Vaccines – Booking </vt:lpstr>
      <vt:lpstr>Non-Publicly Funded Vaccines</vt:lpstr>
      <vt:lpstr>Publicly Funded Vaccines – CANImmunize</vt:lpstr>
      <vt:lpstr>PowerPoint Presentation</vt:lpstr>
      <vt:lpstr>PowerPoint Presentation</vt:lpstr>
      <vt:lpstr>Immunizer Additional Features</vt:lpstr>
      <vt:lpstr>Publicly Funded Vaccines – Billing</vt:lpstr>
      <vt:lpstr>Publicly Funded Vaccines – Preparation </vt:lpstr>
      <vt:lpstr>Publicly Funded Vaccines – Allocation</vt:lpstr>
      <vt:lpstr>Publicly Funded Vaccines – High risk eligibility</vt:lpstr>
      <vt:lpstr>Publicly Funded Vaccines – Resources CPPCC website </vt:lpstr>
      <vt:lpstr>Publicly Funded Vaccines – Workflow  </vt:lpstr>
      <vt:lpstr>Publicly Funded Vaccines – Billing </vt:lpstr>
      <vt:lpstr>PFV Training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 Lowe</dc:creator>
  <cp:lastModifiedBy>Lisa Woodill</cp:lastModifiedBy>
  <cp:revision>6</cp:revision>
  <dcterms:created xsi:type="dcterms:W3CDTF">2022-11-16T13:06:49Z</dcterms:created>
  <dcterms:modified xsi:type="dcterms:W3CDTF">2024-10-28T18:55:06Z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3DB26D28-5C3D-4B42-B452-0ECBA24183E3</vt:lpwstr>
  </property>
  <property fmtid="{D5CDD505-2E9C-101B-9397-08002B2CF9AE}" pid="3" name="ArticulatePath">
    <vt:lpwstr>2022 PANS Powerpoint template (Nov 16)</vt:lpwstr>
  </property>
  <property fmtid="{D5CDD505-2E9C-101B-9397-08002B2CF9AE}" pid="4" name="ContentTypeId">
    <vt:lpwstr>0x0101007AC13A3971FACC45962A4D117A3B6867</vt:lpwstr>
  </property>
  <property fmtid="{D5CDD505-2E9C-101B-9397-08002B2CF9AE}" pid="5" name="MediaServiceImageTags">
    <vt:lpwstr/>
  </property>
</Properties>
</file>