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9.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20.xml" ContentType="application/vnd.openxmlformats-officedocument.presentationml.tag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21.xml" ContentType="application/vnd.openxmlformats-officedocument.presentationml.tag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382" r:id="rId5"/>
    <p:sldId id="292" r:id="rId6"/>
    <p:sldId id="302" r:id="rId7"/>
    <p:sldId id="313" r:id="rId8"/>
    <p:sldId id="307" r:id="rId9"/>
    <p:sldId id="369" r:id="rId10"/>
    <p:sldId id="371" r:id="rId11"/>
    <p:sldId id="372" r:id="rId12"/>
    <p:sldId id="321" r:id="rId13"/>
    <p:sldId id="323" r:id="rId14"/>
    <p:sldId id="322" r:id="rId15"/>
    <p:sldId id="309" r:id="rId16"/>
    <p:sldId id="324" r:id="rId17"/>
    <p:sldId id="320" r:id="rId18"/>
    <p:sldId id="387" r:id="rId19"/>
    <p:sldId id="375" r:id="rId20"/>
    <p:sldId id="388" r:id="rId21"/>
    <p:sldId id="374" r:id="rId22"/>
    <p:sldId id="389" r:id="rId23"/>
    <p:sldId id="390" r:id="rId24"/>
    <p:sldId id="267" r:id="rId25"/>
    <p:sldId id="391" r:id="rId26"/>
    <p:sldId id="341" r:id="rId27"/>
    <p:sldId id="342" r:id="rId28"/>
    <p:sldId id="318" r:id="rId29"/>
    <p:sldId id="308" r:id="rId30"/>
    <p:sldId id="392" r:id="rId31"/>
    <p:sldId id="294" r:id="rId32"/>
    <p:sldId id="383" r:id="rId33"/>
    <p:sldId id="384" r:id="rId34"/>
    <p:sldId id="386" r:id="rId35"/>
    <p:sldId id="298" r:id="rId36"/>
    <p:sldId id="366" r:id="rId37"/>
    <p:sldId id="299" r:id="rId38"/>
    <p:sldId id="300" r:id="rId39"/>
    <p:sldId id="367" r:id="rId40"/>
    <p:sldId id="293" r:id="rId41"/>
    <p:sldId id="335" r:id="rId42"/>
    <p:sldId id="317" r:id="rId43"/>
    <p:sldId id="373" r:id="rId44"/>
    <p:sldId id="297" r:id="rId45"/>
    <p:sldId id="331" r:id="rId46"/>
    <p:sldId id="330" r:id="rId47"/>
    <p:sldId id="368" r:id="rId48"/>
    <p:sldId id="332" r:id="rId49"/>
    <p:sldId id="325" r:id="rId50"/>
    <p:sldId id="290" r:id="rId51"/>
    <p:sldId id="326" r:id="rId52"/>
    <p:sldId id="364" r:id="rId53"/>
    <p:sldId id="256" r:id="rId54"/>
    <p:sldId id="329" r:id="rId55"/>
    <p:sldId id="263" r:id="rId56"/>
    <p:sldId id="265" r:id="rId57"/>
    <p:sldId id="264" r:id="rId58"/>
    <p:sldId id="269" r:id="rId59"/>
    <p:sldId id="370" r:id="rId60"/>
    <p:sldId id="270" r:id="rId61"/>
    <p:sldId id="381" r:id="rId62"/>
    <p:sldId id="262" r:id="rId63"/>
    <p:sldId id="377" r:id="rId64"/>
    <p:sldId id="378" r:id="rId65"/>
    <p:sldId id="379" r:id="rId66"/>
    <p:sldId id="380" r:id="rId67"/>
    <p:sldId id="260" r:id="rId68"/>
    <p:sldId id="328" r:id="rId69"/>
    <p:sldId id="376" r:id="rId70"/>
    <p:sldId id="319" r:id="rId71"/>
  </p:sldIdLst>
  <p:sldSz cx="12192000" cy="6858000"/>
  <p:notesSz cx="6858000" cy="91440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AD2A6D-5856-492B-BFCE-D41951C20B44}">
          <p14:sldIdLst>
            <p14:sldId id="382"/>
            <p14:sldId id="292"/>
            <p14:sldId id="302"/>
            <p14:sldId id="313"/>
            <p14:sldId id="307"/>
            <p14:sldId id="369"/>
            <p14:sldId id="371"/>
            <p14:sldId id="372"/>
            <p14:sldId id="321"/>
            <p14:sldId id="323"/>
            <p14:sldId id="322"/>
            <p14:sldId id="309"/>
            <p14:sldId id="324"/>
            <p14:sldId id="320"/>
            <p14:sldId id="387"/>
            <p14:sldId id="375"/>
            <p14:sldId id="388"/>
            <p14:sldId id="374"/>
            <p14:sldId id="389"/>
            <p14:sldId id="390"/>
            <p14:sldId id="267"/>
            <p14:sldId id="391"/>
            <p14:sldId id="341"/>
            <p14:sldId id="342"/>
            <p14:sldId id="318"/>
            <p14:sldId id="308"/>
            <p14:sldId id="392"/>
            <p14:sldId id="294"/>
            <p14:sldId id="383"/>
            <p14:sldId id="384"/>
            <p14:sldId id="386"/>
            <p14:sldId id="298"/>
            <p14:sldId id="366"/>
            <p14:sldId id="299"/>
            <p14:sldId id="300"/>
            <p14:sldId id="367"/>
            <p14:sldId id="293"/>
            <p14:sldId id="335"/>
            <p14:sldId id="317"/>
            <p14:sldId id="373"/>
            <p14:sldId id="297"/>
            <p14:sldId id="331"/>
            <p14:sldId id="330"/>
            <p14:sldId id="368"/>
            <p14:sldId id="332"/>
            <p14:sldId id="325"/>
            <p14:sldId id="290"/>
            <p14:sldId id="326"/>
            <p14:sldId id="364"/>
            <p14:sldId id="256"/>
            <p14:sldId id="329"/>
            <p14:sldId id="263"/>
            <p14:sldId id="265"/>
            <p14:sldId id="264"/>
            <p14:sldId id="269"/>
            <p14:sldId id="370"/>
            <p14:sldId id="270"/>
            <p14:sldId id="381"/>
            <p14:sldId id="262"/>
            <p14:sldId id="377"/>
            <p14:sldId id="378"/>
            <p14:sldId id="379"/>
            <p14:sldId id="380"/>
            <p14:sldId id="260"/>
            <p14:sldId id="328"/>
            <p14:sldId id="376"/>
            <p14:sldId id="3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Lowe" initials="ML" lastIdx="1" clrIdx="0">
    <p:extLst>
      <p:ext uri="{19B8F6BF-5375-455C-9EA6-DF929625EA0E}">
        <p15:presenceInfo xmlns:p15="http://schemas.microsoft.com/office/powerpoint/2012/main" userId="S::martha@pans.ns.ca::aa59cdb5-1999-49a8-b417-647a66d910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C51"/>
    <a:srgbClr val="006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C236A-CAA2-4C74-BE56-C74C2D3B1FA9}" v="277" dt="2024-10-07T19:18:15.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5905" autoAdjust="0"/>
  </p:normalViewPr>
  <p:slideViewPr>
    <p:cSldViewPr snapToGrid="0">
      <p:cViewPr varScale="1">
        <p:scale>
          <a:sx n="39" d="100"/>
          <a:sy n="39" d="100"/>
        </p:scale>
        <p:origin x="1483"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ata20.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svg"/><Relationship Id="rId1" Type="http://schemas.openxmlformats.org/officeDocument/2006/relationships/image" Target="../media/image93.png"/><Relationship Id="rId4" Type="http://schemas.openxmlformats.org/officeDocument/2006/relationships/image" Target="../media/image9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image" Target="../media/image27.svg"/><Relationship Id="rId4" Type="http://schemas.openxmlformats.org/officeDocument/2006/relationships/image" Target="../media/image26.pn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image" Target="../media/image40.jpeg"/><Relationship Id="rId4" Type="http://schemas.openxmlformats.org/officeDocument/2006/relationships/image" Target="../media/image39.svg"/></Relationships>
</file>

<file path=ppt/diagrams/_rels/data8.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svg"/><Relationship Id="rId1" Type="http://schemas.openxmlformats.org/officeDocument/2006/relationships/image" Target="../media/image93.png"/><Relationship Id="rId4" Type="http://schemas.openxmlformats.org/officeDocument/2006/relationships/image" Target="../media/image9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image" Target="../media/image27.svg"/><Relationship Id="rId4"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image" Target="../media/image40.jpeg"/><Relationship Id="rId4" Type="http://schemas.openxmlformats.org/officeDocument/2006/relationships/image" Target="../media/image3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1C555-6EB4-4AAC-8A06-F5CC6B059306}"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70C9090D-49D5-4ED8-B9DF-1C157077024B}">
      <dgm:prSet/>
      <dgm:spPr/>
      <dgm:t>
        <a:bodyPr/>
        <a:lstStyle/>
        <a:p>
          <a:r>
            <a:rPr lang="en-US"/>
            <a:t>Project overview</a:t>
          </a:r>
        </a:p>
      </dgm:t>
    </dgm:pt>
    <dgm:pt modelId="{C8E0F0EE-249D-44A7-84AF-F26D9309537C}" type="parTrans" cxnId="{5F43B225-4477-4C1F-911C-27CE8D3A34D3}">
      <dgm:prSet/>
      <dgm:spPr/>
      <dgm:t>
        <a:bodyPr/>
        <a:lstStyle/>
        <a:p>
          <a:endParaRPr lang="en-US"/>
        </a:p>
      </dgm:t>
    </dgm:pt>
    <dgm:pt modelId="{BCCFC386-21DC-407E-A5D1-CB0A4E2CC465}" type="sibTrans" cxnId="{5F43B225-4477-4C1F-911C-27CE8D3A34D3}">
      <dgm:prSet/>
      <dgm:spPr/>
      <dgm:t>
        <a:bodyPr/>
        <a:lstStyle/>
        <a:p>
          <a:endParaRPr lang="en-US"/>
        </a:p>
      </dgm:t>
    </dgm:pt>
    <dgm:pt modelId="{A34062AC-978E-4CA1-BD67-4A751C0025B3}">
      <dgm:prSet/>
      <dgm:spPr/>
      <dgm:t>
        <a:bodyPr/>
        <a:lstStyle/>
        <a:p>
          <a:r>
            <a:rPr lang="en-US"/>
            <a:t>Background </a:t>
          </a:r>
        </a:p>
      </dgm:t>
    </dgm:pt>
    <dgm:pt modelId="{30AD521C-B930-4B8D-A393-F2A5A02F9D85}" type="parTrans" cxnId="{858715C9-8CE8-4D34-9C52-A5EC9B45A6CE}">
      <dgm:prSet/>
      <dgm:spPr/>
      <dgm:t>
        <a:bodyPr/>
        <a:lstStyle/>
        <a:p>
          <a:endParaRPr lang="en-US"/>
        </a:p>
      </dgm:t>
    </dgm:pt>
    <dgm:pt modelId="{9CAD01F5-A701-46F0-A911-059742D48EC4}" type="sibTrans" cxnId="{858715C9-8CE8-4D34-9C52-A5EC9B45A6CE}">
      <dgm:prSet/>
      <dgm:spPr/>
      <dgm:t>
        <a:bodyPr/>
        <a:lstStyle/>
        <a:p>
          <a:endParaRPr lang="en-US"/>
        </a:p>
      </dgm:t>
    </dgm:pt>
    <dgm:pt modelId="{0BE393CF-08B8-417C-8A1F-9F80C01F2CBB}">
      <dgm:prSet/>
      <dgm:spPr/>
      <dgm:t>
        <a:bodyPr/>
        <a:lstStyle/>
        <a:p>
          <a:r>
            <a:rPr lang="en-US"/>
            <a:t>CPPCC resources</a:t>
          </a:r>
        </a:p>
      </dgm:t>
    </dgm:pt>
    <dgm:pt modelId="{F1198443-A096-4E1E-9CBA-DD2D5D9D6872}" type="parTrans" cxnId="{BE6261D7-BC72-4524-BE12-3F5162904E7B}">
      <dgm:prSet/>
      <dgm:spPr/>
      <dgm:t>
        <a:bodyPr/>
        <a:lstStyle/>
        <a:p>
          <a:endParaRPr lang="en-US"/>
        </a:p>
      </dgm:t>
    </dgm:pt>
    <dgm:pt modelId="{CB8C7014-E7FF-47A4-9B36-492EDF4CC7D9}" type="sibTrans" cxnId="{BE6261D7-BC72-4524-BE12-3F5162904E7B}">
      <dgm:prSet/>
      <dgm:spPr/>
      <dgm:t>
        <a:bodyPr/>
        <a:lstStyle/>
        <a:p>
          <a:endParaRPr lang="en-US"/>
        </a:p>
      </dgm:t>
    </dgm:pt>
    <dgm:pt modelId="{41EE9EBD-4AF7-4340-8422-9B3ECD4BC234}">
      <dgm:prSet/>
      <dgm:spPr/>
      <dgm:t>
        <a:bodyPr/>
        <a:lstStyle/>
        <a:p>
          <a:r>
            <a:rPr lang="en-US"/>
            <a:t>Services Offered</a:t>
          </a:r>
        </a:p>
      </dgm:t>
    </dgm:pt>
    <dgm:pt modelId="{96AF5A10-04F3-45C2-AA53-C712EC27043B}" type="parTrans" cxnId="{F44E70AC-88CB-4CAC-8CBB-4856BEA709AB}">
      <dgm:prSet/>
      <dgm:spPr/>
      <dgm:t>
        <a:bodyPr/>
        <a:lstStyle/>
        <a:p>
          <a:endParaRPr lang="en-US"/>
        </a:p>
      </dgm:t>
    </dgm:pt>
    <dgm:pt modelId="{7B1A2F78-472D-4D67-8612-E0FC5DF218CE}" type="sibTrans" cxnId="{F44E70AC-88CB-4CAC-8CBB-4856BEA709AB}">
      <dgm:prSet/>
      <dgm:spPr/>
      <dgm:t>
        <a:bodyPr/>
        <a:lstStyle/>
        <a:p>
          <a:endParaRPr lang="en-US"/>
        </a:p>
      </dgm:t>
    </dgm:pt>
    <dgm:pt modelId="{C6B5ED49-8686-46C8-A765-F388E41EA9C4}">
      <dgm:prSet/>
      <dgm:spPr/>
      <dgm:t>
        <a:bodyPr/>
        <a:lstStyle/>
        <a:p>
          <a:r>
            <a:rPr lang="en-US"/>
            <a:t>Pharmacist Scope of Practice </a:t>
          </a:r>
        </a:p>
      </dgm:t>
    </dgm:pt>
    <dgm:pt modelId="{E917E05D-B420-4EAE-B6E9-CCCD75098640}" type="parTrans" cxnId="{06EBA756-FF26-46D6-B10E-8FAECA1265A2}">
      <dgm:prSet/>
      <dgm:spPr/>
      <dgm:t>
        <a:bodyPr/>
        <a:lstStyle/>
        <a:p>
          <a:endParaRPr lang="en-US"/>
        </a:p>
      </dgm:t>
    </dgm:pt>
    <dgm:pt modelId="{3F6ED58F-C754-4E6A-B203-CD7B775064F1}" type="sibTrans" cxnId="{06EBA756-FF26-46D6-B10E-8FAECA1265A2}">
      <dgm:prSet/>
      <dgm:spPr/>
      <dgm:t>
        <a:bodyPr/>
        <a:lstStyle/>
        <a:p>
          <a:endParaRPr lang="en-US"/>
        </a:p>
      </dgm:t>
    </dgm:pt>
    <dgm:pt modelId="{2E817D7C-F0F5-413B-B13D-A88642E45E46}">
      <dgm:prSet/>
      <dgm:spPr/>
      <dgm:t>
        <a:bodyPr/>
        <a:lstStyle/>
        <a:p>
          <a:r>
            <a:rPr lang="en-US"/>
            <a:t>Clinic patients</a:t>
          </a:r>
        </a:p>
      </dgm:t>
    </dgm:pt>
    <dgm:pt modelId="{3546CD46-BC72-407D-9140-C886BB744534}" type="parTrans" cxnId="{55339FCB-30C3-4323-A411-828F9EC9FE1E}">
      <dgm:prSet/>
      <dgm:spPr/>
      <dgm:t>
        <a:bodyPr/>
        <a:lstStyle/>
        <a:p>
          <a:endParaRPr lang="en-US"/>
        </a:p>
      </dgm:t>
    </dgm:pt>
    <dgm:pt modelId="{57F82333-65BC-49C8-8096-4BC46E7BD682}" type="sibTrans" cxnId="{55339FCB-30C3-4323-A411-828F9EC9FE1E}">
      <dgm:prSet/>
      <dgm:spPr/>
      <dgm:t>
        <a:bodyPr/>
        <a:lstStyle/>
        <a:p>
          <a:endParaRPr lang="en-US"/>
        </a:p>
      </dgm:t>
    </dgm:pt>
    <dgm:pt modelId="{140CF80F-FB17-4BD4-95FB-2459F770259D}">
      <dgm:prSet/>
      <dgm:spPr/>
      <dgm:t>
        <a:bodyPr/>
        <a:lstStyle/>
        <a:p>
          <a:r>
            <a:rPr lang="en-US"/>
            <a:t>Clinical resources</a:t>
          </a:r>
        </a:p>
      </dgm:t>
    </dgm:pt>
    <dgm:pt modelId="{E00F7911-2F3E-4475-96F3-2F32A11FFC42}" type="parTrans" cxnId="{16DC3AD4-5A1F-4CD6-80AF-2BEDB0B35920}">
      <dgm:prSet/>
      <dgm:spPr/>
      <dgm:t>
        <a:bodyPr/>
        <a:lstStyle/>
        <a:p>
          <a:endParaRPr lang="en-US"/>
        </a:p>
      </dgm:t>
    </dgm:pt>
    <dgm:pt modelId="{1F72F3FC-C4A8-41FE-AD58-A29AD5FF9247}" type="sibTrans" cxnId="{16DC3AD4-5A1F-4CD6-80AF-2BEDB0B35920}">
      <dgm:prSet/>
      <dgm:spPr/>
      <dgm:t>
        <a:bodyPr/>
        <a:lstStyle/>
        <a:p>
          <a:endParaRPr lang="en-US"/>
        </a:p>
      </dgm:t>
    </dgm:pt>
    <dgm:pt modelId="{345B2D4B-19A9-4ED8-9F70-5C9E054925D4}">
      <dgm:prSet/>
      <dgm:spPr/>
      <dgm:t>
        <a:bodyPr/>
        <a:lstStyle/>
        <a:p>
          <a:r>
            <a:rPr lang="en-US"/>
            <a:t>Communication of Results</a:t>
          </a:r>
        </a:p>
      </dgm:t>
    </dgm:pt>
    <dgm:pt modelId="{DBCA186C-1976-4933-B414-2702CD4E7FB1}" type="parTrans" cxnId="{908E9C88-212D-4747-A5EF-3CBB9F724404}">
      <dgm:prSet/>
      <dgm:spPr/>
      <dgm:t>
        <a:bodyPr/>
        <a:lstStyle/>
        <a:p>
          <a:endParaRPr lang="en-US"/>
        </a:p>
      </dgm:t>
    </dgm:pt>
    <dgm:pt modelId="{826B5CB4-EA75-4FBD-9298-6FDCE8072EC5}" type="sibTrans" cxnId="{908E9C88-212D-4747-A5EF-3CBB9F724404}">
      <dgm:prSet/>
      <dgm:spPr/>
      <dgm:t>
        <a:bodyPr/>
        <a:lstStyle/>
        <a:p>
          <a:endParaRPr lang="en-US"/>
        </a:p>
      </dgm:t>
    </dgm:pt>
    <dgm:pt modelId="{E7DE5461-75B9-4EB3-96ED-2A165586F17F}">
      <dgm:prSet/>
      <dgm:spPr/>
      <dgm:t>
        <a:bodyPr/>
        <a:lstStyle/>
        <a:p>
          <a:r>
            <a:rPr lang="en-US"/>
            <a:t>Pharmacy Referrals – out of scope services</a:t>
          </a:r>
        </a:p>
      </dgm:t>
    </dgm:pt>
    <dgm:pt modelId="{972EFD9C-B319-4744-AC4C-BE7ED53BF53B}" type="parTrans" cxnId="{9CA776D4-B117-4DEA-AE9E-76B4E83AB24A}">
      <dgm:prSet/>
      <dgm:spPr/>
      <dgm:t>
        <a:bodyPr/>
        <a:lstStyle/>
        <a:p>
          <a:endParaRPr lang="en-US"/>
        </a:p>
      </dgm:t>
    </dgm:pt>
    <dgm:pt modelId="{F62E2EE3-7269-400A-89EA-DAB7CFB9005C}" type="sibTrans" cxnId="{9CA776D4-B117-4DEA-AE9E-76B4E83AB24A}">
      <dgm:prSet/>
      <dgm:spPr/>
      <dgm:t>
        <a:bodyPr/>
        <a:lstStyle/>
        <a:p>
          <a:endParaRPr lang="en-US"/>
        </a:p>
      </dgm:t>
    </dgm:pt>
    <dgm:pt modelId="{6221852A-8A01-4857-A31B-6A73027F5909}">
      <dgm:prSet/>
      <dgm:spPr/>
      <dgm:t>
        <a:bodyPr/>
        <a:lstStyle/>
        <a:p>
          <a:r>
            <a:rPr lang="en-US"/>
            <a:t>Clinic Admin Role</a:t>
          </a:r>
        </a:p>
      </dgm:t>
    </dgm:pt>
    <dgm:pt modelId="{73A892CF-5012-4B5A-9E7C-0F989D0E95A1}" type="parTrans" cxnId="{86012652-739B-4328-9998-84993CAFBF49}">
      <dgm:prSet/>
      <dgm:spPr/>
      <dgm:t>
        <a:bodyPr/>
        <a:lstStyle/>
        <a:p>
          <a:endParaRPr lang="en-US"/>
        </a:p>
      </dgm:t>
    </dgm:pt>
    <dgm:pt modelId="{FB683F56-D400-4D4F-9F08-9A305BC0073D}" type="sibTrans" cxnId="{86012652-739B-4328-9998-84993CAFBF49}">
      <dgm:prSet/>
      <dgm:spPr/>
      <dgm:t>
        <a:bodyPr/>
        <a:lstStyle/>
        <a:p>
          <a:endParaRPr lang="en-US"/>
        </a:p>
      </dgm:t>
    </dgm:pt>
    <dgm:pt modelId="{BED22F99-2A0C-4328-AD0F-41DCE45AC70A}">
      <dgm:prSet/>
      <dgm:spPr/>
      <dgm:t>
        <a:bodyPr/>
        <a:lstStyle/>
        <a:p>
          <a:r>
            <a:rPr lang="en-US"/>
            <a:t>Data collection</a:t>
          </a:r>
        </a:p>
      </dgm:t>
    </dgm:pt>
    <dgm:pt modelId="{AE2C44D5-48B3-44F7-9A21-059D2200364B}" type="parTrans" cxnId="{87EF5A32-CE87-4A5A-944C-E4D842394C63}">
      <dgm:prSet/>
      <dgm:spPr/>
      <dgm:t>
        <a:bodyPr/>
        <a:lstStyle/>
        <a:p>
          <a:endParaRPr lang="en-US"/>
        </a:p>
      </dgm:t>
    </dgm:pt>
    <dgm:pt modelId="{2F4B6B7D-5A4D-48A6-A2BE-D8DB8317D28D}" type="sibTrans" cxnId="{87EF5A32-CE87-4A5A-944C-E4D842394C63}">
      <dgm:prSet/>
      <dgm:spPr/>
      <dgm:t>
        <a:bodyPr/>
        <a:lstStyle/>
        <a:p>
          <a:endParaRPr lang="en-US"/>
        </a:p>
      </dgm:t>
    </dgm:pt>
    <dgm:pt modelId="{8BA06479-AB88-4639-A340-717D64A67948}">
      <dgm:prSet/>
      <dgm:spPr/>
      <dgm:t>
        <a:bodyPr/>
        <a:lstStyle/>
        <a:p>
          <a:r>
            <a:rPr lang="en-US"/>
            <a:t>FAQ: What do I bill</a:t>
          </a:r>
        </a:p>
      </dgm:t>
    </dgm:pt>
    <dgm:pt modelId="{9196EA2F-6E6F-4101-88CB-BE3864C7CBEF}" type="parTrans" cxnId="{08F6D66D-51AA-4618-8D24-F4AA96329EDE}">
      <dgm:prSet/>
      <dgm:spPr/>
      <dgm:t>
        <a:bodyPr/>
        <a:lstStyle/>
        <a:p>
          <a:endParaRPr lang="en-US"/>
        </a:p>
      </dgm:t>
    </dgm:pt>
    <dgm:pt modelId="{B10F5BD6-FA1B-45A4-BA16-2A53FAE814F5}" type="sibTrans" cxnId="{08F6D66D-51AA-4618-8D24-F4AA96329EDE}">
      <dgm:prSet/>
      <dgm:spPr/>
      <dgm:t>
        <a:bodyPr/>
        <a:lstStyle/>
        <a:p>
          <a:endParaRPr lang="en-US"/>
        </a:p>
      </dgm:t>
    </dgm:pt>
    <dgm:pt modelId="{B1F01D0E-9967-46AB-8ADE-1A254832E335}">
      <dgm:prSet/>
      <dgm:spPr/>
      <dgm:t>
        <a:bodyPr/>
        <a:lstStyle/>
        <a:p>
          <a:r>
            <a:rPr lang="en-US"/>
            <a:t>Site Visits</a:t>
          </a:r>
        </a:p>
      </dgm:t>
    </dgm:pt>
    <dgm:pt modelId="{5551F5D2-14C9-4558-9B4F-1FB4AAE4E2BA}" type="parTrans" cxnId="{05C5A0DA-1878-40FB-A9FC-2CAFCFDCE20B}">
      <dgm:prSet/>
      <dgm:spPr/>
      <dgm:t>
        <a:bodyPr/>
        <a:lstStyle/>
        <a:p>
          <a:endParaRPr lang="en-US"/>
        </a:p>
      </dgm:t>
    </dgm:pt>
    <dgm:pt modelId="{98639274-B630-4D19-B51F-723441E04AE1}" type="sibTrans" cxnId="{05C5A0DA-1878-40FB-A9FC-2CAFCFDCE20B}">
      <dgm:prSet/>
      <dgm:spPr/>
      <dgm:t>
        <a:bodyPr/>
        <a:lstStyle/>
        <a:p>
          <a:endParaRPr lang="en-US"/>
        </a:p>
      </dgm:t>
    </dgm:pt>
    <dgm:pt modelId="{BEC753AB-B3C4-4736-8B4C-506428A9AF33}" type="pres">
      <dgm:prSet presAssocID="{C2D1C555-6EB4-4AAC-8A06-F5CC6B059306}" presName="vert0" presStyleCnt="0">
        <dgm:presLayoutVars>
          <dgm:dir/>
          <dgm:animOne val="branch"/>
          <dgm:animLvl val="lvl"/>
        </dgm:presLayoutVars>
      </dgm:prSet>
      <dgm:spPr/>
    </dgm:pt>
    <dgm:pt modelId="{6065C22A-A81C-4CFD-9C27-2C573EB24420}" type="pres">
      <dgm:prSet presAssocID="{70C9090D-49D5-4ED8-B9DF-1C157077024B}" presName="thickLine" presStyleLbl="alignNode1" presStyleIdx="0" presStyleCnt="13"/>
      <dgm:spPr/>
    </dgm:pt>
    <dgm:pt modelId="{DA39A3A1-921B-4633-9FD8-33A96C75E1C6}" type="pres">
      <dgm:prSet presAssocID="{70C9090D-49D5-4ED8-B9DF-1C157077024B}" presName="horz1" presStyleCnt="0"/>
      <dgm:spPr/>
    </dgm:pt>
    <dgm:pt modelId="{F7D5718D-AA0B-410F-B4A6-64CFE081F700}" type="pres">
      <dgm:prSet presAssocID="{70C9090D-49D5-4ED8-B9DF-1C157077024B}" presName="tx1" presStyleLbl="revTx" presStyleIdx="0" presStyleCnt="13"/>
      <dgm:spPr/>
    </dgm:pt>
    <dgm:pt modelId="{71F9D9E9-C665-4503-B48E-ED7827D95516}" type="pres">
      <dgm:prSet presAssocID="{70C9090D-49D5-4ED8-B9DF-1C157077024B}" presName="vert1" presStyleCnt="0"/>
      <dgm:spPr/>
    </dgm:pt>
    <dgm:pt modelId="{D3C7068B-A759-47D3-9B47-78A0264DF085}" type="pres">
      <dgm:prSet presAssocID="{A34062AC-978E-4CA1-BD67-4A751C0025B3}" presName="thickLine" presStyleLbl="alignNode1" presStyleIdx="1" presStyleCnt="13"/>
      <dgm:spPr/>
    </dgm:pt>
    <dgm:pt modelId="{B41BB720-2A98-4E16-B016-B0D4C39EAAC5}" type="pres">
      <dgm:prSet presAssocID="{A34062AC-978E-4CA1-BD67-4A751C0025B3}" presName="horz1" presStyleCnt="0"/>
      <dgm:spPr/>
    </dgm:pt>
    <dgm:pt modelId="{86FF5435-632C-4DBE-BA68-BA9991EB4D97}" type="pres">
      <dgm:prSet presAssocID="{A34062AC-978E-4CA1-BD67-4A751C0025B3}" presName="tx1" presStyleLbl="revTx" presStyleIdx="1" presStyleCnt="13"/>
      <dgm:spPr/>
    </dgm:pt>
    <dgm:pt modelId="{08B05C3A-3F66-4C6D-A8F8-35C9A7E11CB3}" type="pres">
      <dgm:prSet presAssocID="{A34062AC-978E-4CA1-BD67-4A751C0025B3}" presName="vert1" presStyleCnt="0"/>
      <dgm:spPr/>
    </dgm:pt>
    <dgm:pt modelId="{3B9A3F82-2DAD-4928-972A-BEABD8DC9BC9}" type="pres">
      <dgm:prSet presAssocID="{0BE393CF-08B8-417C-8A1F-9F80C01F2CBB}" presName="thickLine" presStyleLbl="alignNode1" presStyleIdx="2" presStyleCnt="13"/>
      <dgm:spPr/>
    </dgm:pt>
    <dgm:pt modelId="{62E0152B-E9DA-4249-ACC6-C9E7C1867CA8}" type="pres">
      <dgm:prSet presAssocID="{0BE393CF-08B8-417C-8A1F-9F80C01F2CBB}" presName="horz1" presStyleCnt="0"/>
      <dgm:spPr/>
    </dgm:pt>
    <dgm:pt modelId="{15587AA1-00DE-4BBB-9435-965D1966A3FE}" type="pres">
      <dgm:prSet presAssocID="{0BE393CF-08B8-417C-8A1F-9F80C01F2CBB}" presName="tx1" presStyleLbl="revTx" presStyleIdx="2" presStyleCnt="13"/>
      <dgm:spPr/>
    </dgm:pt>
    <dgm:pt modelId="{405237A3-9EF7-40DA-9623-B757CB746133}" type="pres">
      <dgm:prSet presAssocID="{0BE393CF-08B8-417C-8A1F-9F80C01F2CBB}" presName="vert1" presStyleCnt="0"/>
      <dgm:spPr/>
    </dgm:pt>
    <dgm:pt modelId="{B301C480-3C41-4D75-B7FC-FE31A96D7ECD}" type="pres">
      <dgm:prSet presAssocID="{41EE9EBD-4AF7-4340-8422-9B3ECD4BC234}" presName="thickLine" presStyleLbl="alignNode1" presStyleIdx="3" presStyleCnt="13"/>
      <dgm:spPr/>
    </dgm:pt>
    <dgm:pt modelId="{54AEE550-4A63-40F7-9F5C-F8463CABA3B4}" type="pres">
      <dgm:prSet presAssocID="{41EE9EBD-4AF7-4340-8422-9B3ECD4BC234}" presName="horz1" presStyleCnt="0"/>
      <dgm:spPr/>
    </dgm:pt>
    <dgm:pt modelId="{47E2EAFE-5E5F-477E-9493-0E1585856F01}" type="pres">
      <dgm:prSet presAssocID="{41EE9EBD-4AF7-4340-8422-9B3ECD4BC234}" presName="tx1" presStyleLbl="revTx" presStyleIdx="3" presStyleCnt="13"/>
      <dgm:spPr/>
    </dgm:pt>
    <dgm:pt modelId="{F0DA59F2-89F1-47C6-8871-D4DAE9B86B59}" type="pres">
      <dgm:prSet presAssocID="{41EE9EBD-4AF7-4340-8422-9B3ECD4BC234}" presName="vert1" presStyleCnt="0"/>
      <dgm:spPr/>
    </dgm:pt>
    <dgm:pt modelId="{96794CFE-DE5D-434F-8E50-267604821EB2}" type="pres">
      <dgm:prSet presAssocID="{C6B5ED49-8686-46C8-A765-F388E41EA9C4}" presName="thickLine" presStyleLbl="alignNode1" presStyleIdx="4" presStyleCnt="13"/>
      <dgm:spPr/>
    </dgm:pt>
    <dgm:pt modelId="{4152A220-59D0-43F5-9F2C-5B024C852DC1}" type="pres">
      <dgm:prSet presAssocID="{C6B5ED49-8686-46C8-A765-F388E41EA9C4}" presName="horz1" presStyleCnt="0"/>
      <dgm:spPr/>
    </dgm:pt>
    <dgm:pt modelId="{C8F28DAB-AB94-4C8B-BDE8-020E6370DF8A}" type="pres">
      <dgm:prSet presAssocID="{C6B5ED49-8686-46C8-A765-F388E41EA9C4}" presName="tx1" presStyleLbl="revTx" presStyleIdx="4" presStyleCnt="13"/>
      <dgm:spPr/>
    </dgm:pt>
    <dgm:pt modelId="{97013C7B-3233-4764-813F-0A34D6729929}" type="pres">
      <dgm:prSet presAssocID="{C6B5ED49-8686-46C8-A765-F388E41EA9C4}" presName="vert1" presStyleCnt="0"/>
      <dgm:spPr/>
    </dgm:pt>
    <dgm:pt modelId="{99F15C2D-CA5F-457E-95D6-BA16E2E67665}" type="pres">
      <dgm:prSet presAssocID="{2E817D7C-F0F5-413B-B13D-A88642E45E46}" presName="thickLine" presStyleLbl="alignNode1" presStyleIdx="5" presStyleCnt="13"/>
      <dgm:spPr/>
    </dgm:pt>
    <dgm:pt modelId="{F466A6E0-DF22-434C-95E6-C97FC2C1232B}" type="pres">
      <dgm:prSet presAssocID="{2E817D7C-F0F5-413B-B13D-A88642E45E46}" presName="horz1" presStyleCnt="0"/>
      <dgm:spPr/>
    </dgm:pt>
    <dgm:pt modelId="{75257E6F-2B55-47A9-B2AE-A7043C281060}" type="pres">
      <dgm:prSet presAssocID="{2E817D7C-F0F5-413B-B13D-A88642E45E46}" presName="tx1" presStyleLbl="revTx" presStyleIdx="5" presStyleCnt="13"/>
      <dgm:spPr/>
    </dgm:pt>
    <dgm:pt modelId="{23AA281E-15DC-4387-A204-185063928B02}" type="pres">
      <dgm:prSet presAssocID="{2E817D7C-F0F5-413B-B13D-A88642E45E46}" presName="vert1" presStyleCnt="0"/>
      <dgm:spPr/>
    </dgm:pt>
    <dgm:pt modelId="{4C7EEC93-C8C1-4EC1-A6D0-9AE3CE6B37D1}" type="pres">
      <dgm:prSet presAssocID="{140CF80F-FB17-4BD4-95FB-2459F770259D}" presName="thickLine" presStyleLbl="alignNode1" presStyleIdx="6" presStyleCnt="13"/>
      <dgm:spPr/>
    </dgm:pt>
    <dgm:pt modelId="{3DEDFDC8-8713-453D-9CA2-CADE95868007}" type="pres">
      <dgm:prSet presAssocID="{140CF80F-FB17-4BD4-95FB-2459F770259D}" presName="horz1" presStyleCnt="0"/>
      <dgm:spPr/>
    </dgm:pt>
    <dgm:pt modelId="{36767E54-3AE9-4705-AAEC-FD0D41D402D7}" type="pres">
      <dgm:prSet presAssocID="{140CF80F-FB17-4BD4-95FB-2459F770259D}" presName="tx1" presStyleLbl="revTx" presStyleIdx="6" presStyleCnt="13"/>
      <dgm:spPr/>
    </dgm:pt>
    <dgm:pt modelId="{BCD6927A-946E-4B9E-A5A1-F026BC93F8D7}" type="pres">
      <dgm:prSet presAssocID="{140CF80F-FB17-4BD4-95FB-2459F770259D}" presName="vert1" presStyleCnt="0"/>
      <dgm:spPr/>
    </dgm:pt>
    <dgm:pt modelId="{FF3289D2-B4A8-4275-8A97-CE8814E4DA5B}" type="pres">
      <dgm:prSet presAssocID="{345B2D4B-19A9-4ED8-9F70-5C9E054925D4}" presName="thickLine" presStyleLbl="alignNode1" presStyleIdx="7" presStyleCnt="13"/>
      <dgm:spPr/>
    </dgm:pt>
    <dgm:pt modelId="{47CFB7C6-F90B-4ADF-A8EB-84E998FB146B}" type="pres">
      <dgm:prSet presAssocID="{345B2D4B-19A9-4ED8-9F70-5C9E054925D4}" presName="horz1" presStyleCnt="0"/>
      <dgm:spPr/>
    </dgm:pt>
    <dgm:pt modelId="{64977650-1B14-4724-BE01-0724E785A7F6}" type="pres">
      <dgm:prSet presAssocID="{345B2D4B-19A9-4ED8-9F70-5C9E054925D4}" presName="tx1" presStyleLbl="revTx" presStyleIdx="7" presStyleCnt="13"/>
      <dgm:spPr/>
    </dgm:pt>
    <dgm:pt modelId="{27A929E1-A6E7-4BB0-BB3C-617AC385904F}" type="pres">
      <dgm:prSet presAssocID="{345B2D4B-19A9-4ED8-9F70-5C9E054925D4}" presName="vert1" presStyleCnt="0"/>
      <dgm:spPr/>
    </dgm:pt>
    <dgm:pt modelId="{30D891E7-7D30-4C92-8208-6C1A35D3233B}" type="pres">
      <dgm:prSet presAssocID="{E7DE5461-75B9-4EB3-96ED-2A165586F17F}" presName="thickLine" presStyleLbl="alignNode1" presStyleIdx="8" presStyleCnt="13"/>
      <dgm:spPr/>
    </dgm:pt>
    <dgm:pt modelId="{575E1257-6FAC-429A-94CF-66D0338E3A76}" type="pres">
      <dgm:prSet presAssocID="{E7DE5461-75B9-4EB3-96ED-2A165586F17F}" presName="horz1" presStyleCnt="0"/>
      <dgm:spPr/>
    </dgm:pt>
    <dgm:pt modelId="{98E6486D-1AF0-494D-AB35-C1D7A5152E94}" type="pres">
      <dgm:prSet presAssocID="{E7DE5461-75B9-4EB3-96ED-2A165586F17F}" presName="tx1" presStyleLbl="revTx" presStyleIdx="8" presStyleCnt="13"/>
      <dgm:spPr/>
    </dgm:pt>
    <dgm:pt modelId="{554A5191-8AE9-4192-8124-27C787DB4BBE}" type="pres">
      <dgm:prSet presAssocID="{E7DE5461-75B9-4EB3-96ED-2A165586F17F}" presName="vert1" presStyleCnt="0"/>
      <dgm:spPr/>
    </dgm:pt>
    <dgm:pt modelId="{9E6BA0CF-4380-4980-9C7B-42DD13CAB096}" type="pres">
      <dgm:prSet presAssocID="{6221852A-8A01-4857-A31B-6A73027F5909}" presName="thickLine" presStyleLbl="alignNode1" presStyleIdx="9" presStyleCnt="13"/>
      <dgm:spPr/>
    </dgm:pt>
    <dgm:pt modelId="{F222E686-6DA2-4523-B564-6E4B9A96380F}" type="pres">
      <dgm:prSet presAssocID="{6221852A-8A01-4857-A31B-6A73027F5909}" presName="horz1" presStyleCnt="0"/>
      <dgm:spPr/>
    </dgm:pt>
    <dgm:pt modelId="{70894F7A-E278-4736-9632-9BF3DFBAE6C6}" type="pres">
      <dgm:prSet presAssocID="{6221852A-8A01-4857-A31B-6A73027F5909}" presName="tx1" presStyleLbl="revTx" presStyleIdx="9" presStyleCnt="13"/>
      <dgm:spPr/>
    </dgm:pt>
    <dgm:pt modelId="{5555823D-4421-45B6-B38A-A84290EB8F18}" type="pres">
      <dgm:prSet presAssocID="{6221852A-8A01-4857-A31B-6A73027F5909}" presName="vert1" presStyleCnt="0"/>
      <dgm:spPr/>
    </dgm:pt>
    <dgm:pt modelId="{D3D2A113-743B-47C2-8089-7B18769FF35B}" type="pres">
      <dgm:prSet presAssocID="{BED22F99-2A0C-4328-AD0F-41DCE45AC70A}" presName="thickLine" presStyleLbl="alignNode1" presStyleIdx="10" presStyleCnt="13"/>
      <dgm:spPr/>
    </dgm:pt>
    <dgm:pt modelId="{702B69E6-F94C-45BA-8FF7-C1BCC6794A06}" type="pres">
      <dgm:prSet presAssocID="{BED22F99-2A0C-4328-AD0F-41DCE45AC70A}" presName="horz1" presStyleCnt="0"/>
      <dgm:spPr/>
    </dgm:pt>
    <dgm:pt modelId="{3F473BDC-C1FE-4820-BAB3-88586E45EFC5}" type="pres">
      <dgm:prSet presAssocID="{BED22F99-2A0C-4328-AD0F-41DCE45AC70A}" presName="tx1" presStyleLbl="revTx" presStyleIdx="10" presStyleCnt="13"/>
      <dgm:spPr/>
    </dgm:pt>
    <dgm:pt modelId="{01C733F3-592A-458C-83BA-06850D8855E0}" type="pres">
      <dgm:prSet presAssocID="{BED22F99-2A0C-4328-AD0F-41DCE45AC70A}" presName="vert1" presStyleCnt="0"/>
      <dgm:spPr/>
    </dgm:pt>
    <dgm:pt modelId="{278C657F-3B0A-43B8-962E-16031C564997}" type="pres">
      <dgm:prSet presAssocID="{8BA06479-AB88-4639-A340-717D64A67948}" presName="thickLine" presStyleLbl="alignNode1" presStyleIdx="11" presStyleCnt="13"/>
      <dgm:spPr/>
    </dgm:pt>
    <dgm:pt modelId="{0DDBECD5-1164-42AF-807E-6141169F0323}" type="pres">
      <dgm:prSet presAssocID="{8BA06479-AB88-4639-A340-717D64A67948}" presName="horz1" presStyleCnt="0"/>
      <dgm:spPr/>
    </dgm:pt>
    <dgm:pt modelId="{D7CFFDDE-A358-44A8-930A-B571DA4B6426}" type="pres">
      <dgm:prSet presAssocID="{8BA06479-AB88-4639-A340-717D64A67948}" presName="tx1" presStyleLbl="revTx" presStyleIdx="11" presStyleCnt="13"/>
      <dgm:spPr/>
    </dgm:pt>
    <dgm:pt modelId="{37B58660-35C7-414D-B617-330BC7738D48}" type="pres">
      <dgm:prSet presAssocID="{8BA06479-AB88-4639-A340-717D64A67948}" presName="vert1" presStyleCnt="0"/>
      <dgm:spPr/>
    </dgm:pt>
    <dgm:pt modelId="{C90EF4C8-4BFD-46FC-B750-E94EEE10F24F}" type="pres">
      <dgm:prSet presAssocID="{B1F01D0E-9967-46AB-8ADE-1A254832E335}" presName="thickLine" presStyleLbl="alignNode1" presStyleIdx="12" presStyleCnt="13"/>
      <dgm:spPr/>
    </dgm:pt>
    <dgm:pt modelId="{95308AF8-A4EB-43A9-8B7F-DFD91D7A2FF0}" type="pres">
      <dgm:prSet presAssocID="{B1F01D0E-9967-46AB-8ADE-1A254832E335}" presName="horz1" presStyleCnt="0"/>
      <dgm:spPr/>
    </dgm:pt>
    <dgm:pt modelId="{3FC9A36E-F5B5-4AE7-B881-6A8501C393B5}" type="pres">
      <dgm:prSet presAssocID="{B1F01D0E-9967-46AB-8ADE-1A254832E335}" presName="tx1" presStyleLbl="revTx" presStyleIdx="12" presStyleCnt="13"/>
      <dgm:spPr/>
    </dgm:pt>
    <dgm:pt modelId="{AEAD4B9F-E8C6-4C75-A0C9-48CCA8826E89}" type="pres">
      <dgm:prSet presAssocID="{B1F01D0E-9967-46AB-8ADE-1A254832E335}" presName="vert1" presStyleCnt="0"/>
      <dgm:spPr/>
    </dgm:pt>
  </dgm:ptLst>
  <dgm:cxnLst>
    <dgm:cxn modelId="{8BBE4E04-3375-42D5-BD73-3E7C6DBFE904}" type="presOf" srcId="{BED22F99-2A0C-4328-AD0F-41DCE45AC70A}" destId="{3F473BDC-C1FE-4820-BAB3-88586E45EFC5}" srcOrd="0" destOrd="0" presId="urn:microsoft.com/office/officeart/2008/layout/LinedList"/>
    <dgm:cxn modelId="{ED0B6E0B-8CA6-4E9C-AEB2-463FFA773E7C}" type="presOf" srcId="{8BA06479-AB88-4639-A340-717D64A67948}" destId="{D7CFFDDE-A358-44A8-930A-B571DA4B6426}" srcOrd="0" destOrd="0" presId="urn:microsoft.com/office/officeart/2008/layout/LinedList"/>
    <dgm:cxn modelId="{EDA57711-4800-40CE-A3F8-286D158884FA}" type="presOf" srcId="{0BE393CF-08B8-417C-8A1F-9F80C01F2CBB}" destId="{15587AA1-00DE-4BBB-9435-965D1966A3FE}" srcOrd="0" destOrd="0" presId="urn:microsoft.com/office/officeart/2008/layout/LinedList"/>
    <dgm:cxn modelId="{0A38F215-DBAD-4243-B743-2C865FFDFCAF}" type="presOf" srcId="{C2D1C555-6EB4-4AAC-8A06-F5CC6B059306}" destId="{BEC753AB-B3C4-4736-8B4C-506428A9AF33}" srcOrd="0" destOrd="0" presId="urn:microsoft.com/office/officeart/2008/layout/LinedList"/>
    <dgm:cxn modelId="{5F43B225-4477-4C1F-911C-27CE8D3A34D3}" srcId="{C2D1C555-6EB4-4AAC-8A06-F5CC6B059306}" destId="{70C9090D-49D5-4ED8-B9DF-1C157077024B}" srcOrd="0" destOrd="0" parTransId="{C8E0F0EE-249D-44A7-84AF-F26D9309537C}" sibTransId="{BCCFC386-21DC-407E-A5D1-CB0A4E2CC465}"/>
    <dgm:cxn modelId="{87EF5A32-CE87-4A5A-944C-E4D842394C63}" srcId="{C2D1C555-6EB4-4AAC-8A06-F5CC6B059306}" destId="{BED22F99-2A0C-4328-AD0F-41DCE45AC70A}" srcOrd="10" destOrd="0" parTransId="{AE2C44D5-48B3-44F7-9A21-059D2200364B}" sibTransId="{2F4B6B7D-5A4D-48A6-A2BE-D8DB8317D28D}"/>
    <dgm:cxn modelId="{62402F33-9E94-41C0-B1BD-860E1412F715}" type="presOf" srcId="{B1F01D0E-9967-46AB-8ADE-1A254832E335}" destId="{3FC9A36E-F5B5-4AE7-B881-6A8501C393B5}" srcOrd="0" destOrd="0" presId="urn:microsoft.com/office/officeart/2008/layout/LinedList"/>
    <dgm:cxn modelId="{9C995F5B-BE4A-41AB-8A34-80195BD61600}" type="presOf" srcId="{41EE9EBD-4AF7-4340-8422-9B3ECD4BC234}" destId="{47E2EAFE-5E5F-477E-9493-0E1585856F01}" srcOrd="0" destOrd="0" presId="urn:microsoft.com/office/officeart/2008/layout/LinedList"/>
    <dgm:cxn modelId="{CB223A4A-ACC4-4601-8019-365D79B9A291}" type="presOf" srcId="{345B2D4B-19A9-4ED8-9F70-5C9E054925D4}" destId="{64977650-1B14-4724-BE01-0724E785A7F6}" srcOrd="0" destOrd="0" presId="urn:microsoft.com/office/officeart/2008/layout/LinedList"/>
    <dgm:cxn modelId="{D51F826D-C42F-4B8E-9FD7-478BA741FAC6}" type="presOf" srcId="{140CF80F-FB17-4BD4-95FB-2459F770259D}" destId="{36767E54-3AE9-4705-AAEC-FD0D41D402D7}" srcOrd="0" destOrd="0" presId="urn:microsoft.com/office/officeart/2008/layout/LinedList"/>
    <dgm:cxn modelId="{08F6D66D-51AA-4618-8D24-F4AA96329EDE}" srcId="{C2D1C555-6EB4-4AAC-8A06-F5CC6B059306}" destId="{8BA06479-AB88-4639-A340-717D64A67948}" srcOrd="11" destOrd="0" parTransId="{9196EA2F-6E6F-4101-88CB-BE3864C7CBEF}" sibTransId="{B10F5BD6-FA1B-45A4-BA16-2A53FAE814F5}"/>
    <dgm:cxn modelId="{86012652-739B-4328-9998-84993CAFBF49}" srcId="{C2D1C555-6EB4-4AAC-8A06-F5CC6B059306}" destId="{6221852A-8A01-4857-A31B-6A73027F5909}" srcOrd="9" destOrd="0" parTransId="{73A892CF-5012-4B5A-9E7C-0F989D0E95A1}" sibTransId="{FB683F56-D400-4D4F-9F08-9A305BC0073D}"/>
    <dgm:cxn modelId="{06EBA756-FF26-46D6-B10E-8FAECA1265A2}" srcId="{C2D1C555-6EB4-4AAC-8A06-F5CC6B059306}" destId="{C6B5ED49-8686-46C8-A765-F388E41EA9C4}" srcOrd="4" destOrd="0" parTransId="{E917E05D-B420-4EAE-B6E9-CCCD75098640}" sibTransId="{3F6ED58F-C754-4E6A-B203-CD7B775064F1}"/>
    <dgm:cxn modelId="{DB256857-DE03-42D9-BF42-62551B5659C6}" type="presOf" srcId="{A34062AC-978E-4CA1-BD67-4A751C0025B3}" destId="{86FF5435-632C-4DBE-BA68-BA9991EB4D97}" srcOrd="0" destOrd="0" presId="urn:microsoft.com/office/officeart/2008/layout/LinedList"/>
    <dgm:cxn modelId="{908E9C88-212D-4747-A5EF-3CBB9F724404}" srcId="{C2D1C555-6EB4-4AAC-8A06-F5CC6B059306}" destId="{345B2D4B-19A9-4ED8-9F70-5C9E054925D4}" srcOrd="7" destOrd="0" parTransId="{DBCA186C-1976-4933-B414-2702CD4E7FB1}" sibTransId="{826B5CB4-EA75-4FBD-9298-6FDCE8072EC5}"/>
    <dgm:cxn modelId="{79A16789-FB1E-41DC-8769-28FF0DA08DD8}" type="presOf" srcId="{E7DE5461-75B9-4EB3-96ED-2A165586F17F}" destId="{98E6486D-1AF0-494D-AB35-C1D7A5152E94}" srcOrd="0" destOrd="0" presId="urn:microsoft.com/office/officeart/2008/layout/LinedList"/>
    <dgm:cxn modelId="{CFD9E5A3-9100-4B8E-A6B9-BE26E421D467}" type="presOf" srcId="{2E817D7C-F0F5-413B-B13D-A88642E45E46}" destId="{75257E6F-2B55-47A9-B2AE-A7043C281060}" srcOrd="0" destOrd="0" presId="urn:microsoft.com/office/officeart/2008/layout/LinedList"/>
    <dgm:cxn modelId="{F44E70AC-88CB-4CAC-8CBB-4856BEA709AB}" srcId="{C2D1C555-6EB4-4AAC-8A06-F5CC6B059306}" destId="{41EE9EBD-4AF7-4340-8422-9B3ECD4BC234}" srcOrd="3" destOrd="0" parTransId="{96AF5A10-04F3-45C2-AA53-C712EC27043B}" sibTransId="{7B1A2F78-472D-4D67-8612-E0FC5DF218CE}"/>
    <dgm:cxn modelId="{858715C9-8CE8-4D34-9C52-A5EC9B45A6CE}" srcId="{C2D1C555-6EB4-4AAC-8A06-F5CC6B059306}" destId="{A34062AC-978E-4CA1-BD67-4A751C0025B3}" srcOrd="1" destOrd="0" parTransId="{30AD521C-B930-4B8D-A393-F2A5A02F9D85}" sibTransId="{9CAD01F5-A701-46F0-A911-059742D48EC4}"/>
    <dgm:cxn modelId="{55339FCB-30C3-4323-A411-828F9EC9FE1E}" srcId="{C2D1C555-6EB4-4AAC-8A06-F5CC6B059306}" destId="{2E817D7C-F0F5-413B-B13D-A88642E45E46}" srcOrd="5" destOrd="0" parTransId="{3546CD46-BC72-407D-9140-C886BB744534}" sibTransId="{57F82333-65BC-49C8-8096-4BC46E7BD682}"/>
    <dgm:cxn modelId="{5DE4B6D0-9CF2-4691-8703-A3D6B63F5020}" type="presOf" srcId="{C6B5ED49-8686-46C8-A765-F388E41EA9C4}" destId="{C8F28DAB-AB94-4C8B-BDE8-020E6370DF8A}" srcOrd="0" destOrd="0" presId="urn:microsoft.com/office/officeart/2008/layout/LinedList"/>
    <dgm:cxn modelId="{16DC3AD4-5A1F-4CD6-80AF-2BEDB0B35920}" srcId="{C2D1C555-6EB4-4AAC-8A06-F5CC6B059306}" destId="{140CF80F-FB17-4BD4-95FB-2459F770259D}" srcOrd="6" destOrd="0" parTransId="{E00F7911-2F3E-4475-96F3-2F32A11FFC42}" sibTransId="{1F72F3FC-C4A8-41FE-AD58-A29AD5FF9247}"/>
    <dgm:cxn modelId="{9CA776D4-B117-4DEA-AE9E-76B4E83AB24A}" srcId="{C2D1C555-6EB4-4AAC-8A06-F5CC6B059306}" destId="{E7DE5461-75B9-4EB3-96ED-2A165586F17F}" srcOrd="8" destOrd="0" parTransId="{972EFD9C-B319-4744-AC4C-BE7ED53BF53B}" sibTransId="{F62E2EE3-7269-400A-89EA-DAB7CFB9005C}"/>
    <dgm:cxn modelId="{BE6261D7-BC72-4524-BE12-3F5162904E7B}" srcId="{C2D1C555-6EB4-4AAC-8A06-F5CC6B059306}" destId="{0BE393CF-08B8-417C-8A1F-9F80C01F2CBB}" srcOrd="2" destOrd="0" parTransId="{F1198443-A096-4E1E-9CBA-DD2D5D9D6872}" sibTransId="{CB8C7014-E7FF-47A4-9B36-492EDF4CC7D9}"/>
    <dgm:cxn modelId="{05C5A0DA-1878-40FB-A9FC-2CAFCFDCE20B}" srcId="{C2D1C555-6EB4-4AAC-8A06-F5CC6B059306}" destId="{B1F01D0E-9967-46AB-8ADE-1A254832E335}" srcOrd="12" destOrd="0" parTransId="{5551F5D2-14C9-4558-9B4F-1FB4AAE4E2BA}" sibTransId="{98639274-B630-4D19-B51F-723441E04AE1}"/>
    <dgm:cxn modelId="{4F08F2E7-B09F-49B1-9AB3-20F09EE8CB53}" type="presOf" srcId="{70C9090D-49D5-4ED8-B9DF-1C157077024B}" destId="{F7D5718D-AA0B-410F-B4A6-64CFE081F700}" srcOrd="0" destOrd="0" presId="urn:microsoft.com/office/officeart/2008/layout/LinedList"/>
    <dgm:cxn modelId="{14DACEEC-E4EE-42F9-B584-5235783837E9}" type="presOf" srcId="{6221852A-8A01-4857-A31B-6A73027F5909}" destId="{70894F7A-E278-4736-9632-9BF3DFBAE6C6}" srcOrd="0" destOrd="0" presId="urn:microsoft.com/office/officeart/2008/layout/LinedList"/>
    <dgm:cxn modelId="{9876A45F-ECE0-4585-89D1-692DDF3B99B1}" type="presParOf" srcId="{BEC753AB-B3C4-4736-8B4C-506428A9AF33}" destId="{6065C22A-A81C-4CFD-9C27-2C573EB24420}" srcOrd="0" destOrd="0" presId="urn:microsoft.com/office/officeart/2008/layout/LinedList"/>
    <dgm:cxn modelId="{02682090-47DE-4008-B18D-9F377B5C94D5}" type="presParOf" srcId="{BEC753AB-B3C4-4736-8B4C-506428A9AF33}" destId="{DA39A3A1-921B-4633-9FD8-33A96C75E1C6}" srcOrd="1" destOrd="0" presId="urn:microsoft.com/office/officeart/2008/layout/LinedList"/>
    <dgm:cxn modelId="{ED1EDB71-6400-4292-9413-464A30A3FA00}" type="presParOf" srcId="{DA39A3A1-921B-4633-9FD8-33A96C75E1C6}" destId="{F7D5718D-AA0B-410F-B4A6-64CFE081F700}" srcOrd="0" destOrd="0" presId="urn:microsoft.com/office/officeart/2008/layout/LinedList"/>
    <dgm:cxn modelId="{F067DD9D-4452-48D3-8A00-21FBFCE34CB3}" type="presParOf" srcId="{DA39A3A1-921B-4633-9FD8-33A96C75E1C6}" destId="{71F9D9E9-C665-4503-B48E-ED7827D95516}" srcOrd="1" destOrd="0" presId="urn:microsoft.com/office/officeart/2008/layout/LinedList"/>
    <dgm:cxn modelId="{81006BF5-5625-418D-8279-AD963D0804A7}" type="presParOf" srcId="{BEC753AB-B3C4-4736-8B4C-506428A9AF33}" destId="{D3C7068B-A759-47D3-9B47-78A0264DF085}" srcOrd="2" destOrd="0" presId="urn:microsoft.com/office/officeart/2008/layout/LinedList"/>
    <dgm:cxn modelId="{E658333B-5D31-4232-BC74-26B6CC2EAD22}" type="presParOf" srcId="{BEC753AB-B3C4-4736-8B4C-506428A9AF33}" destId="{B41BB720-2A98-4E16-B016-B0D4C39EAAC5}" srcOrd="3" destOrd="0" presId="urn:microsoft.com/office/officeart/2008/layout/LinedList"/>
    <dgm:cxn modelId="{6B3F0843-2DAD-47A4-814E-803A2453B5C9}" type="presParOf" srcId="{B41BB720-2A98-4E16-B016-B0D4C39EAAC5}" destId="{86FF5435-632C-4DBE-BA68-BA9991EB4D97}" srcOrd="0" destOrd="0" presId="urn:microsoft.com/office/officeart/2008/layout/LinedList"/>
    <dgm:cxn modelId="{E7287357-98BE-419F-A79D-9CB71F85221B}" type="presParOf" srcId="{B41BB720-2A98-4E16-B016-B0D4C39EAAC5}" destId="{08B05C3A-3F66-4C6D-A8F8-35C9A7E11CB3}" srcOrd="1" destOrd="0" presId="urn:microsoft.com/office/officeart/2008/layout/LinedList"/>
    <dgm:cxn modelId="{6127D215-D3D0-410E-BDB4-C9D13C7B5D8D}" type="presParOf" srcId="{BEC753AB-B3C4-4736-8B4C-506428A9AF33}" destId="{3B9A3F82-2DAD-4928-972A-BEABD8DC9BC9}" srcOrd="4" destOrd="0" presId="urn:microsoft.com/office/officeart/2008/layout/LinedList"/>
    <dgm:cxn modelId="{FF76ECD8-C5FA-4144-86B3-33EC25502F67}" type="presParOf" srcId="{BEC753AB-B3C4-4736-8B4C-506428A9AF33}" destId="{62E0152B-E9DA-4249-ACC6-C9E7C1867CA8}" srcOrd="5" destOrd="0" presId="urn:microsoft.com/office/officeart/2008/layout/LinedList"/>
    <dgm:cxn modelId="{26BBEC04-0D63-4916-BBE4-D264F3B61593}" type="presParOf" srcId="{62E0152B-E9DA-4249-ACC6-C9E7C1867CA8}" destId="{15587AA1-00DE-4BBB-9435-965D1966A3FE}" srcOrd="0" destOrd="0" presId="urn:microsoft.com/office/officeart/2008/layout/LinedList"/>
    <dgm:cxn modelId="{D1652829-B751-4E93-A559-BAE25EFF61B4}" type="presParOf" srcId="{62E0152B-E9DA-4249-ACC6-C9E7C1867CA8}" destId="{405237A3-9EF7-40DA-9623-B757CB746133}" srcOrd="1" destOrd="0" presId="urn:microsoft.com/office/officeart/2008/layout/LinedList"/>
    <dgm:cxn modelId="{7B9A7706-23EB-41BF-8E6B-984E5C64D0F8}" type="presParOf" srcId="{BEC753AB-B3C4-4736-8B4C-506428A9AF33}" destId="{B301C480-3C41-4D75-B7FC-FE31A96D7ECD}" srcOrd="6" destOrd="0" presId="urn:microsoft.com/office/officeart/2008/layout/LinedList"/>
    <dgm:cxn modelId="{3AE2A34B-AD81-4B26-BF1C-015CA5C2ABB5}" type="presParOf" srcId="{BEC753AB-B3C4-4736-8B4C-506428A9AF33}" destId="{54AEE550-4A63-40F7-9F5C-F8463CABA3B4}" srcOrd="7" destOrd="0" presId="urn:microsoft.com/office/officeart/2008/layout/LinedList"/>
    <dgm:cxn modelId="{236D1DBF-330A-492D-86AA-D59EF21DA818}" type="presParOf" srcId="{54AEE550-4A63-40F7-9F5C-F8463CABA3B4}" destId="{47E2EAFE-5E5F-477E-9493-0E1585856F01}" srcOrd="0" destOrd="0" presId="urn:microsoft.com/office/officeart/2008/layout/LinedList"/>
    <dgm:cxn modelId="{545BC736-0288-4BF9-8ACA-398A9A30358F}" type="presParOf" srcId="{54AEE550-4A63-40F7-9F5C-F8463CABA3B4}" destId="{F0DA59F2-89F1-47C6-8871-D4DAE9B86B59}" srcOrd="1" destOrd="0" presId="urn:microsoft.com/office/officeart/2008/layout/LinedList"/>
    <dgm:cxn modelId="{5DD1292B-E607-4B9D-AB15-587B9B198DA3}" type="presParOf" srcId="{BEC753AB-B3C4-4736-8B4C-506428A9AF33}" destId="{96794CFE-DE5D-434F-8E50-267604821EB2}" srcOrd="8" destOrd="0" presId="urn:microsoft.com/office/officeart/2008/layout/LinedList"/>
    <dgm:cxn modelId="{E6A82CDC-9D8C-4C55-AA5D-C8029D65D2C1}" type="presParOf" srcId="{BEC753AB-B3C4-4736-8B4C-506428A9AF33}" destId="{4152A220-59D0-43F5-9F2C-5B024C852DC1}" srcOrd="9" destOrd="0" presId="urn:microsoft.com/office/officeart/2008/layout/LinedList"/>
    <dgm:cxn modelId="{C94BA454-2C90-4E2F-80B3-D77364ACC7DC}" type="presParOf" srcId="{4152A220-59D0-43F5-9F2C-5B024C852DC1}" destId="{C8F28DAB-AB94-4C8B-BDE8-020E6370DF8A}" srcOrd="0" destOrd="0" presId="urn:microsoft.com/office/officeart/2008/layout/LinedList"/>
    <dgm:cxn modelId="{AB622D21-4E31-4D6B-BCE7-6FBEFEC32FE6}" type="presParOf" srcId="{4152A220-59D0-43F5-9F2C-5B024C852DC1}" destId="{97013C7B-3233-4764-813F-0A34D6729929}" srcOrd="1" destOrd="0" presId="urn:microsoft.com/office/officeart/2008/layout/LinedList"/>
    <dgm:cxn modelId="{140FAA99-6818-4EF8-99D1-5CBB98972190}" type="presParOf" srcId="{BEC753AB-B3C4-4736-8B4C-506428A9AF33}" destId="{99F15C2D-CA5F-457E-95D6-BA16E2E67665}" srcOrd="10" destOrd="0" presId="urn:microsoft.com/office/officeart/2008/layout/LinedList"/>
    <dgm:cxn modelId="{07B3DB59-5C62-4775-8389-EE8B958260D0}" type="presParOf" srcId="{BEC753AB-B3C4-4736-8B4C-506428A9AF33}" destId="{F466A6E0-DF22-434C-95E6-C97FC2C1232B}" srcOrd="11" destOrd="0" presId="urn:microsoft.com/office/officeart/2008/layout/LinedList"/>
    <dgm:cxn modelId="{377BAD7E-2D56-43C3-B588-FB3AD35C661B}" type="presParOf" srcId="{F466A6E0-DF22-434C-95E6-C97FC2C1232B}" destId="{75257E6F-2B55-47A9-B2AE-A7043C281060}" srcOrd="0" destOrd="0" presId="urn:microsoft.com/office/officeart/2008/layout/LinedList"/>
    <dgm:cxn modelId="{2984FD48-EC74-404A-82AF-013C17A13301}" type="presParOf" srcId="{F466A6E0-DF22-434C-95E6-C97FC2C1232B}" destId="{23AA281E-15DC-4387-A204-185063928B02}" srcOrd="1" destOrd="0" presId="urn:microsoft.com/office/officeart/2008/layout/LinedList"/>
    <dgm:cxn modelId="{5C024966-28D3-436A-989A-19098A0F3285}" type="presParOf" srcId="{BEC753AB-B3C4-4736-8B4C-506428A9AF33}" destId="{4C7EEC93-C8C1-4EC1-A6D0-9AE3CE6B37D1}" srcOrd="12" destOrd="0" presId="urn:microsoft.com/office/officeart/2008/layout/LinedList"/>
    <dgm:cxn modelId="{D0F82736-1EC7-43C3-94DE-41FF68535C5A}" type="presParOf" srcId="{BEC753AB-B3C4-4736-8B4C-506428A9AF33}" destId="{3DEDFDC8-8713-453D-9CA2-CADE95868007}" srcOrd="13" destOrd="0" presId="urn:microsoft.com/office/officeart/2008/layout/LinedList"/>
    <dgm:cxn modelId="{F52974B0-96E7-413C-A685-80B936F267D1}" type="presParOf" srcId="{3DEDFDC8-8713-453D-9CA2-CADE95868007}" destId="{36767E54-3AE9-4705-AAEC-FD0D41D402D7}" srcOrd="0" destOrd="0" presId="urn:microsoft.com/office/officeart/2008/layout/LinedList"/>
    <dgm:cxn modelId="{65C2479E-AA49-4BCB-8904-59DCD85C7CDA}" type="presParOf" srcId="{3DEDFDC8-8713-453D-9CA2-CADE95868007}" destId="{BCD6927A-946E-4B9E-A5A1-F026BC93F8D7}" srcOrd="1" destOrd="0" presId="urn:microsoft.com/office/officeart/2008/layout/LinedList"/>
    <dgm:cxn modelId="{2BE5702E-C8B3-485E-B054-F0DFAAD2E355}" type="presParOf" srcId="{BEC753AB-B3C4-4736-8B4C-506428A9AF33}" destId="{FF3289D2-B4A8-4275-8A97-CE8814E4DA5B}" srcOrd="14" destOrd="0" presId="urn:microsoft.com/office/officeart/2008/layout/LinedList"/>
    <dgm:cxn modelId="{2DE5DCEF-E7F7-4A81-9A8B-B736D33C1FC6}" type="presParOf" srcId="{BEC753AB-B3C4-4736-8B4C-506428A9AF33}" destId="{47CFB7C6-F90B-4ADF-A8EB-84E998FB146B}" srcOrd="15" destOrd="0" presId="urn:microsoft.com/office/officeart/2008/layout/LinedList"/>
    <dgm:cxn modelId="{7526FE41-9B9F-4B00-8BCB-385E273FFB64}" type="presParOf" srcId="{47CFB7C6-F90B-4ADF-A8EB-84E998FB146B}" destId="{64977650-1B14-4724-BE01-0724E785A7F6}" srcOrd="0" destOrd="0" presId="urn:microsoft.com/office/officeart/2008/layout/LinedList"/>
    <dgm:cxn modelId="{9A0279F4-5B33-44E7-B048-31A7A51872F8}" type="presParOf" srcId="{47CFB7C6-F90B-4ADF-A8EB-84E998FB146B}" destId="{27A929E1-A6E7-4BB0-BB3C-617AC385904F}" srcOrd="1" destOrd="0" presId="urn:microsoft.com/office/officeart/2008/layout/LinedList"/>
    <dgm:cxn modelId="{AEFF29CC-425E-4618-ACE5-A09FB2F0FA4D}" type="presParOf" srcId="{BEC753AB-B3C4-4736-8B4C-506428A9AF33}" destId="{30D891E7-7D30-4C92-8208-6C1A35D3233B}" srcOrd="16" destOrd="0" presId="urn:microsoft.com/office/officeart/2008/layout/LinedList"/>
    <dgm:cxn modelId="{7D30560D-5E77-40CE-BDF9-4FC98BC97C09}" type="presParOf" srcId="{BEC753AB-B3C4-4736-8B4C-506428A9AF33}" destId="{575E1257-6FAC-429A-94CF-66D0338E3A76}" srcOrd="17" destOrd="0" presId="urn:microsoft.com/office/officeart/2008/layout/LinedList"/>
    <dgm:cxn modelId="{BA99B71A-1B53-48CE-A0FB-5BA08E7A2C23}" type="presParOf" srcId="{575E1257-6FAC-429A-94CF-66D0338E3A76}" destId="{98E6486D-1AF0-494D-AB35-C1D7A5152E94}" srcOrd="0" destOrd="0" presId="urn:microsoft.com/office/officeart/2008/layout/LinedList"/>
    <dgm:cxn modelId="{327CEBFC-13BC-46E5-88EC-D19368761667}" type="presParOf" srcId="{575E1257-6FAC-429A-94CF-66D0338E3A76}" destId="{554A5191-8AE9-4192-8124-27C787DB4BBE}" srcOrd="1" destOrd="0" presId="urn:microsoft.com/office/officeart/2008/layout/LinedList"/>
    <dgm:cxn modelId="{D604A83B-D31B-4D63-8BCC-782C8FE06655}" type="presParOf" srcId="{BEC753AB-B3C4-4736-8B4C-506428A9AF33}" destId="{9E6BA0CF-4380-4980-9C7B-42DD13CAB096}" srcOrd="18" destOrd="0" presId="urn:microsoft.com/office/officeart/2008/layout/LinedList"/>
    <dgm:cxn modelId="{42E23336-9935-41F1-916A-64DE6D1F9CE5}" type="presParOf" srcId="{BEC753AB-B3C4-4736-8B4C-506428A9AF33}" destId="{F222E686-6DA2-4523-B564-6E4B9A96380F}" srcOrd="19" destOrd="0" presId="urn:microsoft.com/office/officeart/2008/layout/LinedList"/>
    <dgm:cxn modelId="{4816BDF4-F79A-44AE-9567-5BC481DE5C5F}" type="presParOf" srcId="{F222E686-6DA2-4523-B564-6E4B9A96380F}" destId="{70894F7A-E278-4736-9632-9BF3DFBAE6C6}" srcOrd="0" destOrd="0" presId="urn:microsoft.com/office/officeart/2008/layout/LinedList"/>
    <dgm:cxn modelId="{6A9B0223-5ABB-4FC4-A619-201EFD186335}" type="presParOf" srcId="{F222E686-6DA2-4523-B564-6E4B9A96380F}" destId="{5555823D-4421-45B6-B38A-A84290EB8F18}" srcOrd="1" destOrd="0" presId="urn:microsoft.com/office/officeart/2008/layout/LinedList"/>
    <dgm:cxn modelId="{E27B61F0-D6AC-439D-AC18-538710E0A22F}" type="presParOf" srcId="{BEC753AB-B3C4-4736-8B4C-506428A9AF33}" destId="{D3D2A113-743B-47C2-8089-7B18769FF35B}" srcOrd="20" destOrd="0" presId="urn:microsoft.com/office/officeart/2008/layout/LinedList"/>
    <dgm:cxn modelId="{C68B758B-D45E-4B0C-879C-235F8D789907}" type="presParOf" srcId="{BEC753AB-B3C4-4736-8B4C-506428A9AF33}" destId="{702B69E6-F94C-45BA-8FF7-C1BCC6794A06}" srcOrd="21" destOrd="0" presId="urn:microsoft.com/office/officeart/2008/layout/LinedList"/>
    <dgm:cxn modelId="{23544247-9791-431A-B7B2-ED20C9D87959}" type="presParOf" srcId="{702B69E6-F94C-45BA-8FF7-C1BCC6794A06}" destId="{3F473BDC-C1FE-4820-BAB3-88586E45EFC5}" srcOrd="0" destOrd="0" presId="urn:microsoft.com/office/officeart/2008/layout/LinedList"/>
    <dgm:cxn modelId="{18608844-73B5-4692-9798-B0EEF5774899}" type="presParOf" srcId="{702B69E6-F94C-45BA-8FF7-C1BCC6794A06}" destId="{01C733F3-592A-458C-83BA-06850D8855E0}" srcOrd="1" destOrd="0" presId="urn:microsoft.com/office/officeart/2008/layout/LinedList"/>
    <dgm:cxn modelId="{0DF68C99-4053-4F19-90E8-A776342D372E}" type="presParOf" srcId="{BEC753AB-B3C4-4736-8B4C-506428A9AF33}" destId="{278C657F-3B0A-43B8-962E-16031C564997}" srcOrd="22" destOrd="0" presId="urn:microsoft.com/office/officeart/2008/layout/LinedList"/>
    <dgm:cxn modelId="{9908388D-B269-4FDE-95B3-3AF18CCBB612}" type="presParOf" srcId="{BEC753AB-B3C4-4736-8B4C-506428A9AF33}" destId="{0DDBECD5-1164-42AF-807E-6141169F0323}" srcOrd="23" destOrd="0" presId="urn:microsoft.com/office/officeart/2008/layout/LinedList"/>
    <dgm:cxn modelId="{7BBD353C-A917-4CB4-AA9A-914A491799B8}" type="presParOf" srcId="{0DDBECD5-1164-42AF-807E-6141169F0323}" destId="{D7CFFDDE-A358-44A8-930A-B571DA4B6426}" srcOrd="0" destOrd="0" presId="urn:microsoft.com/office/officeart/2008/layout/LinedList"/>
    <dgm:cxn modelId="{133B1C6F-C744-4B62-BA16-707DA280C1D8}" type="presParOf" srcId="{0DDBECD5-1164-42AF-807E-6141169F0323}" destId="{37B58660-35C7-414D-B617-330BC7738D48}" srcOrd="1" destOrd="0" presId="urn:microsoft.com/office/officeart/2008/layout/LinedList"/>
    <dgm:cxn modelId="{7DBB897C-54E0-4B58-95DA-A4FF87D20826}" type="presParOf" srcId="{BEC753AB-B3C4-4736-8B4C-506428A9AF33}" destId="{C90EF4C8-4BFD-46FC-B750-E94EEE10F24F}" srcOrd="24" destOrd="0" presId="urn:microsoft.com/office/officeart/2008/layout/LinedList"/>
    <dgm:cxn modelId="{F0E283FA-8710-4CFB-ACBA-E2F42C861CAC}" type="presParOf" srcId="{BEC753AB-B3C4-4736-8B4C-506428A9AF33}" destId="{95308AF8-A4EB-43A9-8B7F-DFD91D7A2FF0}" srcOrd="25" destOrd="0" presId="urn:microsoft.com/office/officeart/2008/layout/LinedList"/>
    <dgm:cxn modelId="{EDE43AC6-9C27-4DE4-AABB-AA6446CAFCD9}" type="presParOf" srcId="{95308AF8-A4EB-43A9-8B7F-DFD91D7A2FF0}" destId="{3FC9A36E-F5B5-4AE7-B881-6A8501C393B5}" srcOrd="0" destOrd="0" presId="urn:microsoft.com/office/officeart/2008/layout/LinedList"/>
    <dgm:cxn modelId="{16F08BE2-E526-4238-B58F-E0DBB0C98E20}" type="presParOf" srcId="{95308AF8-A4EB-43A9-8B7F-DFD91D7A2FF0}" destId="{AEAD4B9F-E8C6-4C75-A0C9-48CCA8826E8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7EC1FC-3FE7-7F45-A9A4-AD901A7FD6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A783EDC-F0D9-2C4C-9F91-2D75D1D64A0E}">
      <dgm:prSet/>
      <dgm:spPr/>
      <dgm:t>
        <a:bodyPr/>
        <a:lstStyle/>
        <a:p>
          <a:r>
            <a:rPr lang="en-US" b="1" u="sng" dirty="0">
              <a:latin typeface="Raleway" pitchFamily="2" charset="77"/>
            </a:rPr>
            <a:t>INFECTIONS</a:t>
          </a:r>
          <a:endParaRPr lang="en-CA" dirty="0">
            <a:latin typeface="Raleway" pitchFamily="2" charset="77"/>
          </a:endParaRPr>
        </a:p>
      </dgm:t>
    </dgm:pt>
    <dgm:pt modelId="{8B4FC176-4319-D642-B2FB-70843C69B6C4}" type="parTrans" cxnId="{13E05930-5E98-BD4A-B71F-352065B1970F}">
      <dgm:prSet/>
      <dgm:spPr/>
      <dgm:t>
        <a:bodyPr/>
        <a:lstStyle/>
        <a:p>
          <a:endParaRPr lang="en-US"/>
        </a:p>
      </dgm:t>
    </dgm:pt>
    <dgm:pt modelId="{0B6D6B16-6C39-054E-A03F-08B9B971230E}" type="sibTrans" cxnId="{13E05930-5E98-BD4A-B71F-352065B1970F}">
      <dgm:prSet/>
      <dgm:spPr/>
      <dgm:t>
        <a:bodyPr/>
        <a:lstStyle/>
        <a:p>
          <a:endParaRPr lang="en-US"/>
        </a:p>
      </dgm:t>
    </dgm:pt>
    <dgm:pt modelId="{2AE20FB4-FD2B-9544-8845-9C7555CE1698}">
      <dgm:prSet/>
      <dgm:spPr/>
      <dgm:t>
        <a:bodyPr/>
        <a:lstStyle/>
        <a:p>
          <a:r>
            <a:rPr lang="en-US" dirty="0">
              <a:latin typeface="Raleway" pitchFamily="2" charset="77"/>
            </a:rPr>
            <a:t>Bladder Infections</a:t>
          </a:r>
          <a:endParaRPr lang="en-CA" dirty="0">
            <a:latin typeface="Raleway" pitchFamily="2" charset="77"/>
          </a:endParaRPr>
        </a:p>
      </dgm:t>
    </dgm:pt>
    <dgm:pt modelId="{8EAB47F0-CD32-B64B-BADA-4BFD69752985}" type="parTrans" cxnId="{F27E51E0-B67E-6D48-B5EE-38BDA1BEF6AB}">
      <dgm:prSet/>
      <dgm:spPr/>
      <dgm:t>
        <a:bodyPr/>
        <a:lstStyle/>
        <a:p>
          <a:endParaRPr lang="en-US"/>
        </a:p>
      </dgm:t>
    </dgm:pt>
    <dgm:pt modelId="{79B3247B-AF21-384F-BC0E-D07DD2B62AEE}" type="sibTrans" cxnId="{F27E51E0-B67E-6D48-B5EE-38BDA1BEF6AB}">
      <dgm:prSet/>
      <dgm:spPr/>
      <dgm:t>
        <a:bodyPr/>
        <a:lstStyle/>
        <a:p>
          <a:endParaRPr lang="en-US"/>
        </a:p>
      </dgm:t>
    </dgm:pt>
    <dgm:pt modelId="{E2402118-2FEE-1B43-B802-194E064403DC}">
      <dgm:prSet/>
      <dgm:spPr/>
      <dgm:t>
        <a:bodyPr/>
        <a:lstStyle/>
        <a:p>
          <a:r>
            <a:rPr lang="en-US" dirty="0">
              <a:latin typeface="Raleway" pitchFamily="2" charset="77"/>
            </a:rPr>
            <a:t>Shingles</a:t>
          </a:r>
          <a:endParaRPr lang="en-CA" dirty="0">
            <a:latin typeface="Raleway" pitchFamily="2" charset="77"/>
          </a:endParaRPr>
        </a:p>
      </dgm:t>
    </dgm:pt>
    <dgm:pt modelId="{6A936782-5641-F640-8812-E19E4C4AEC0E}" type="parTrans" cxnId="{43A3EE90-5085-8243-96B9-66CB435F73D6}">
      <dgm:prSet/>
      <dgm:spPr/>
      <dgm:t>
        <a:bodyPr/>
        <a:lstStyle/>
        <a:p>
          <a:endParaRPr lang="en-US"/>
        </a:p>
      </dgm:t>
    </dgm:pt>
    <dgm:pt modelId="{9991604E-D1F9-B04B-B44F-08F3EE3FE012}" type="sibTrans" cxnId="{43A3EE90-5085-8243-96B9-66CB435F73D6}">
      <dgm:prSet/>
      <dgm:spPr/>
      <dgm:t>
        <a:bodyPr/>
        <a:lstStyle/>
        <a:p>
          <a:endParaRPr lang="en-US"/>
        </a:p>
      </dgm:t>
    </dgm:pt>
    <dgm:pt modelId="{25337059-A637-4049-BADD-2C9C110959B1}">
      <dgm:prSet/>
      <dgm:spPr/>
      <dgm:t>
        <a:bodyPr/>
        <a:lstStyle/>
        <a:p>
          <a:r>
            <a:rPr lang="en-US" dirty="0">
              <a:latin typeface="Raleway" pitchFamily="2" charset="77"/>
            </a:rPr>
            <a:t>Strep Throat </a:t>
          </a:r>
          <a:endParaRPr lang="en-CA" dirty="0">
            <a:latin typeface="Raleway" pitchFamily="2" charset="77"/>
          </a:endParaRPr>
        </a:p>
      </dgm:t>
    </dgm:pt>
    <dgm:pt modelId="{1D284B76-0400-1744-9A37-815F04FD4EC5}" type="parTrans" cxnId="{7A3CFE55-43FE-1140-8022-07CD21747084}">
      <dgm:prSet/>
      <dgm:spPr/>
      <dgm:t>
        <a:bodyPr/>
        <a:lstStyle/>
        <a:p>
          <a:endParaRPr lang="en-US"/>
        </a:p>
      </dgm:t>
    </dgm:pt>
    <dgm:pt modelId="{32D83A48-9516-ED4A-8A45-112E8461EBE3}" type="sibTrans" cxnId="{7A3CFE55-43FE-1140-8022-07CD21747084}">
      <dgm:prSet/>
      <dgm:spPr/>
      <dgm:t>
        <a:bodyPr/>
        <a:lstStyle/>
        <a:p>
          <a:endParaRPr lang="en-US"/>
        </a:p>
      </dgm:t>
    </dgm:pt>
    <dgm:pt modelId="{C3C80CF8-E3F8-FE43-9E6A-D9C71912E7D0}">
      <dgm:prSet/>
      <dgm:spPr/>
      <dgm:t>
        <a:bodyPr/>
        <a:lstStyle/>
        <a:p>
          <a:r>
            <a:rPr lang="en-US" dirty="0">
              <a:latin typeface="Raleway" pitchFamily="2" charset="77"/>
            </a:rPr>
            <a:t>Vaginal yeast infections</a:t>
          </a:r>
          <a:endParaRPr lang="en-CA" dirty="0">
            <a:latin typeface="Raleway" pitchFamily="2" charset="77"/>
          </a:endParaRPr>
        </a:p>
      </dgm:t>
    </dgm:pt>
    <dgm:pt modelId="{AC21AFAD-939F-4B44-9D9E-3BE30E54040E}" type="parTrans" cxnId="{1DB3FDF2-84E5-E64E-9727-7459EAF07D5E}">
      <dgm:prSet/>
      <dgm:spPr/>
      <dgm:t>
        <a:bodyPr/>
        <a:lstStyle/>
        <a:p>
          <a:endParaRPr lang="en-US"/>
        </a:p>
      </dgm:t>
    </dgm:pt>
    <dgm:pt modelId="{86889C06-237B-4C4C-A845-97506A83599B}" type="sibTrans" cxnId="{1DB3FDF2-84E5-E64E-9727-7459EAF07D5E}">
      <dgm:prSet/>
      <dgm:spPr/>
      <dgm:t>
        <a:bodyPr/>
        <a:lstStyle/>
        <a:p>
          <a:endParaRPr lang="en-US"/>
        </a:p>
      </dgm:t>
    </dgm:pt>
    <dgm:pt modelId="{DB93522E-1BC8-134A-B69B-1BE1210EF074}">
      <dgm:prSet/>
      <dgm:spPr/>
      <dgm:t>
        <a:bodyPr/>
        <a:lstStyle/>
        <a:p>
          <a:r>
            <a:rPr lang="en-US" dirty="0">
              <a:latin typeface="Raleway" pitchFamily="2" charset="77"/>
            </a:rPr>
            <a:t>Fungal infections of the skin</a:t>
          </a:r>
          <a:endParaRPr lang="en-CA" dirty="0">
            <a:latin typeface="Raleway" pitchFamily="2" charset="77"/>
          </a:endParaRPr>
        </a:p>
      </dgm:t>
    </dgm:pt>
    <dgm:pt modelId="{127EC1EC-CCE6-8646-99D5-18D9B34B7675}" type="parTrans" cxnId="{45D40CAC-5260-3945-9928-1992ED4B29A3}">
      <dgm:prSet/>
      <dgm:spPr/>
      <dgm:t>
        <a:bodyPr/>
        <a:lstStyle/>
        <a:p>
          <a:endParaRPr lang="en-US"/>
        </a:p>
      </dgm:t>
    </dgm:pt>
    <dgm:pt modelId="{38D20809-467E-6346-9E45-1E70ED4740F7}" type="sibTrans" cxnId="{45D40CAC-5260-3945-9928-1992ED4B29A3}">
      <dgm:prSet/>
      <dgm:spPr/>
      <dgm:t>
        <a:bodyPr/>
        <a:lstStyle/>
        <a:p>
          <a:endParaRPr lang="en-US"/>
        </a:p>
      </dgm:t>
    </dgm:pt>
    <dgm:pt modelId="{3FF65ADA-DA38-174F-BA97-8595DAB83C25}">
      <dgm:prSet/>
      <dgm:spPr/>
      <dgm:t>
        <a:bodyPr/>
        <a:lstStyle/>
        <a:p>
          <a:r>
            <a:rPr lang="en-US" dirty="0">
              <a:latin typeface="Raleway" pitchFamily="2" charset="77"/>
            </a:rPr>
            <a:t>Impetigo</a:t>
          </a:r>
          <a:endParaRPr lang="en-CA" dirty="0">
            <a:latin typeface="Raleway" pitchFamily="2" charset="77"/>
          </a:endParaRPr>
        </a:p>
      </dgm:t>
    </dgm:pt>
    <dgm:pt modelId="{0C8DC709-F202-AB45-99BD-C263AE66889E}" type="parTrans" cxnId="{0C39D766-B923-B44D-9847-4F7A44A7C664}">
      <dgm:prSet/>
      <dgm:spPr/>
      <dgm:t>
        <a:bodyPr/>
        <a:lstStyle/>
        <a:p>
          <a:endParaRPr lang="en-US"/>
        </a:p>
      </dgm:t>
    </dgm:pt>
    <dgm:pt modelId="{168190E3-7AF0-9F45-874B-588D99D6DC4D}" type="sibTrans" cxnId="{0C39D766-B923-B44D-9847-4F7A44A7C664}">
      <dgm:prSet/>
      <dgm:spPr/>
      <dgm:t>
        <a:bodyPr/>
        <a:lstStyle/>
        <a:p>
          <a:endParaRPr lang="en-US"/>
        </a:p>
      </dgm:t>
    </dgm:pt>
    <dgm:pt modelId="{E8023C9A-9A82-4B44-B165-0A7E91E6F2E5}">
      <dgm:prSet/>
      <dgm:spPr/>
      <dgm:t>
        <a:bodyPr/>
        <a:lstStyle/>
        <a:p>
          <a:r>
            <a:rPr lang="en-US" dirty="0">
              <a:latin typeface="Raleway" pitchFamily="2" charset="77"/>
            </a:rPr>
            <a:t>Cold Sores</a:t>
          </a:r>
          <a:endParaRPr lang="en-CA" dirty="0">
            <a:latin typeface="Raleway" pitchFamily="2" charset="77"/>
          </a:endParaRPr>
        </a:p>
      </dgm:t>
    </dgm:pt>
    <dgm:pt modelId="{790DDCAB-40C2-214F-8F26-A3E59E8211C3}" type="parTrans" cxnId="{F528644A-7762-564C-BC86-5742C05DC503}">
      <dgm:prSet/>
      <dgm:spPr/>
      <dgm:t>
        <a:bodyPr/>
        <a:lstStyle/>
        <a:p>
          <a:endParaRPr lang="en-US"/>
        </a:p>
      </dgm:t>
    </dgm:pt>
    <dgm:pt modelId="{5BF2FECA-A139-4944-8327-C7E75ABF284F}" type="sibTrans" cxnId="{F528644A-7762-564C-BC86-5742C05DC503}">
      <dgm:prSet/>
      <dgm:spPr/>
      <dgm:t>
        <a:bodyPr/>
        <a:lstStyle/>
        <a:p>
          <a:endParaRPr lang="en-US"/>
        </a:p>
      </dgm:t>
    </dgm:pt>
    <dgm:pt modelId="{0F8FA13D-AD62-F54A-AF3F-D86A7C081839}">
      <dgm:prSet/>
      <dgm:spPr/>
      <dgm:t>
        <a:bodyPr/>
        <a:lstStyle/>
        <a:p>
          <a:r>
            <a:rPr lang="en-US" dirty="0">
              <a:latin typeface="Raleway" pitchFamily="2" charset="77"/>
            </a:rPr>
            <a:t>Lyme disease chemoprophylaxis</a:t>
          </a:r>
          <a:endParaRPr lang="en-CA" dirty="0">
            <a:latin typeface="Raleway" pitchFamily="2" charset="77"/>
          </a:endParaRPr>
        </a:p>
      </dgm:t>
    </dgm:pt>
    <dgm:pt modelId="{9333F325-2E8C-AD4B-995D-5C8529CE00E7}" type="parTrans" cxnId="{BFF9A439-BA2E-2944-80F3-EF804742E6F2}">
      <dgm:prSet/>
      <dgm:spPr/>
      <dgm:t>
        <a:bodyPr/>
        <a:lstStyle/>
        <a:p>
          <a:endParaRPr lang="en-US"/>
        </a:p>
      </dgm:t>
    </dgm:pt>
    <dgm:pt modelId="{D46429A1-2862-FC4D-AF93-0AA83B6375BF}" type="sibTrans" cxnId="{BFF9A439-BA2E-2944-80F3-EF804742E6F2}">
      <dgm:prSet/>
      <dgm:spPr/>
      <dgm:t>
        <a:bodyPr/>
        <a:lstStyle/>
        <a:p>
          <a:endParaRPr lang="en-US"/>
        </a:p>
      </dgm:t>
    </dgm:pt>
    <dgm:pt modelId="{CA35DE96-0770-E94B-8B9E-5C8CC497A84B}">
      <dgm:prSet/>
      <dgm:spPr/>
      <dgm:t>
        <a:bodyPr/>
        <a:lstStyle/>
        <a:p>
          <a:r>
            <a:rPr lang="en-US" dirty="0">
              <a:latin typeface="Raleway" pitchFamily="2" charset="77"/>
            </a:rPr>
            <a:t>Bacterial conjunctivitis</a:t>
          </a:r>
          <a:endParaRPr lang="en-CA" dirty="0">
            <a:latin typeface="Raleway" pitchFamily="2" charset="77"/>
          </a:endParaRPr>
        </a:p>
      </dgm:t>
    </dgm:pt>
    <dgm:pt modelId="{B91A01C4-68C6-714F-853B-36B3AAE0878F}" type="parTrans" cxnId="{AE50C46D-1D91-BA45-BDB2-D3FA1F52FF4E}">
      <dgm:prSet/>
      <dgm:spPr/>
      <dgm:t>
        <a:bodyPr/>
        <a:lstStyle/>
        <a:p>
          <a:endParaRPr lang="en-US"/>
        </a:p>
      </dgm:t>
    </dgm:pt>
    <dgm:pt modelId="{28D127BE-5ECF-8D47-9AE9-68CA483CC33F}" type="sibTrans" cxnId="{AE50C46D-1D91-BA45-BDB2-D3FA1F52FF4E}">
      <dgm:prSet/>
      <dgm:spPr/>
      <dgm:t>
        <a:bodyPr/>
        <a:lstStyle/>
        <a:p>
          <a:endParaRPr lang="en-US"/>
        </a:p>
      </dgm:t>
    </dgm:pt>
    <dgm:pt modelId="{90586FFD-CD4A-6A48-B809-20A6937CCE61}" type="pres">
      <dgm:prSet presAssocID="{337EC1FC-3FE7-7F45-A9A4-AD901A7FD60C}" presName="Name0" presStyleCnt="0">
        <dgm:presLayoutVars>
          <dgm:dir/>
          <dgm:animLvl val="lvl"/>
          <dgm:resizeHandles val="exact"/>
        </dgm:presLayoutVars>
      </dgm:prSet>
      <dgm:spPr/>
    </dgm:pt>
    <dgm:pt modelId="{573B295E-7D53-D846-A8D7-A6EA1EF8F409}" type="pres">
      <dgm:prSet presAssocID="{FA783EDC-F0D9-2C4C-9F91-2D75D1D64A0E}" presName="composite" presStyleCnt="0"/>
      <dgm:spPr/>
    </dgm:pt>
    <dgm:pt modelId="{D7419345-C8CD-6A4A-8EAA-10781B610AA5}" type="pres">
      <dgm:prSet presAssocID="{FA783EDC-F0D9-2C4C-9F91-2D75D1D64A0E}" presName="parTx" presStyleLbl="alignNode1" presStyleIdx="0" presStyleCnt="1">
        <dgm:presLayoutVars>
          <dgm:chMax val="0"/>
          <dgm:chPref val="0"/>
          <dgm:bulletEnabled val="1"/>
        </dgm:presLayoutVars>
      </dgm:prSet>
      <dgm:spPr/>
    </dgm:pt>
    <dgm:pt modelId="{009CF4CB-AE63-BB4A-99C0-FD3FFBE85CC8}" type="pres">
      <dgm:prSet presAssocID="{FA783EDC-F0D9-2C4C-9F91-2D75D1D64A0E}" presName="desTx" presStyleLbl="alignAccFollowNode1" presStyleIdx="0" presStyleCnt="1" custLinFactNeighborX="-15399" custLinFactNeighborY="1544">
        <dgm:presLayoutVars>
          <dgm:bulletEnabled val="1"/>
        </dgm:presLayoutVars>
      </dgm:prSet>
      <dgm:spPr/>
    </dgm:pt>
  </dgm:ptLst>
  <dgm:cxnLst>
    <dgm:cxn modelId="{8606D101-2B91-BE42-9587-D03FBC9E3D67}" type="presOf" srcId="{FA783EDC-F0D9-2C4C-9F91-2D75D1D64A0E}" destId="{D7419345-C8CD-6A4A-8EAA-10781B610AA5}" srcOrd="0" destOrd="0" presId="urn:microsoft.com/office/officeart/2005/8/layout/hList1"/>
    <dgm:cxn modelId="{0999800A-C33C-5F43-8AD8-85254E385DE3}" type="presOf" srcId="{CA35DE96-0770-E94B-8B9E-5C8CC497A84B}" destId="{009CF4CB-AE63-BB4A-99C0-FD3FFBE85CC8}" srcOrd="0" destOrd="8" presId="urn:microsoft.com/office/officeart/2005/8/layout/hList1"/>
    <dgm:cxn modelId="{5D786D26-86C7-D345-9B01-3DD65B41FF51}" type="presOf" srcId="{25337059-A637-4049-BADD-2C9C110959B1}" destId="{009CF4CB-AE63-BB4A-99C0-FD3FFBE85CC8}" srcOrd="0" destOrd="2" presId="urn:microsoft.com/office/officeart/2005/8/layout/hList1"/>
    <dgm:cxn modelId="{085FD629-0287-5048-8B6D-7F26B63DB673}" type="presOf" srcId="{E2402118-2FEE-1B43-B802-194E064403DC}" destId="{009CF4CB-AE63-BB4A-99C0-FD3FFBE85CC8}" srcOrd="0" destOrd="1" presId="urn:microsoft.com/office/officeart/2005/8/layout/hList1"/>
    <dgm:cxn modelId="{13E05930-5E98-BD4A-B71F-352065B1970F}" srcId="{337EC1FC-3FE7-7F45-A9A4-AD901A7FD60C}" destId="{FA783EDC-F0D9-2C4C-9F91-2D75D1D64A0E}" srcOrd="0" destOrd="0" parTransId="{8B4FC176-4319-D642-B2FB-70843C69B6C4}" sibTransId="{0B6D6B16-6C39-054E-A03F-08B9B971230E}"/>
    <dgm:cxn modelId="{BFF9A439-BA2E-2944-80F3-EF804742E6F2}" srcId="{FA783EDC-F0D9-2C4C-9F91-2D75D1D64A0E}" destId="{0F8FA13D-AD62-F54A-AF3F-D86A7C081839}" srcOrd="7" destOrd="0" parTransId="{9333F325-2E8C-AD4B-995D-5C8529CE00E7}" sibTransId="{D46429A1-2862-FC4D-AF93-0AA83B6375BF}"/>
    <dgm:cxn modelId="{7ED64D5F-2851-8648-8613-2CD7498F51CB}" type="presOf" srcId="{3FF65ADA-DA38-174F-BA97-8595DAB83C25}" destId="{009CF4CB-AE63-BB4A-99C0-FD3FFBE85CC8}" srcOrd="0" destOrd="5" presId="urn:microsoft.com/office/officeart/2005/8/layout/hList1"/>
    <dgm:cxn modelId="{0C39D766-B923-B44D-9847-4F7A44A7C664}" srcId="{FA783EDC-F0D9-2C4C-9F91-2D75D1D64A0E}" destId="{3FF65ADA-DA38-174F-BA97-8595DAB83C25}" srcOrd="5" destOrd="0" parTransId="{0C8DC709-F202-AB45-99BD-C263AE66889E}" sibTransId="{168190E3-7AF0-9F45-874B-588D99D6DC4D}"/>
    <dgm:cxn modelId="{BAFD3649-6D06-D949-96B0-0040EBF1A361}" type="presOf" srcId="{C3C80CF8-E3F8-FE43-9E6A-D9C71912E7D0}" destId="{009CF4CB-AE63-BB4A-99C0-FD3FFBE85CC8}" srcOrd="0" destOrd="3" presId="urn:microsoft.com/office/officeart/2005/8/layout/hList1"/>
    <dgm:cxn modelId="{F528644A-7762-564C-BC86-5742C05DC503}" srcId="{FA783EDC-F0D9-2C4C-9F91-2D75D1D64A0E}" destId="{E8023C9A-9A82-4B44-B165-0A7E91E6F2E5}" srcOrd="6" destOrd="0" parTransId="{790DDCAB-40C2-214F-8F26-A3E59E8211C3}" sibTransId="{5BF2FECA-A139-4944-8327-C7E75ABF284F}"/>
    <dgm:cxn modelId="{AE50C46D-1D91-BA45-BDB2-D3FA1F52FF4E}" srcId="{FA783EDC-F0D9-2C4C-9F91-2D75D1D64A0E}" destId="{CA35DE96-0770-E94B-8B9E-5C8CC497A84B}" srcOrd="8" destOrd="0" parTransId="{B91A01C4-68C6-714F-853B-36B3AAE0878F}" sibTransId="{28D127BE-5ECF-8D47-9AE9-68CA483CC33F}"/>
    <dgm:cxn modelId="{7A3CFE55-43FE-1140-8022-07CD21747084}" srcId="{FA783EDC-F0D9-2C4C-9F91-2D75D1D64A0E}" destId="{25337059-A637-4049-BADD-2C9C110959B1}" srcOrd="2" destOrd="0" parTransId="{1D284B76-0400-1744-9A37-815F04FD4EC5}" sibTransId="{32D83A48-9516-ED4A-8A45-112E8461EBE3}"/>
    <dgm:cxn modelId="{E4A53B77-BFAB-0841-867C-EA54FAE004BF}" type="presOf" srcId="{E8023C9A-9A82-4B44-B165-0A7E91E6F2E5}" destId="{009CF4CB-AE63-BB4A-99C0-FD3FFBE85CC8}" srcOrd="0" destOrd="6" presId="urn:microsoft.com/office/officeart/2005/8/layout/hList1"/>
    <dgm:cxn modelId="{B620B657-93BF-A646-99A2-83F13F384BDD}" type="presOf" srcId="{2AE20FB4-FD2B-9544-8845-9C7555CE1698}" destId="{009CF4CB-AE63-BB4A-99C0-FD3FFBE85CC8}" srcOrd="0" destOrd="0" presId="urn:microsoft.com/office/officeart/2005/8/layout/hList1"/>
    <dgm:cxn modelId="{08D3778A-4F28-7847-9023-F6E7FD00E69F}" type="presOf" srcId="{DB93522E-1BC8-134A-B69B-1BE1210EF074}" destId="{009CF4CB-AE63-BB4A-99C0-FD3FFBE85CC8}" srcOrd="0" destOrd="4" presId="urn:microsoft.com/office/officeart/2005/8/layout/hList1"/>
    <dgm:cxn modelId="{43A3EE90-5085-8243-96B9-66CB435F73D6}" srcId="{FA783EDC-F0D9-2C4C-9F91-2D75D1D64A0E}" destId="{E2402118-2FEE-1B43-B802-194E064403DC}" srcOrd="1" destOrd="0" parTransId="{6A936782-5641-F640-8812-E19E4C4AEC0E}" sibTransId="{9991604E-D1F9-B04B-B44F-08F3EE3FE012}"/>
    <dgm:cxn modelId="{A2727C95-4054-6846-8210-A03C7E76C80A}" type="presOf" srcId="{337EC1FC-3FE7-7F45-A9A4-AD901A7FD60C}" destId="{90586FFD-CD4A-6A48-B809-20A6937CCE61}" srcOrd="0" destOrd="0" presId="urn:microsoft.com/office/officeart/2005/8/layout/hList1"/>
    <dgm:cxn modelId="{45D40CAC-5260-3945-9928-1992ED4B29A3}" srcId="{FA783EDC-F0D9-2C4C-9F91-2D75D1D64A0E}" destId="{DB93522E-1BC8-134A-B69B-1BE1210EF074}" srcOrd="4" destOrd="0" parTransId="{127EC1EC-CCE6-8646-99D5-18D9B34B7675}" sibTransId="{38D20809-467E-6346-9E45-1E70ED4740F7}"/>
    <dgm:cxn modelId="{F27E51E0-B67E-6D48-B5EE-38BDA1BEF6AB}" srcId="{FA783EDC-F0D9-2C4C-9F91-2D75D1D64A0E}" destId="{2AE20FB4-FD2B-9544-8845-9C7555CE1698}" srcOrd="0" destOrd="0" parTransId="{8EAB47F0-CD32-B64B-BADA-4BFD69752985}" sibTransId="{79B3247B-AF21-384F-BC0E-D07DD2B62AEE}"/>
    <dgm:cxn modelId="{1DB3FDF2-84E5-E64E-9727-7459EAF07D5E}" srcId="{FA783EDC-F0D9-2C4C-9F91-2D75D1D64A0E}" destId="{C3C80CF8-E3F8-FE43-9E6A-D9C71912E7D0}" srcOrd="3" destOrd="0" parTransId="{AC21AFAD-939F-4B44-9D9E-3BE30E54040E}" sibTransId="{86889C06-237B-4C4C-A845-97506A83599B}"/>
    <dgm:cxn modelId="{457999F9-77AB-7146-A893-DEEC277A6A83}" type="presOf" srcId="{0F8FA13D-AD62-F54A-AF3F-D86A7C081839}" destId="{009CF4CB-AE63-BB4A-99C0-FD3FFBE85CC8}" srcOrd="0" destOrd="7" presId="urn:microsoft.com/office/officeart/2005/8/layout/hList1"/>
    <dgm:cxn modelId="{38AA6380-5601-E148-AF10-970DA22ED9D7}" type="presParOf" srcId="{90586FFD-CD4A-6A48-B809-20A6937CCE61}" destId="{573B295E-7D53-D846-A8D7-A6EA1EF8F409}" srcOrd="0" destOrd="0" presId="urn:microsoft.com/office/officeart/2005/8/layout/hList1"/>
    <dgm:cxn modelId="{C4A68435-5787-9249-B2AC-2A63E2BB4587}" type="presParOf" srcId="{573B295E-7D53-D846-A8D7-A6EA1EF8F409}" destId="{D7419345-C8CD-6A4A-8EAA-10781B610AA5}" srcOrd="0" destOrd="0" presId="urn:microsoft.com/office/officeart/2005/8/layout/hList1"/>
    <dgm:cxn modelId="{DE00B0AC-A679-9149-B23C-9B62C01D8B52}" type="presParOf" srcId="{573B295E-7D53-D846-A8D7-A6EA1EF8F409}" destId="{009CF4CB-AE63-BB4A-99C0-FD3FFBE85CC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0DAF8D-90A9-5A41-8FAD-357B4BFDA1B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2988CBB-AA7F-5344-8237-F1B6A05D1F36}">
      <dgm:prSet custT="1"/>
      <dgm:spPr/>
      <dgm:t>
        <a:bodyPr/>
        <a:lstStyle/>
        <a:p>
          <a:r>
            <a:rPr lang="en-US" sz="1600" b="1" u="sng" dirty="0">
              <a:latin typeface="Raleway" pitchFamily="2" charset="77"/>
            </a:rPr>
            <a:t>HEAD/ NOSE/ THROAT</a:t>
          </a:r>
          <a:endParaRPr lang="en-CA" sz="1600" dirty="0">
            <a:latin typeface="Raleway" pitchFamily="2" charset="77"/>
          </a:endParaRPr>
        </a:p>
      </dgm:t>
    </dgm:pt>
    <dgm:pt modelId="{A21388FE-A759-044B-BED2-4F93282F6B4C}" type="parTrans" cxnId="{D4149C8D-9AEC-554D-83C9-387114FFD56D}">
      <dgm:prSet/>
      <dgm:spPr/>
      <dgm:t>
        <a:bodyPr/>
        <a:lstStyle/>
        <a:p>
          <a:endParaRPr lang="en-US">
            <a:latin typeface="Raleway" pitchFamily="2" charset="77"/>
          </a:endParaRPr>
        </a:p>
      </dgm:t>
    </dgm:pt>
    <dgm:pt modelId="{5DB27652-92B9-D44E-BA5C-2756359CE201}" type="sibTrans" cxnId="{D4149C8D-9AEC-554D-83C9-387114FFD56D}">
      <dgm:prSet/>
      <dgm:spPr/>
      <dgm:t>
        <a:bodyPr/>
        <a:lstStyle/>
        <a:p>
          <a:endParaRPr lang="en-US">
            <a:latin typeface="Raleway" pitchFamily="2" charset="77"/>
          </a:endParaRPr>
        </a:p>
      </dgm:t>
    </dgm:pt>
    <dgm:pt modelId="{929B1E13-352A-2D47-918A-1684CC6022A4}">
      <dgm:prSet custT="1"/>
      <dgm:spPr/>
      <dgm:t>
        <a:bodyPr/>
        <a:lstStyle/>
        <a:p>
          <a:r>
            <a:rPr lang="en-US" sz="1600" dirty="0">
              <a:latin typeface="Raleway" pitchFamily="2" charset="77"/>
            </a:rPr>
            <a:t>Allergic rhinitis and conjunctivitis </a:t>
          </a:r>
          <a:endParaRPr lang="en-CA" sz="1600" dirty="0">
            <a:latin typeface="Raleway" pitchFamily="2" charset="77"/>
          </a:endParaRPr>
        </a:p>
      </dgm:t>
    </dgm:pt>
    <dgm:pt modelId="{F31F9404-69AD-B144-B3A7-E18E6B766954}" type="parTrans" cxnId="{BDD0C413-61C5-0544-9C10-C68B50EC304D}">
      <dgm:prSet/>
      <dgm:spPr/>
      <dgm:t>
        <a:bodyPr/>
        <a:lstStyle/>
        <a:p>
          <a:endParaRPr lang="en-US">
            <a:latin typeface="Raleway" pitchFamily="2" charset="77"/>
          </a:endParaRPr>
        </a:p>
      </dgm:t>
    </dgm:pt>
    <dgm:pt modelId="{526018DD-008F-9846-BE9F-44C8EB867E28}" type="sibTrans" cxnId="{BDD0C413-61C5-0544-9C10-C68B50EC304D}">
      <dgm:prSet/>
      <dgm:spPr/>
      <dgm:t>
        <a:bodyPr/>
        <a:lstStyle/>
        <a:p>
          <a:endParaRPr lang="en-US">
            <a:latin typeface="Raleway" pitchFamily="2" charset="77"/>
          </a:endParaRPr>
        </a:p>
      </dgm:t>
    </dgm:pt>
    <dgm:pt modelId="{D6A7B3CE-7971-EA47-A949-860B720F7DFD}">
      <dgm:prSet custT="1"/>
      <dgm:spPr/>
      <dgm:t>
        <a:bodyPr/>
        <a:lstStyle/>
        <a:p>
          <a:r>
            <a:rPr lang="en-US" sz="1600" dirty="0">
              <a:latin typeface="Raleway" pitchFamily="2" charset="77"/>
            </a:rPr>
            <a:t>Headache (mild)</a:t>
          </a:r>
          <a:endParaRPr lang="en-CA" sz="1600" dirty="0">
            <a:latin typeface="Raleway" pitchFamily="2" charset="77"/>
          </a:endParaRPr>
        </a:p>
      </dgm:t>
    </dgm:pt>
    <dgm:pt modelId="{85AAFCDB-79CB-9E47-8220-86225548DB1B}" type="parTrans" cxnId="{33B10FA0-759F-0841-93A4-7EEC7659EA49}">
      <dgm:prSet/>
      <dgm:spPr/>
      <dgm:t>
        <a:bodyPr/>
        <a:lstStyle/>
        <a:p>
          <a:endParaRPr lang="en-US">
            <a:latin typeface="Raleway" pitchFamily="2" charset="77"/>
          </a:endParaRPr>
        </a:p>
      </dgm:t>
    </dgm:pt>
    <dgm:pt modelId="{E079FD37-7A05-B64D-87DA-E9DE7F744BBE}" type="sibTrans" cxnId="{33B10FA0-759F-0841-93A4-7EEC7659EA49}">
      <dgm:prSet/>
      <dgm:spPr/>
      <dgm:t>
        <a:bodyPr/>
        <a:lstStyle/>
        <a:p>
          <a:endParaRPr lang="en-US">
            <a:latin typeface="Raleway" pitchFamily="2" charset="77"/>
          </a:endParaRPr>
        </a:p>
      </dgm:t>
    </dgm:pt>
    <dgm:pt modelId="{39700D60-61A6-4A4A-9A53-1F64863A23BE}">
      <dgm:prSet custT="1"/>
      <dgm:spPr/>
      <dgm:t>
        <a:bodyPr/>
        <a:lstStyle/>
        <a:p>
          <a:r>
            <a:rPr lang="en-US" sz="1600" dirty="0">
              <a:latin typeface="Raleway" pitchFamily="2" charset="77"/>
            </a:rPr>
            <a:t>Oral Thrush</a:t>
          </a:r>
          <a:endParaRPr lang="en-CA" sz="1600" dirty="0">
            <a:latin typeface="Raleway" pitchFamily="2" charset="77"/>
          </a:endParaRPr>
        </a:p>
      </dgm:t>
    </dgm:pt>
    <dgm:pt modelId="{FE7CEBFA-0A44-E84F-A83C-87C6C53F8C19}" type="parTrans" cxnId="{3A356F9C-1A03-A248-AE85-ECC33C8B85D7}">
      <dgm:prSet/>
      <dgm:spPr/>
      <dgm:t>
        <a:bodyPr/>
        <a:lstStyle/>
        <a:p>
          <a:endParaRPr lang="en-US">
            <a:latin typeface="Raleway" pitchFamily="2" charset="77"/>
          </a:endParaRPr>
        </a:p>
      </dgm:t>
    </dgm:pt>
    <dgm:pt modelId="{08E732E1-E5FE-9549-929A-A85744B9A4C5}" type="sibTrans" cxnId="{3A356F9C-1A03-A248-AE85-ECC33C8B85D7}">
      <dgm:prSet/>
      <dgm:spPr/>
      <dgm:t>
        <a:bodyPr/>
        <a:lstStyle/>
        <a:p>
          <a:endParaRPr lang="en-US">
            <a:latin typeface="Raleway" pitchFamily="2" charset="77"/>
          </a:endParaRPr>
        </a:p>
      </dgm:t>
    </dgm:pt>
    <dgm:pt modelId="{73E90D07-2805-1547-AA8B-2C2126DE98FD}">
      <dgm:prSet custT="1"/>
      <dgm:spPr/>
      <dgm:t>
        <a:bodyPr/>
        <a:lstStyle/>
        <a:p>
          <a:r>
            <a:rPr lang="en-US" sz="1600" dirty="0">
              <a:latin typeface="Raleway" pitchFamily="2" charset="77"/>
            </a:rPr>
            <a:t>Oral Ulcers</a:t>
          </a:r>
          <a:endParaRPr lang="en-CA" sz="1600" dirty="0">
            <a:latin typeface="Raleway" pitchFamily="2" charset="77"/>
          </a:endParaRPr>
        </a:p>
      </dgm:t>
    </dgm:pt>
    <dgm:pt modelId="{C373DBA6-DC34-044F-9F1C-991248E13D8E}" type="parTrans" cxnId="{437CCADD-547C-CB47-8654-82F4C39F2A0E}">
      <dgm:prSet/>
      <dgm:spPr/>
      <dgm:t>
        <a:bodyPr/>
        <a:lstStyle/>
        <a:p>
          <a:endParaRPr lang="en-US">
            <a:latin typeface="Raleway" pitchFamily="2" charset="77"/>
          </a:endParaRPr>
        </a:p>
      </dgm:t>
    </dgm:pt>
    <dgm:pt modelId="{7352754D-54C6-A444-B4D7-99A63BED7593}" type="sibTrans" cxnId="{437CCADD-547C-CB47-8654-82F4C39F2A0E}">
      <dgm:prSet/>
      <dgm:spPr/>
      <dgm:t>
        <a:bodyPr/>
        <a:lstStyle/>
        <a:p>
          <a:endParaRPr lang="en-US">
            <a:latin typeface="Raleway" pitchFamily="2" charset="77"/>
          </a:endParaRPr>
        </a:p>
      </dgm:t>
    </dgm:pt>
    <dgm:pt modelId="{DCB772B2-88EA-B84E-A1F5-6CCA76383D80}" type="pres">
      <dgm:prSet presAssocID="{670DAF8D-90A9-5A41-8FAD-357B4BFDA1BA}" presName="Name0" presStyleCnt="0">
        <dgm:presLayoutVars>
          <dgm:dir/>
          <dgm:animLvl val="lvl"/>
          <dgm:resizeHandles val="exact"/>
        </dgm:presLayoutVars>
      </dgm:prSet>
      <dgm:spPr/>
    </dgm:pt>
    <dgm:pt modelId="{636324DE-8C48-A94D-A952-96F47D7AC3F7}" type="pres">
      <dgm:prSet presAssocID="{22988CBB-AA7F-5344-8237-F1B6A05D1F36}" presName="composite" presStyleCnt="0"/>
      <dgm:spPr/>
    </dgm:pt>
    <dgm:pt modelId="{9ACB00CE-68AA-2D41-95AB-F2D31A5CA595}" type="pres">
      <dgm:prSet presAssocID="{22988CBB-AA7F-5344-8237-F1B6A05D1F36}" presName="parTx" presStyleLbl="alignNode1" presStyleIdx="0" presStyleCnt="1">
        <dgm:presLayoutVars>
          <dgm:chMax val="0"/>
          <dgm:chPref val="0"/>
          <dgm:bulletEnabled val="1"/>
        </dgm:presLayoutVars>
      </dgm:prSet>
      <dgm:spPr/>
    </dgm:pt>
    <dgm:pt modelId="{20A210CF-4AE4-F343-B0A0-41F9E0AF7488}" type="pres">
      <dgm:prSet presAssocID="{22988CBB-AA7F-5344-8237-F1B6A05D1F36}" presName="desTx" presStyleLbl="alignAccFollowNode1" presStyleIdx="0" presStyleCnt="1">
        <dgm:presLayoutVars>
          <dgm:bulletEnabled val="1"/>
        </dgm:presLayoutVars>
      </dgm:prSet>
      <dgm:spPr/>
    </dgm:pt>
  </dgm:ptLst>
  <dgm:cxnLst>
    <dgm:cxn modelId="{F008CC12-5C11-E54C-9C20-426C74038A4B}" type="presOf" srcId="{22988CBB-AA7F-5344-8237-F1B6A05D1F36}" destId="{9ACB00CE-68AA-2D41-95AB-F2D31A5CA595}" srcOrd="0" destOrd="0" presId="urn:microsoft.com/office/officeart/2005/8/layout/hList1"/>
    <dgm:cxn modelId="{BDD0C413-61C5-0544-9C10-C68B50EC304D}" srcId="{22988CBB-AA7F-5344-8237-F1B6A05D1F36}" destId="{929B1E13-352A-2D47-918A-1684CC6022A4}" srcOrd="0" destOrd="0" parTransId="{F31F9404-69AD-B144-B3A7-E18E6B766954}" sibTransId="{526018DD-008F-9846-BE9F-44C8EB867E28}"/>
    <dgm:cxn modelId="{9A10752D-1A7E-AE4B-96F5-E6AD0710BA20}" type="presOf" srcId="{73E90D07-2805-1547-AA8B-2C2126DE98FD}" destId="{20A210CF-4AE4-F343-B0A0-41F9E0AF7488}" srcOrd="0" destOrd="3" presId="urn:microsoft.com/office/officeart/2005/8/layout/hList1"/>
    <dgm:cxn modelId="{C4445F7B-6A52-E446-BBCF-0A1470659632}" type="presOf" srcId="{D6A7B3CE-7971-EA47-A949-860B720F7DFD}" destId="{20A210CF-4AE4-F343-B0A0-41F9E0AF7488}" srcOrd="0" destOrd="1" presId="urn:microsoft.com/office/officeart/2005/8/layout/hList1"/>
    <dgm:cxn modelId="{D4149C8D-9AEC-554D-83C9-387114FFD56D}" srcId="{670DAF8D-90A9-5A41-8FAD-357B4BFDA1BA}" destId="{22988CBB-AA7F-5344-8237-F1B6A05D1F36}" srcOrd="0" destOrd="0" parTransId="{A21388FE-A759-044B-BED2-4F93282F6B4C}" sibTransId="{5DB27652-92B9-D44E-BA5C-2756359CE201}"/>
    <dgm:cxn modelId="{E8030A90-8A2E-EC41-865B-33CB858E6DAA}" type="presOf" srcId="{670DAF8D-90A9-5A41-8FAD-357B4BFDA1BA}" destId="{DCB772B2-88EA-B84E-A1F5-6CCA76383D80}" srcOrd="0" destOrd="0" presId="urn:microsoft.com/office/officeart/2005/8/layout/hList1"/>
    <dgm:cxn modelId="{3A356F9C-1A03-A248-AE85-ECC33C8B85D7}" srcId="{22988CBB-AA7F-5344-8237-F1B6A05D1F36}" destId="{39700D60-61A6-4A4A-9A53-1F64863A23BE}" srcOrd="2" destOrd="0" parTransId="{FE7CEBFA-0A44-E84F-A83C-87C6C53F8C19}" sibTransId="{08E732E1-E5FE-9549-929A-A85744B9A4C5}"/>
    <dgm:cxn modelId="{8CA5CC9D-4292-9340-8AB5-413A1FEB4256}" type="presOf" srcId="{39700D60-61A6-4A4A-9A53-1F64863A23BE}" destId="{20A210CF-4AE4-F343-B0A0-41F9E0AF7488}" srcOrd="0" destOrd="2" presId="urn:microsoft.com/office/officeart/2005/8/layout/hList1"/>
    <dgm:cxn modelId="{33B10FA0-759F-0841-93A4-7EEC7659EA49}" srcId="{22988CBB-AA7F-5344-8237-F1B6A05D1F36}" destId="{D6A7B3CE-7971-EA47-A949-860B720F7DFD}" srcOrd="1" destOrd="0" parTransId="{85AAFCDB-79CB-9E47-8220-86225548DB1B}" sibTransId="{E079FD37-7A05-B64D-87DA-E9DE7F744BBE}"/>
    <dgm:cxn modelId="{0FC295A5-C776-3049-9380-A21D3650EA17}" type="presOf" srcId="{929B1E13-352A-2D47-918A-1684CC6022A4}" destId="{20A210CF-4AE4-F343-B0A0-41F9E0AF7488}" srcOrd="0" destOrd="0" presId="urn:microsoft.com/office/officeart/2005/8/layout/hList1"/>
    <dgm:cxn modelId="{437CCADD-547C-CB47-8654-82F4C39F2A0E}" srcId="{22988CBB-AA7F-5344-8237-F1B6A05D1F36}" destId="{73E90D07-2805-1547-AA8B-2C2126DE98FD}" srcOrd="3" destOrd="0" parTransId="{C373DBA6-DC34-044F-9F1C-991248E13D8E}" sibTransId="{7352754D-54C6-A444-B4D7-99A63BED7593}"/>
    <dgm:cxn modelId="{D4256E10-B80D-A647-A1E2-FB9874ADDA46}" type="presParOf" srcId="{DCB772B2-88EA-B84E-A1F5-6CCA76383D80}" destId="{636324DE-8C48-A94D-A952-96F47D7AC3F7}" srcOrd="0" destOrd="0" presId="urn:microsoft.com/office/officeart/2005/8/layout/hList1"/>
    <dgm:cxn modelId="{2707F2F2-2E9A-AF4F-ADAF-64163E15ECA4}" type="presParOf" srcId="{636324DE-8C48-A94D-A952-96F47D7AC3F7}" destId="{9ACB00CE-68AA-2D41-95AB-F2D31A5CA595}" srcOrd="0" destOrd="0" presId="urn:microsoft.com/office/officeart/2005/8/layout/hList1"/>
    <dgm:cxn modelId="{E126517C-06AE-AF4C-839B-BFA6FBEDC07E}" type="presParOf" srcId="{636324DE-8C48-A94D-A952-96F47D7AC3F7}" destId="{20A210CF-4AE4-F343-B0A0-41F9E0AF7488}"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96E870-64AC-FF4A-9020-3316560AF3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AEB59-C311-B740-9D0A-763E2A54A52D}">
      <dgm:prSet/>
      <dgm:spPr/>
      <dgm:t>
        <a:bodyPr/>
        <a:lstStyle/>
        <a:p>
          <a:r>
            <a:rPr lang="en-US" b="1" u="sng" dirty="0">
              <a:latin typeface="Raleway" pitchFamily="2" charset="77"/>
            </a:rPr>
            <a:t>SKIN CONDITIONS</a:t>
          </a:r>
          <a:endParaRPr lang="en-CA" dirty="0">
            <a:latin typeface="Raleway" pitchFamily="2" charset="77"/>
          </a:endParaRPr>
        </a:p>
      </dgm:t>
    </dgm:pt>
    <dgm:pt modelId="{9EF3F626-A978-F54F-96B2-12A8AB8BF4D2}" type="parTrans" cxnId="{920EA09A-953A-4043-BAB2-09745EA10C1F}">
      <dgm:prSet/>
      <dgm:spPr/>
      <dgm:t>
        <a:bodyPr/>
        <a:lstStyle/>
        <a:p>
          <a:endParaRPr lang="en-US"/>
        </a:p>
      </dgm:t>
    </dgm:pt>
    <dgm:pt modelId="{5AABB363-CCD1-7B4C-99D4-BCCC1123F8E6}" type="sibTrans" cxnId="{920EA09A-953A-4043-BAB2-09745EA10C1F}">
      <dgm:prSet/>
      <dgm:spPr/>
      <dgm:t>
        <a:bodyPr/>
        <a:lstStyle/>
        <a:p>
          <a:endParaRPr lang="en-US"/>
        </a:p>
      </dgm:t>
    </dgm:pt>
    <dgm:pt modelId="{AAE32C07-7D0B-A44D-8768-9286F77848B6}">
      <dgm:prSet/>
      <dgm:spPr/>
      <dgm:t>
        <a:bodyPr/>
        <a:lstStyle/>
        <a:p>
          <a:r>
            <a:rPr lang="en-US" dirty="0">
              <a:latin typeface="Raleway" pitchFamily="2" charset="77"/>
            </a:rPr>
            <a:t>Acne (mild)</a:t>
          </a:r>
          <a:endParaRPr lang="en-CA" dirty="0">
            <a:latin typeface="Raleway" pitchFamily="2" charset="77"/>
          </a:endParaRPr>
        </a:p>
      </dgm:t>
    </dgm:pt>
    <dgm:pt modelId="{1D00D8ED-B942-E347-B20C-A916BB71E310}" type="parTrans" cxnId="{AA88F875-0D35-6A49-92E6-27800F12C89D}">
      <dgm:prSet/>
      <dgm:spPr/>
      <dgm:t>
        <a:bodyPr/>
        <a:lstStyle/>
        <a:p>
          <a:endParaRPr lang="en-US"/>
        </a:p>
      </dgm:t>
    </dgm:pt>
    <dgm:pt modelId="{A9ACA8A5-BF67-014B-B837-5B062815BD14}" type="sibTrans" cxnId="{AA88F875-0D35-6A49-92E6-27800F12C89D}">
      <dgm:prSet/>
      <dgm:spPr/>
      <dgm:t>
        <a:bodyPr/>
        <a:lstStyle/>
        <a:p>
          <a:endParaRPr lang="en-US"/>
        </a:p>
      </dgm:t>
    </dgm:pt>
    <dgm:pt modelId="{5178FE21-AC88-4D44-9973-E57C55D2977D}">
      <dgm:prSet/>
      <dgm:spPr/>
      <dgm:t>
        <a:bodyPr/>
        <a:lstStyle/>
        <a:p>
          <a:r>
            <a:rPr lang="en-US" dirty="0">
              <a:latin typeface="Raleway" pitchFamily="2" charset="77"/>
            </a:rPr>
            <a:t>Calluses and Corns</a:t>
          </a:r>
          <a:endParaRPr lang="en-CA" dirty="0">
            <a:latin typeface="Raleway" pitchFamily="2" charset="77"/>
          </a:endParaRPr>
        </a:p>
      </dgm:t>
    </dgm:pt>
    <dgm:pt modelId="{A9B5F8F2-BF18-B844-9ECF-3841E6F898F2}" type="parTrans" cxnId="{E00C16B3-325A-B943-9707-00B95DEABE46}">
      <dgm:prSet/>
      <dgm:spPr/>
      <dgm:t>
        <a:bodyPr/>
        <a:lstStyle/>
        <a:p>
          <a:endParaRPr lang="en-US"/>
        </a:p>
      </dgm:t>
    </dgm:pt>
    <dgm:pt modelId="{3B329359-CA48-BC47-98F6-3CD8A4144757}" type="sibTrans" cxnId="{E00C16B3-325A-B943-9707-00B95DEABE46}">
      <dgm:prSet/>
      <dgm:spPr/>
      <dgm:t>
        <a:bodyPr/>
        <a:lstStyle/>
        <a:p>
          <a:endParaRPr lang="en-US"/>
        </a:p>
      </dgm:t>
    </dgm:pt>
    <dgm:pt modelId="{F367D140-BAB5-D640-A970-DA2F8D90355A}">
      <dgm:prSet/>
      <dgm:spPr/>
      <dgm:t>
        <a:bodyPr/>
        <a:lstStyle/>
        <a:p>
          <a:r>
            <a:rPr lang="en-US" dirty="0">
              <a:latin typeface="Raleway" pitchFamily="2" charset="77"/>
            </a:rPr>
            <a:t>Contact Allergic Dermatitis</a:t>
          </a:r>
          <a:endParaRPr lang="en-CA" dirty="0">
            <a:latin typeface="Raleway" pitchFamily="2" charset="77"/>
          </a:endParaRPr>
        </a:p>
      </dgm:t>
    </dgm:pt>
    <dgm:pt modelId="{3C017E84-AFE8-2944-A804-54825CCDBB84}" type="parTrans" cxnId="{EF547FD0-3977-5A41-A944-F659C80C7A72}">
      <dgm:prSet/>
      <dgm:spPr/>
      <dgm:t>
        <a:bodyPr/>
        <a:lstStyle/>
        <a:p>
          <a:endParaRPr lang="en-US"/>
        </a:p>
      </dgm:t>
    </dgm:pt>
    <dgm:pt modelId="{9E3A92B5-8BCB-C843-AE4C-0B8EA30F5517}" type="sibTrans" cxnId="{EF547FD0-3977-5A41-A944-F659C80C7A72}">
      <dgm:prSet/>
      <dgm:spPr/>
      <dgm:t>
        <a:bodyPr/>
        <a:lstStyle/>
        <a:p>
          <a:endParaRPr lang="en-US"/>
        </a:p>
      </dgm:t>
    </dgm:pt>
    <dgm:pt modelId="{C9CAEF02-6EC2-8346-A4CB-DF12761CE320}">
      <dgm:prSet/>
      <dgm:spPr/>
      <dgm:t>
        <a:bodyPr/>
        <a:lstStyle/>
        <a:p>
          <a:r>
            <a:rPr lang="en-US" dirty="0">
              <a:latin typeface="Raleway" pitchFamily="2" charset="77"/>
            </a:rPr>
            <a:t>Dandruff</a:t>
          </a:r>
          <a:endParaRPr lang="en-CA" dirty="0">
            <a:latin typeface="Raleway" pitchFamily="2" charset="77"/>
          </a:endParaRPr>
        </a:p>
      </dgm:t>
    </dgm:pt>
    <dgm:pt modelId="{B112F07A-A592-534E-8B2B-02E7C3637B95}" type="parTrans" cxnId="{A51587CB-46BA-4E48-BB4C-BBE254E7B941}">
      <dgm:prSet/>
      <dgm:spPr/>
      <dgm:t>
        <a:bodyPr/>
        <a:lstStyle/>
        <a:p>
          <a:endParaRPr lang="en-US"/>
        </a:p>
      </dgm:t>
    </dgm:pt>
    <dgm:pt modelId="{03EC3577-90DC-D64A-963D-8A3DFA29D6F1}" type="sibTrans" cxnId="{A51587CB-46BA-4E48-BB4C-BBE254E7B941}">
      <dgm:prSet/>
      <dgm:spPr/>
      <dgm:t>
        <a:bodyPr/>
        <a:lstStyle/>
        <a:p>
          <a:endParaRPr lang="en-US"/>
        </a:p>
      </dgm:t>
    </dgm:pt>
    <dgm:pt modelId="{380FE54F-C95F-7046-A107-DFAA6133EB2A}">
      <dgm:prSet/>
      <dgm:spPr/>
      <dgm:t>
        <a:bodyPr/>
        <a:lstStyle/>
        <a:p>
          <a:r>
            <a:rPr lang="en-US" dirty="0">
              <a:latin typeface="Raleway" pitchFamily="2" charset="77"/>
            </a:rPr>
            <a:t>Eczema (mild to moderate)</a:t>
          </a:r>
          <a:endParaRPr lang="en-CA" dirty="0">
            <a:latin typeface="Raleway" pitchFamily="2" charset="77"/>
          </a:endParaRPr>
        </a:p>
      </dgm:t>
    </dgm:pt>
    <dgm:pt modelId="{416D5051-BFCC-8E4D-A004-E98A4FD19A68}" type="parTrans" cxnId="{30FA301A-14EB-B141-B2F1-C35BC66E6638}">
      <dgm:prSet/>
      <dgm:spPr/>
      <dgm:t>
        <a:bodyPr/>
        <a:lstStyle/>
        <a:p>
          <a:endParaRPr lang="en-US"/>
        </a:p>
      </dgm:t>
    </dgm:pt>
    <dgm:pt modelId="{DA804031-CA88-2C4E-8513-6D92FA332652}" type="sibTrans" cxnId="{30FA301A-14EB-B141-B2F1-C35BC66E6638}">
      <dgm:prSet/>
      <dgm:spPr/>
      <dgm:t>
        <a:bodyPr/>
        <a:lstStyle/>
        <a:p>
          <a:endParaRPr lang="en-US"/>
        </a:p>
      </dgm:t>
    </dgm:pt>
    <dgm:pt modelId="{2C6AEE35-DE4F-1A4D-A44F-56936907C4AE}">
      <dgm:prSet/>
      <dgm:spPr/>
      <dgm:t>
        <a:bodyPr/>
        <a:lstStyle/>
        <a:p>
          <a:r>
            <a:rPr lang="en-US" dirty="0">
              <a:latin typeface="Raleway" pitchFamily="2" charset="77"/>
            </a:rPr>
            <a:t>Fungal Infections of the Skin</a:t>
          </a:r>
          <a:endParaRPr lang="en-CA" dirty="0">
            <a:latin typeface="Raleway" pitchFamily="2" charset="77"/>
          </a:endParaRPr>
        </a:p>
      </dgm:t>
    </dgm:pt>
    <dgm:pt modelId="{39416754-E97C-F846-BE55-A5E7F4571F73}" type="parTrans" cxnId="{8D0FEBC0-5DE3-3944-8B5B-E6C198CAA397}">
      <dgm:prSet/>
      <dgm:spPr/>
      <dgm:t>
        <a:bodyPr/>
        <a:lstStyle/>
        <a:p>
          <a:endParaRPr lang="en-US"/>
        </a:p>
      </dgm:t>
    </dgm:pt>
    <dgm:pt modelId="{9325C4C6-A484-F940-8AF6-1F67A03AA4E1}" type="sibTrans" cxnId="{8D0FEBC0-5DE3-3944-8B5B-E6C198CAA397}">
      <dgm:prSet/>
      <dgm:spPr/>
      <dgm:t>
        <a:bodyPr/>
        <a:lstStyle/>
        <a:p>
          <a:endParaRPr lang="en-US"/>
        </a:p>
      </dgm:t>
    </dgm:pt>
    <dgm:pt modelId="{EE976C95-A250-2D44-AE87-4FE067FB3401}">
      <dgm:prSet/>
      <dgm:spPr/>
      <dgm:t>
        <a:bodyPr/>
        <a:lstStyle/>
        <a:p>
          <a:r>
            <a:rPr lang="en-US" dirty="0">
              <a:latin typeface="Raleway" pitchFamily="2" charset="77"/>
            </a:rPr>
            <a:t>Hives (mild)</a:t>
          </a:r>
          <a:endParaRPr lang="en-CA" dirty="0">
            <a:latin typeface="Raleway" pitchFamily="2" charset="77"/>
          </a:endParaRPr>
        </a:p>
      </dgm:t>
    </dgm:pt>
    <dgm:pt modelId="{1B37374D-B679-E441-924B-474B2D5820B2}" type="parTrans" cxnId="{562C2ADE-3F7F-5047-B66A-2965539BA0F6}">
      <dgm:prSet/>
      <dgm:spPr/>
      <dgm:t>
        <a:bodyPr/>
        <a:lstStyle/>
        <a:p>
          <a:endParaRPr lang="en-US"/>
        </a:p>
      </dgm:t>
    </dgm:pt>
    <dgm:pt modelId="{4EA4BBB5-9345-7046-8F34-7585E15556F3}" type="sibTrans" cxnId="{562C2ADE-3F7F-5047-B66A-2965539BA0F6}">
      <dgm:prSet/>
      <dgm:spPr/>
      <dgm:t>
        <a:bodyPr/>
        <a:lstStyle/>
        <a:p>
          <a:endParaRPr lang="en-US"/>
        </a:p>
      </dgm:t>
    </dgm:pt>
    <dgm:pt modelId="{DC5B038B-BD10-8B41-A3FB-94E4DA1B4274}">
      <dgm:prSet/>
      <dgm:spPr/>
      <dgm:t>
        <a:bodyPr/>
        <a:lstStyle/>
        <a:p>
          <a:r>
            <a:rPr lang="en-US" dirty="0">
              <a:latin typeface="Raleway" pitchFamily="2" charset="77"/>
            </a:rPr>
            <a:t>Impetigo</a:t>
          </a:r>
          <a:endParaRPr lang="en-CA" dirty="0">
            <a:latin typeface="Raleway" pitchFamily="2" charset="77"/>
          </a:endParaRPr>
        </a:p>
      </dgm:t>
    </dgm:pt>
    <dgm:pt modelId="{4CB6E258-338A-5343-8A22-5927BDE66117}" type="parTrans" cxnId="{23BCA700-6355-2444-96E6-582570F0EBE2}">
      <dgm:prSet/>
      <dgm:spPr/>
      <dgm:t>
        <a:bodyPr/>
        <a:lstStyle/>
        <a:p>
          <a:endParaRPr lang="en-US"/>
        </a:p>
      </dgm:t>
    </dgm:pt>
    <dgm:pt modelId="{7A604141-AC52-7040-9F50-F5115EE86234}" type="sibTrans" cxnId="{23BCA700-6355-2444-96E6-582570F0EBE2}">
      <dgm:prSet/>
      <dgm:spPr/>
      <dgm:t>
        <a:bodyPr/>
        <a:lstStyle/>
        <a:p>
          <a:endParaRPr lang="en-US"/>
        </a:p>
      </dgm:t>
    </dgm:pt>
    <dgm:pt modelId="{3A0CD5E7-91C5-034D-9EFC-61A479D4CFB3}">
      <dgm:prSet/>
      <dgm:spPr/>
      <dgm:t>
        <a:bodyPr/>
        <a:lstStyle/>
        <a:p>
          <a:r>
            <a:rPr lang="en-US" dirty="0">
              <a:latin typeface="Raleway" pitchFamily="2" charset="77"/>
            </a:rPr>
            <a:t>Warts (excluding facial and genital)</a:t>
          </a:r>
          <a:endParaRPr lang="en-CA" dirty="0">
            <a:latin typeface="Raleway" pitchFamily="2" charset="77"/>
          </a:endParaRPr>
        </a:p>
      </dgm:t>
    </dgm:pt>
    <dgm:pt modelId="{3AFF4E26-DF17-B94E-8924-E489946302BB}" type="parTrans" cxnId="{52DEB4E5-43AA-F24E-B688-3CE913C31B62}">
      <dgm:prSet/>
      <dgm:spPr/>
      <dgm:t>
        <a:bodyPr/>
        <a:lstStyle/>
        <a:p>
          <a:endParaRPr lang="en-US"/>
        </a:p>
      </dgm:t>
    </dgm:pt>
    <dgm:pt modelId="{A7CA6513-BDB4-6240-9B73-D00A5A0F7A37}" type="sibTrans" cxnId="{52DEB4E5-43AA-F24E-B688-3CE913C31B62}">
      <dgm:prSet/>
      <dgm:spPr/>
      <dgm:t>
        <a:bodyPr/>
        <a:lstStyle/>
        <a:p>
          <a:endParaRPr lang="en-US"/>
        </a:p>
      </dgm:t>
    </dgm:pt>
    <dgm:pt modelId="{F1EE2332-01F7-554C-871C-F52AAE89DDEE}" type="pres">
      <dgm:prSet presAssocID="{5996E870-64AC-FF4A-9020-3316560AF3AA}" presName="Name0" presStyleCnt="0">
        <dgm:presLayoutVars>
          <dgm:dir/>
          <dgm:animLvl val="lvl"/>
          <dgm:resizeHandles val="exact"/>
        </dgm:presLayoutVars>
      </dgm:prSet>
      <dgm:spPr/>
    </dgm:pt>
    <dgm:pt modelId="{6CA07FD6-F9E5-4848-970E-A3D70D9B2E57}" type="pres">
      <dgm:prSet presAssocID="{C48AEB59-C311-B740-9D0A-763E2A54A52D}" presName="composite" presStyleCnt="0"/>
      <dgm:spPr/>
    </dgm:pt>
    <dgm:pt modelId="{3B7BE98C-2E89-4B4B-A68C-ADEB19638E47}" type="pres">
      <dgm:prSet presAssocID="{C48AEB59-C311-B740-9D0A-763E2A54A52D}" presName="parTx" presStyleLbl="alignNode1" presStyleIdx="0" presStyleCnt="1">
        <dgm:presLayoutVars>
          <dgm:chMax val="0"/>
          <dgm:chPref val="0"/>
          <dgm:bulletEnabled val="1"/>
        </dgm:presLayoutVars>
      </dgm:prSet>
      <dgm:spPr/>
    </dgm:pt>
    <dgm:pt modelId="{A19E99E1-EB03-1645-8598-4D58E04A943A}" type="pres">
      <dgm:prSet presAssocID="{C48AEB59-C311-B740-9D0A-763E2A54A52D}" presName="desTx" presStyleLbl="alignAccFollowNode1" presStyleIdx="0" presStyleCnt="1">
        <dgm:presLayoutVars>
          <dgm:bulletEnabled val="1"/>
        </dgm:presLayoutVars>
      </dgm:prSet>
      <dgm:spPr/>
    </dgm:pt>
  </dgm:ptLst>
  <dgm:cxnLst>
    <dgm:cxn modelId="{23BCA700-6355-2444-96E6-582570F0EBE2}" srcId="{C48AEB59-C311-B740-9D0A-763E2A54A52D}" destId="{DC5B038B-BD10-8B41-A3FB-94E4DA1B4274}" srcOrd="7" destOrd="0" parTransId="{4CB6E258-338A-5343-8A22-5927BDE66117}" sibTransId="{7A604141-AC52-7040-9F50-F5115EE86234}"/>
    <dgm:cxn modelId="{08F9C000-5444-2841-B573-CDD705B30953}" type="presOf" srcId="{DC5B038B-BD10-8B41-A3FB-94E4DA1B4274}" destId="{A19E99E1-EB03-1645-8598-4D58E04A943A}" srcOrd="0" destOrd="7" presId="urn:microsoft.com/office/officeart/2005/8/layout/hList1"/>
    <dgm:cxn modelId="{30FA301A-14EB-B141-B2F1-C35BC66E6638}" srcId="{C48AEB59-C311-B740-9D0A-763E2A54A52D}" destId="{380FE54F-C95F-7046-A107-DFAA6133EB2A}" srcOrd="4" destOrd="0" parTransId="{416D5051-BFCC-8E4D-A004-E98A4FD19A68}" sibTransId="{DA804031-CA88-2C4E-8513-6D92FA332652}"/>
    <dgm:cxn modelId="{D5590231-F26A-2F44-9EB8-B857AC55E35A}" type="presOf" srcId="{3A0CD5E7-91C5-034D-9EFC-61A479D4CFB3}" destId="{A19E99E1-EB03-1645-8598-4D58E04A943A}" srcOrd="0" destOrd="8" presId="urn:microsoft.com/office/officeart/2005/8/layout/hList1"/>
    <dgm:cxn modelId="{3DC57532-DCEE-D747-8787-95CE821AF0DA}" type="presOf" srcId="{380FE54F-C95F-7046-A107-DFAA6133EB2A}" destId="{A19E99E1-EB03-1645-8598-4D58E04A943A}" srcOrd="0" destOrd="4" presId="urn:microsoft.com/office/officeart/2005/8/layout/hList1"/>
    <dgm:cxn modelId="{61715163-8F33-7E4E-A9EA-389AED4253CB}" type="presOf" srcId="{C48AEB59-C311-B740-9D0A-763E2A54A52D}" destId="{3B7BE98C-2E89-4B4B-A68C-ADEB19638E47}" srcOrd="0" destOrd="0" presId="urn:microsoft.com/office/officeart/2005/8/layout/hList1"/>
    <dgm:cxn modelId="{A58B476A-2565-A24A-A24C-92EE87F6604F}" type="presOf" srcId="{5996E870-64AC-FF4A-9020-3316560AF3AA}" destId="{F1EE2332-01F7-554C-871C-F52AAE89DDEE}" srcOrd="0" destOrd="0" presId="urn:microsoft.com/office/officeart/2005/8/layout/hList1"/>
    <dgm:cxn modelId="{AA88F875-0D35-6A49-92E6-27800F12C89D}" srcId="{C48AEB59-C311-B740-9D0A-763E2A54A52D}" destId="{AAE32C07-7D0B-A44D-8768-9286F77848B6}" srcOrd="0" destOrd="0" parTransId="{1D00D8ED-B942-E347-B20C-A916BB71E310}" sibTransId="{A9ACA8A5-BF67-014B-B837-5B062815BD14}"/>
    <dgm:cxn modelId="{A4A94C78-D9A3-DA4F-8DC9-664C08EB410D}" type="presOf" srcId="{AAE32C07-7D0B-A44D-8768-9286F77848B6}" destId="{A19E99E1-EB03-1645-8598-4D58E04A943A}" srcOrd="0" destOrd="0" presId="urn:microsoft.com/office/officeart/2005/8/layout/hList1"/>
    <dgm:cxn modelId="{1DEAD681-410B-E544-8AA4-173A442D933F}" type="presOf" srcId="{EE976C95-A250-2D44-AE87-4FE067FB3401}" destId="{A19E99E1-EB03-1645-8598-4D58E04A943A}" srcOrd="0" destOrd="6" presId="urn:microsoft.com/office/officeart/2005/8/layout/hList1"/>
    <dgm:cxn modelId="{920EA09A-953A-4043-BAB2-09745EA10C1F}" srcId="{5996E870-64AC-FF4A-9020-3316560AF3AA}" destId="{C48AEB59-C311-B740-9D0A-763E2A54A52D}" srcOrd="0" destOrd="0" parTransId="{9EF3F626-A978-F54F-96B2-12A8AB8BF4D2}" sibTransId="{5AABB363-CCD1-7B4C-99D4-BCCC1123F8E6}"/>
    <dgm:cxn modelId="{4A377EB0-6889-124F-B543-EE75744680FD}" type="presOf" srcId="{2C6AEE35-DE4F-1A4D-A44F-56936907C4AE}" destId="{A19E99E1-EB03-1645-8598-4D58E04A943A}" srcOrd="0" destOrd="5" presId="urn:microsoft.com/office/officeart/2005/8/layout/hList1"/>
    <dgm:cxn modelId="{7CC8CEB2-5C62-0E40-BC7F-018D185942A5}" type="presOf" srcId="{5178FE21-AC88-4D44-9973-E57C55D2977D}" destId="{A19E99E1-EB03-1645-8598-4D58E04A943A}" srcOrd="0" destOrd="1" presId="urn:microsoft.com/office/officeart/2005/8/layout/hList1"/>
    <dgm:cxn modelId="{E00C16B3-325A-B943-9707-00B95DEABE46}" srcId="{C48AEB59-C311-B740-9D0A-763E2A54A52D}" destId="{5178FE21-AC88-4D44-9973-E57C55D2977D}" srcOrd="1" destOrd="0" parTransId="{A9B5F8F2-BF18-B844-9ECF-3841E6F898F2}" sibTransId="{3B329359-CA48-BC47-98F6-3CD8A4144757}"/>
    <dgm:cxn modelId="{8CCAC2B8-65B7-1546-B307-A0A0E819FBAF}" type="presOf" srcId="{C9CAEF02-6EC2-8346-A4CB-DF12761CE320}" destId="{A19E99E1-EB03-1645-8598-4D58E04A943A}" srcOrd="0" destOrd="3" presId="urn:microsoft.com/office/officeart/2005/8/layout/hList1"/>
    <dgm:cxn modelId="{FB966CBC-8634-C148-BE21-8725F0DBBC81}" type="presOf" srcId="{F367D140-BAB5-D640-A970-DA2F8D90355A}" destId="{A19E99E1-EB03-1645-8598-4D58E04A943A}" srcOrd="0" destOrd="2" presId="urn:microsoft.com/office/officeart/2005/8/layout/hList1"/>
    <dgm:cxn modelId="{8D0FEBC0-5DE3-3944-8B5B-E6C198CAA397}" srcId="{C48AEB59-C311-B740-9D0A-763E2A54A52D}" destId="{2C6AEE35-DE4F-1A4D-A44F-56936907C4AE}" srcOrd="5" destOrd="0" parTransId="{39416754-E97C-F846-BE55-A5E7F4571F73}" sibTransId="{9325C4C6-A484-F940-8AF6-1F67A03AA4E1}"/>
    <dgm:cxn modelId="{A51587CB-46BA-4E48-BB4C-BBE254E7B941}" srcId="{C48AEB59-C311-B740-9D0A-763E2A54A52D}" destId="{C9CAEF02-6EC2-8346-A4CB-DF12761CE320}" srcOrd="3" destOrd="0" parTransId="{B112F07A-A592-534E-8B2B-02E7C3637B95}" sibTransId="{03EC3577-90DC-D64A-963D-8A3DFA29D6F1}"/>
    <dgm:cxn modelId="{EF547FD0-3977-5A41-A944-F659C80C7A72}" srcId="{C48AEB59-C311-B740-9D0A-763E2A54A52D}" destId="{F367D140-BAB5-D640-A970-DA2F8D90355A}" srcOrd="2" destOrd="0" parTransId="{3C017E84-AFE8-2944-A804-54825CCDBB84}" sibTransId="{9E3A92B5-8BCB-C843-AE4C-0B8EA30F5517}"/>
    <dgm:cxn modelId="{562C2ADE-3F7F-5047-B66A-2965539BA0F6}" srcId="{C48AEB59-C311-B740-9D0A-763E2A54A52D}" destId="{EE976C95-A250-2D44-AE87-4FE067FB3401}" srcOrd="6" destOrd="0" parTransId="{1B37374D-B679-E441-924B-474B2D5820B2}" sibTransId="{4EA4BBB5-9345-7046-8F34-7585E15556F3}"/>
    <dgm:cxn modelId="{52DEB4E5-43AA-F24E-B688-3CE913C31B62}" srcId="{C48AEB59-C311-B740-9D0A-763E2A54A52D}" destId="{3A0CD5E7-91C5-034D-9EFC-61A479D4CFB3}" srcOrd="8" destOrd="0" parTransId="{3AFF4E26-DF17-B94E-8924-E489946302BB}" sibTransId="{A7CA6513-BDB4-6240-9B73-D00A5A0F7A37}"/>
    <dgm:cxn modelId="{3FAB6E39-3A88-3F4C-B02F-7D5A6B98D571}" type="presParOf" srcId="{F1EE2332-01F7-554C-871C-F52AAE89DDEE}" destId="{6CA07FD6-F9E5-4848-970E-A3D70D9B2E57}" srcOrd="0" destOrd="0" presId="urn:microsoft.com/office/officeart/2005/8/layout/hList1"/>
    <dgm:cxn modelId="{D2E60133-FD49-3E45-A7D1-A0FA6720C85A}" type="presParOf" srcId="{6CA07FD6-F9E5-4848-970E-A3D70D9B2E57}" destId="{3B7BE98C-2E89-4B4B-A68C-ADEB19638E47}" srcOrd="0" destOrd="0" presId="urn:microsoft.com/office/officeart/2005/8/layout/hList1"/>
    <dgm:cxn modelId="{E27E0023-41DD-AD46-8E9C-12D54A516750}" type="presParOf" srcId="{6CA07FD6-F9E5-4848-970E-A3D70D9B2E57}" destId="{A19E99E1-EB03-1645-8598-4D58E04A943A}" srcOrd="1" destOrd="0" presId="urn:microsoft.com/office/officeart/2005/8/layout/h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339442-43EB-B642-A984-34CB3C6CB8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5A47F1-CE97-AC4C-98B0-B025334AC89D}">
      <dgm:prSet custT="1"/>
      <dgm:spPr/>
      <dgm:t>
        <a:bodyPr/>
        <a:lstStyle/>
        <a:p>
          <a:r>
            <a:rPr lang="en-US" sz="1600" b="1" u="sng" dirty="0">
              <a:latin typeface="Raleway" pitchFamily="2" charset="77"/>
            </a:rPr>
            <a:t>OTHER</a:t>
          </a:r>
          <a:endParaRPr lang="en-CA" sz="1600" dirty="0">
            <a:latin typeface="Raleway" pitchFamily="2" charset="77"/>
          </a:endParaRPr>
        </a:p>
      </dgm:t>
    </dgm:pt>
    <dgm:pt modelId="{22F7DD3C-2F79-8A4E-A4A0-EAD547662099}" type="parTrans" cxnId="{9F1FFBC2-6538-7C4E-B5B5-83EFEB939E67}">
      <dgm:prSet/>
      <dgm:spPr/>
      <dgm:t>
        <a:bodyPr/>
        <a:lstStyle/>
        <a:p>
          <a:endParaRPr lang="en-US">
            <a:latin typeface="Raleway" pitchFamily="2" charset="77"/>
          </a:endParaRPr>
        </a:p>
      </dgm:t>
    </dgm:pt>
    <dgm:pt modelId="{1C4E3D05-B8CF-8A4A-9807-735FAAD6E70A}" type="sibTrans" cxnId="{9F1FFBC2-6538-7C4E-B5B5-83EFEB939E67}">
      <dgm:prSet/>
      <dgm:spPr/>
      <dgm:t>
        <a:bodyPr/>
        <a:lstStyle/>
        <a:p>
          <a:endParaRPr lang="en-US">
            <a:latin typeface="Raleway" pitchFamily="2" charset="77"/>
          </a:endParaRPr>
        </a:p>
      </dgm:t>
    </dgm:pt>
    <dgm:pt modelId="{F95D9640-71A0-2446-94EE-4DA00478C935}">
      <dgm:prSet/>
      <dgm:spPr/>
      <dgm:t>
        <a:bodyPr/>
        <a:lstStyle/>
        <a:p>
          <a:r>
            <a:rPr lang="en-US" dirty="0">
              <a:latin typeface="Raleway" pitchFamily="2" charset="77"/>
            </a:rPr>
            <a:t>Dry Eye</a:t>
          </a:r>
          <a:endParaRPr lang="en-CA" dirty="0">
            <a:latin typeface="Raleway" pitchFamily="2" charset="77"/>
          </a:endParaRPr>
        </a:p>
      </dgm:t>
    </dgm:pt>
    <dgm:pt modelId="{A0CCBBC3-EE0E-5149-A88F-6285B0C4E7A0}" type="parTrans" cxnId="{6B9E34DC-1BCF-0747-B754-930743186938}">
      <dgm:prSet/>
      <dgm:spPr/>
      <dgm:t>
        <a:bodyPr/>
        <a:lstStyle/>
        <a:p>
          <a:endParaRPr lang="en-US">
            <a:latin typeface="Raleway" pitchFamily="2" charset="77"/>
          </a:endParaRPr>
        </a:p>
      </dgm:t>
    </dgm:pt>
    <dgm:pt modelId="{CC77637E-004F-3545-B01F-AB0643181777}" type="sibTrans" cxnId="{6B9E34DC-1BCF-0747-B754-930743186938}">
      <dgm:prSet/>
      <dgm:spPr/>
      <dgm:t>
        <a:bodyPr/>
        <a:lstStyle/>
        <a:p>
          <a:endParaRPr lang="en-US">
            <a:latin typeface="Raleway" pitchFamily="2" charset="77"/>
          </a:endParaRPr>
        </a:p>
      </dgm:t>
    </dgm:pt>
    <dgm:pt modelId="{6E4EA169-25E5-5142-AB24-EF9294B2B609}">
      <dgm:prSet/>
      <dgm:spPr/>
      <dgm:t>
        <a:bodyPr/>
        <a:lstStyle/>
        <a:p>
          <a:r>
            <a:rPr lang="en-US" dirty="0">
              <a:latin typeface="Raleway" pitchFamily="2" charset="77"/>
            </a:rPr>
            <a:t>Joint Pain (minor)</a:t>
          </a:r>
          <a:endParaRPr lang="en-CA" dirty="0">
            <a:latin typeface="Raleway" pitchFamily="2" charset="77"/>
          </a:endParaRPr>
        </a:p>
      </dgm:t>
    </dgm:pt>
    <dgm:pt modelId="{EE34D1CD-B93A-9A44-945F-D100694573D4}" type="parTrans" cxnId="{29B54364-9FD1-C740-A116-9745EDEEE833}">
      <dgm:prSet/>
      <dgm:spPr/>
      <dgm:t>
        <a:bodyPr/>
        <a:lstStyle/>
        <a:p>
          <a:endParaRPr lang="en-US">
            <a:latin typeface="Raleway" pitchFamily="2" charset="77"/>
          </a:endParaRPr>
        </a:p>
      </dgm:t>
    </dgm:pt>
    <dgm:pt modelId="{FB7CEFF6-ACB2-D24F-9CFE-CCEDD49345D3}" type="sibTrans" cxnId="{29B54364-9FD1-C740-A116-9745EDEEE833}">
      <dgm:prSet/>
      <dgm:spPr/>
      <dgm:t>
        <a:bodyPr/>
        <a:lstStyle/>
        <a:p>
          <a:endParaRPr lang="en-US">
            <a:latin typeface="Raleway" pitchFamily="2" charset="77"/>
          </a:endParaRPr>
        </a:p>
      </dgm:t>
    </dgm:pt>
    <dgm:pt modelId="{E42D4D62-9E72-7247-8F40-3EB424CEFB49}">
      <dgm:prSet/>
      <dgm:spPr/>
      <dgm:t>
        <a:bodyPr/>
        <a:lstStyle/>
        <a:p>
          <a:r>
            <a:rPr lang="en-US" dirty="0">
              <a:latin typeface="Raleway" pitchFamily="2" charset="77"/>
            </a:rPr>
            <a:t>Muscle Pain (minor)</a:t>
          </a:r>
          <a:endParaRPr lang="en-CA" dirty="0">
            <a:latin typeface="Raleway" pitchFamily="2" charset="77"/>
          </a:endParaRPr>
        </a:p>
      </dgm:t>
    </dgm:pt>
    <dgm:pt modelId="{746A4998-07C9-9E4B-A31C-35261D26E3C9}" type="parTrans" cxnId="{39A6D542-F3C1-F74B-87AA-F0C93EFF64B1}">
      <dgm:prSet/>
      <dgm:spPr/>
      <dgm:t>
        <a:bodyPr/>
        <a:lstStyle/>
        <a:p>
          <a:endParaRPr lang="en-US">
            <a:latin typeface="Raleway" pitchFamily="2" charset="77"/>
          </a:endParaRPr>
        </a:p>
      </dgm:t>
    </dgm:pt>
    <dgm:pt modelId="{DD065C64-AA66-3B45-AB3A-946CB3CBE1BD}" type="sibTrans" cxnId="{39A6D542-F3C1-F74B-87AA-F0C93EFF64B1}">
      <dgm:prSet/>
      <dgm:spPr/>
      <dgm:t>
        <a:bodyPr/>
        <a:lstStyle/>
        <a:p>
          <a:endParaRPr lang="en-US">
            <a:latin typeface="Raleway" pitchFamily="2" charset="77"/>
          </a:endParaRPr>
        </a:p>
      </dgm:t>
    </dgm:pt>
    <dgm:pt modelId="{98EA6A80-D0D9-C645-A99A-BBCF6B6CC8F8}">
      <dgm:prSet/>
      <dgm:spPr/>
      <dgm:t>
        <a:bodyPr/>
        <a:lstStyle/>
        <a:p>
          <a:r>
            <a:rPr lang="en-US" dirty="0">
              <a:latin typeface="Raleway" pitchFamily="2" charset="77"/>
            </a:rPr>
            <a:t>Birth Control</a:t>
          </a:r>
          <a:endParaRPr lang="en-CA" dirty="0">
            <a:latin typeface="Raleway" pitchFamily="2" charset="77"/>
          </a:endParaRPr>
        </a:p>
      </dgm:t>
    </dgm:pt>
    <dgm:pt modelId="{F2D683BB-D524-1846-AB86-8ECDF4379562}" type="parTrans" cxnId="{A22026B6-4C1B-1D48-8730-A01F1AD504D0}">
      <dgm:prSet/>
      <dgm:spPr/>
      <dgm:t>
        <a:bodyPr/>
        <a:lstStyle/>
        <a:p>
          <a:endParaRPr lang="en-US">
            <a:latin typeface="Raleway" pitchFamily="2" charset="77"/>
          </a:endParaRPr>
        </a:p>
      </dgm:t>
    </dgm:pt>
    <dgm:pt modelId="{E587FF1B-A5B9-5D4A-9F96-E5E8E5155280}" type="sibTrans" cxnId="{A22026B6-4C1B-1D48-8730-A01F1AD504D0}">
      <dgm:prSet/>
      <dgm:spPr/>
      <dgm:t>
        <a:bodyPr/>
        <a:lstStyle/>
        <a:p>
          <a:endParaRPr lang="en-US">
            <a:latin typeface="Raleway" pitchFamily="2" charset="77"/>
          </a:endParaRPr>
        </a:p>
      </dgm:t>
    </dgm:pt>
    <dgm:pt modelId="{F05B69F6-5AC3-1F43-A580-B0CA8CE797A9}">
      <dgm:prSet/>
      <dgm:spPr/>
      <dgm:t>
        <a:bodyPr/>
        <a:lstStyle/>
        <a:p>
          <a:r>
            <a:rPr lang="en-US" dirty="0">
              <a:latin typeface="Raleway" pitchFamily="2" charset="77"/>
            </a:rPr>
            <a:t>Smoking Cessation</a:t>
          </a:r>
          <a:endParaRPr lang="en-CA" dirty="0">
            <a:latin typeface="Raleway" pitchFamily="2" charset="77"/>
          </a:endParaRPr>
        </a:p>
      </dgm:t>
    </dgm:pt>
    <dgm:pt modelId="{4D733E39-32B6-F949-8091-C97B5D7E93E3}" type="parTrans" cxnId="{E9D2B0C0-0894-1843-9933-578658B8635A}">
      <dgm:prSet/>
      <dgm:spPr/>
      <dgm:t>
        <a:bodyPr/>
        <a:lstStyle/>
        <a:p>
          <a:endParaRPr lang="en-US">
            <a:latin typeface="Raleway" pitchFamily="2" charset="77"/>
          </a:endParaRPr>
        </a:p>
      </dgm:t>
    </dgm:pt>
    <dgm:pt modelId="{D52A5E47-CF59-9941-96A3-59AD59086182}" type="sibTrans" cxnId="{E9D2B0C0-0894-1843-9933-578658B8635A}">
      <dgm:prSet/>
      <dgm:spPr/>
      <dgm:t>
        <a:bodyPr/>
        <a:lstStyle/>
        <a:p>
          <a:endParaRPr lang="en-US">
            <a:latin typeface="Raleway" pitchFamily="2" charset="77"/>
          </a:endParaRPr>
        </a:p>
      </dgm:t>
    </dgm:pt>
    <dgm:pt modelId="{F2C2899A-43B9-A648-9D92-F79643C524BF}">
      <dgm:prSet/>
      <dgm:spPr/>
      <dgm:t>
        <a:bodyPr/>
        <a:lstStyle/>
        <a:p>
          <a:r>
            <a:rPr lang="en-US" dirty="0">
              <a:latin typeface="Raleway" pitchFamily="2" charset="77"/>
            </a:rPr>
            <a:t>Pinworms</a:t>
          </a:r>
          <a:endParaRPr lang="en-CA" dirty="0">
            <a:latin typeface="Raleway" pitchFamily="2" charset="77"/>
          </a:endParaRPr>
        </a:p>
      </dgm:t>
    </dgm:pt>
    <dgm:pt modelId="{DF9ECA5F-B840-494C-B5F1-288A9C44CBC4}" type="parTrans" cxnId="{96F71469-CE0F-B34F-ABCF-799BA0968496}">
      <dgm:prSet/>
      <dgm:spPr/>
      <dgm:t>
        <a:bodyPr/>
        <a:lstStyle/>
        <a:p>
          <a:endParaRPr lang="en-US">
            <a:latin typeface="Raleway" pitchFamily="2" charset="77"/>
          </a:endParaRPr>
        </a:p>
      </dgm:t>
    </dgm:pt>
    <dgm:pt modelId="{3919FD6A-E783-2A45-8A38-7F293CBB1CCD}" type="sibTrans" cxnId="{96F71469-CE0F-B34F-ABCF-799BA0968496}">
      <dgm:prSet/>
      <dgm:spPr/>
      <dgm:t>
        <a:bodyPr/>
        <a:lstStyle/>
        <a:p>
          <a:endParaRPr lang="en-US">
            <a:latin typeface="Raleway" pitchFamily="2" charset="77"/>
          </a:endParaRPr>
        </a:p>
      </dgm:t>
    </dgm:pt>
    <dgm:pt modelId="{2F55EFBA-81E3-984C-9F14-6E71F01AE165}" type="pres">
      <dgm:prSet presAssocID="{52339442-43EB-B642-A984-34CB3C6CB89A}" presName="Name0" presStyleCnt="0">
        <dgm:presLayoutVars>
          <dgm:dir/>
          <dgm:animLvl val="lvl"/>
          <dgm:resizeHandles val="exact"/>
        </dgm:presLayoutVars>
      </dgm:prSet>
      <dgm:spPr/>
    </dgm:pt>
    <dgm:pt modelId="{00C3FE49-78FE-564B-910F-0B70464B5F18}" type="pres">
      <dgm:prSet presAssocID="{135A47F1-CE97-AC4C-98B0-B025334AC89D}" presName="composite" presStyleCnt="0"/>
      <dgm:spPr/>
    </dgm:pt>
    <dgm:pt modelId="{A31D0B63-B3D3-FC4E-93E0-48C04080A8F6}" type="pres">
      <dgm:prSet presAssocID="{135A47F1-CE97-AC4C-98B0-B025334AC89D}" presName="parTx" presStyleLbl="alignNode1" presStyleIdx="0" presStyleCnt="1" custLinFactX="-52687" custLinFactNeighborX="-100000" custLinFactNeighborY="-92998">
        <dgm:presLayoutVars>
          <dgm:chMax val="0"/>
          <dgm:chPref val="0"/>
          <dgm:bulletEnabled val="1"/>
        </dgm:presLayoutVars>
      </dgm:prSet>
      <dgm:spPr/>
    </dgm:pt>
    <dgm:pt modelId="{8103E895-626A-3A43-8DA2-EBF3F0128A1D}" type="pres">
      <dgm:prSet presAssocID="{135A47F1-CE97-AC4C-98B0-B025334AC89D}" presName="desTx" presStyleLbl="alignAccFollowNode1" presStyleIdx="0" presStyleCnt="1">
        <dgm:presLayoutVars>
          <dgm:bulletEnabled val="1"/>
        </dgm:presLayoutVars>
      </dgm:prSet>
      <dgm:spPr/>
    </dgm:pt>
  </dgm:ptLst>
  <dgm:cxnLst>
    <dgm:cxn modelId="{6AD6E10D-7E25-4846-9DCF-8AD17D67A13B}" type="presOf" srcId="{F05B69F6-5AC3-1F43-A580-B0CA8CE797A9}" destId="{8103E895-626A-3A43-8DA2-EBF3F0128A1D}" srcOrd="0" destOrd="4" presId="urn:microsoft.com/office/officeart/2005/8/layout/hList1"/>
    <dgm:cxn modelId="{204B9B38-FCCE-4845-8CED-F6ED6F869E0C}" type="presOf" srcId="{98EA6A80-D0D9-C645-A99A-BBCF6B6CC8F8}" destId="{8103E895-626A-3A43-8DA2-EBF3F0128A1D}" srcOrd="0" destOrd="3" presId="urn:microsoft.com/office/officeart/2005/8/layout/hList1"/>
    <dgm:cxn modelId="{39A6D542-F3C1-F74B-87AA-F0C93EFF64B1}" srcId="{135A47F1-CE97-AC4C-98B0-B025334AC89D}" destId="{E42D4D62-9E72-7247-8F40-3EB424CEFB49}" srcOrd="2" destOrd="0" parTransId="{746A4998-07C9-9E4B-A31C-35261D26E3C9}" sibTransId="{DD065C64-AA66-3B45-AB3A-946CB3CBE1BD}"/>
    <dgm:cxn modelId="{29B54364-9FD1-C740-A116-9745EDEEE833}" srcId="{135A47F1-CE97-AC4C-98B0-B025334AC89D}" destId="{6E4EA169-25E5-5142-AB24-EF9294B2B609}" srcOrd="1" destOrd="0" parTransId="{EE34D1CD-B93A-9A44-945F-D100694573D4}" sibTransId="{FB7CEFF6-ACB2-D24F-9CFE-CCEDD49345D3}"/>
    <dgm:cxn modelId="{96F71469-CE0F-B34F-ABCF-799BA0968496}" srcId="{135A47F1-CE97-AC4C-98B0-B025334AC89D}" destId="{F2C2899A-43B9-A648-9D92-F79643C524BF}" srcOrd="5" destOrd="0" parTransId="{DF9ECA5F-B840-494C-B5F1-288A9C44CBC4}" sibTransId="{3919FD6A-E783-2A45-8A38-7F293CBB1CCD}"/>
    <dgm:cxn modelId="{5218256B-4CBB-0340-9814-84E9B8B50D71}" type="presOf" srcId="{E42D4D62-9E72-7247-8F40-3EB424CEFB49}" destId="{8103E895-626A-3A43-8DA2-EBF3F0128A1D}" srcOrd="0" destOrd="2" presId="urn:microsoft.com/office/officeart/2005/8/layout/hList1"/>
    <dgm:cxn modelId="{6EEDD34D-451C-EB4B-A697-61E69A95A282}" type="presOf" srcId="{F95D9640-71A0-2446-94EE-4DA00478C935}" destId="{8103E895-626A-3A43-8DA2-EBF3F0128A1D}" srcOrd="0" destOrd="0" presId="urn:microsoft.com/office/officeart/2005/8/layout/hList1"/>
    <dgm:cxn modelId="{A22026B6-4C1B-1D48-8730-A01F1AD504D0}" srcId="{135A47F1-CE97-AC4C-98B0-B025334AC89D}" destId="{98EA6A80-D0D9-C645-A99A-BBCF6B6CC8F8}" srcOrd="3" destOrd="0" parTransId="{F2D683BB-D524-1846-AB86-8ECDF4379562}" sibTransId="{E587FF1B-A5B9-5D4A-9F96-E5E8E5155280}"/>
    <dgm:cxn modelId="{E9D2B0C0-0894-1843-9933-578658B8635A}" srcId="{135A47F1-CE97-AC4C-98B0-B025334AC89D}" destId="{F05B69F6-5AC3-1F43-A580-B0CA8CE797A9}" srcOrd="4" destOrd="0" parTransId="{4D733E39-32B6-F949-8091-C97B5D7E93E3}" sibTransId="{D52A5E47-CF59-9941-96A3-59AD59086182}"/>
    <dgm:cxn modelId="{9F1FFBC2-6538-7C4E-B5B5-83EFEB939E67}" srcId="{52339442-43EB-B642-A984-34CB3C6CB89A}" destId="{135A47F1-CE97-AC4C-98B0-B025334AC89D}" srcOrd="0" destOrd="0" parTransId="{22F7DD3C-2F79-8A4E-A4A0-EAD547662099}" sibTransId="{1C4E3D05-B8CF-8A4A-9807-735FAAD6E70A}"/>
    <dgm:cxn modelId="{B1E7F6C7-D006-8249-AA76-50A425A539A1}" type="presOf" srcId="{135A47F1-CE97-AC4C-98B0-B025334AC89D}" destId="{A31D0B63-B3D3-FC4E-93E0-48C04080A8F6}" srcOrd="0" destOrd="0" presId="urn:microsoft.com/office/officeart/2005/8/layout/hList1"/>
    <dgm:cxn modelId="{6B9E34DC-1BCF-0747-B754-930743186938}" srcId="{135A47F1-CE97-AC4C-98B0-B025334AC89D}" destId="{F95D9640-71A0-2446-94EE-4DA00478C935}" srcOrd="0" destOrd="0" parTransId="{A0CCBBC3-EE0E-5149-A88F-6285B0C4E7A0}" sibTransId="{CC77637E-004F-3545-B01F-AB0643181777}"/>
    <dgm:cxn modelId="{592CBBDE-4ECB-1349-A838-D47801FA0814}" type="presOf" srcId="{52339442-43EB-B642-A984-34CB3C6CB89A}" destId="{2F55EFBA-81E3-984C-9F14-6E71F01AE165}" srcOrd="0" destOrd="0" presId="urn:microsoft.com/office/officeart/2005/8/layout/hList1"/>
    <dgm:cxn modelId="{61408FE4-0EF1-1441-B379-1B7470AAB3C9}" type="presOf" srcId="{F2C2899A-43B9-A648-9D92-F79643C524BF}" destId="{8103E895-626A-3A43-8DA2-EBF3F0128A1D}" srcOrd="0" destOrd="5" presId="urn:microsoft.com/office/officeart/2005/8/layout/hList1"/>
    <dgm:cxn modelId="{9A4AEFE7-ECBB-C84F-938F-BE25F2C8562C}" type="presOf" srcId="{6E4EA169-25E5-5142-AB24-EF9294B2B609}" destId="{8103E895-626A-3A43-8DA2-EBF3F0128A1D}" srcOrd="0" destOrd="1" presId="urn:microsoft.com/office/officeart/2005/8/layout/hList1"/>
    <dgm:cxn modelId="{A6D6418D-AA21-0546-BC5A-2918DD197482}" type="presParOf" srcId="{2F55EFBA-81E3-984C-9F14-6E71F01AE165}" destId="{00C3FE49-78FE-564B-910F-0B70464B5F18}" srcOrd="0" destOrd="0" presId="urn:microsoft.com/office/officeart/2005/8/layout/hList1"/>
    <dgm:cxn modelId="{3896A772-2935-8641-9C0B-01C2DC6E402B}" type="presParOf" srcId="{00C3FE49-78FE-564B-910F-0B70464B5F18}" destId="{A31D0B63-B3D3-FC4E-93E0-48C04080A8F6}" srcOrd="0" destOrd="0" presId="urn:microsoft.com/office/officeart/2005/8/layout/hList1"/>
    <dgm:cxn modelId="{72E1BD73-252E-054C-82D0-D8EFDEF15811}" type="presParOf" srcId="{00C3FE49-78FE-564B-910F-0B70464B5F18}" destId="{8103E895-626A-3A43-8DA2-EBF3F0128A1D}" srcOrd="1" destOrd="0" presId="urn:microsoft.com/office/officeart/2005/8/layout/h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49C189-AA4F-1B47-81B4-05D38C107883}" type="doc">
      <dgm:prSet loTypeId="urn:microsoft.com/office/officeart/2005/8/layout/bProcess3" loCatId="icon" qsTypeId="urn:microsoft.com/office/officeart/2005/8/quickstyle/3d3" qsCatId="3D" csTypeId="urn:microsoft.com/office/officeart/2005/8/colors/accent1_3" csCatId="accent1" phldr="1"/>
      <dgm:spPr/>
      <dgm:t>
        <a:bodyPr/>
        <a:lstStyle/>
        <a:p>
          <a:endParaRPr lang="en-US"/>
        </a:p>
      </dgm:t>
    </dgm:pt>
    <dgm:pt modelId="{B22BCE29-1CA3-7947-9FB7-F2665B2FB981}">
      <dgm:prSet/>
      <dgm:spPr/>
      <dgm:t>
        <a:bodyPr/>
        <a:lstStyle/>
        <a:p>
          <a:r>
            <a:rPr lang="en-CA" b="0" i="0" dirty="0"/>
            <a:t>Behavioural counselling</a:t>
          </a:r>
          <a:endParaRPr lang="en-CA" dirty="0"/>
        </a:p>
      </dgm:t>
    </dgm:pt>
    <dgm:pt modelId="{AA96B742-FC90-5945-A34E-4389D68B5732}" type="parTrans" cxnId="{47517BFE-BBAF-5C43-93C2-018FB1D4E5F2}">
      <dgm:prSet/>
      <dgm:spPr/>
      <dgm:t>
        <a:bodyPr/>
        <a:lstStyle/>
        <a:p>
          <a:endParaRPr lang="en-US"/>
        </a:p>
      </dgm:t>
    </dgm:pt>
    <dgm:pt modelId="{66B8257C-8DB8-7E41-93CC-42CC6BB82C09}" type="sibTrans" cxnId="{47517BFE-BBAF-5C43-93C2-018FB1D4E5F2}">
      <dgm:prSet/>
      <dgm:spPr/>
      <dgm:t>
        <a:bodyPr/>
        <a:lstStyle/>
        <a:p>
          <a:endParaRPr lang="en-US"/>
        </a:p>
      </dgm:t>
    </dgm:pt>
    <dgm:pt modelId="{D7D83C76-FED2-F741-AA30-35780CFCAB73}">
      <dgm:prSet/>
      <dgm:spPr/>
      <dgm:t>
        <a:bodyPr/>
        <a:lstStyle/>
        <a:p>
          <a:r>
            <a:rPr lang="en-CA" b="0" i="0" dirty="0"/>
            <a:t>Creating a plan</a:t>
          </a:r>
          <a:endParaRPr lang="en-CA" dirty="0"/>
        </a:p>
      </dgm:t>
    </dgm:pt>
    <dgm:pt modelId="{04796D1F-BC5F-254F-95B9-42BF2FAD4142}" type="parTrans" cxnId="{49987C8F-5291-6A41-8438-4341C53B4051}">
      <dgm:prSet/>
      <dgm:spPr/>
      <dgm:t>
        <a:bodyPr/>
        <a:lstStyle/>
        <a:p>
          <a:endParaRPr lang="en-US"/>
        </a:p>
      </dgm:t>
    </dgm:pt>
    <dgm:pt modelId="{96CBC130-58CA-BF4A-85C6-83F73F7FC51B}" type="sibTrans" cxnId="{49987C8F-5291-6A41-8438-4341C53B4051}">
      <dgm:prSet/>
      <dgm:spPr/>
      <dgm:t>
        <a:bodyPr/>
        <a:lstStyle/>
        <a:p>
          <a:endParaRPr lang="en-US"/>
        </a:p>
      </dgm:t>
    </dgm:pt>
    <dgm:pt modelId="{4C384B80-BABC-2D45-AADC-FAE3F9B1BBF1}">
      <dgm:prSet/>
      <dgm:spPr/>
      <dgm:t>
        <a:bodyPr/>
        <a:lstStyle/>
        <a:p>
          <a:r>
            <a:rPr lang="en-CA" b="0" i="0" dirty="0"/>
            <a:t>Recommending nicotine replacement therapy/Prescribe Medication</a:t>
          </a:r>
          <a:endParaRPr lang="en-CA" dirty="0"/>
        </a:p>
      </dgm:t>
    </dgm:pt>
    <dgm:pt modelId="{EA9993DC-AF84-324B-9970-D411547AE286}" type="parTrans" cxnId="{EDD7A1D7-26FF-5B4D-BC94-F41E5B8A9AE1}">
      <dgm:prSet/>
      <dgm:spPr/>
      <dgm:t>
        <a:bodyPr/>
        <a:lstStyle/>
        <a:p>
          <a:endParaRPr lang="en-US"/>
        </a:p>
      </dgm:t>
    </dgm:pt>
    <dgm:pt modelId="{2E7C80B0-4DD2-4D4B-9D9C-A8E929697E75}" type="sibTrans" cxnId="{EDD7A1D7-26FF-5B4D-BC94-F41E5B8A9AE1}">
      <dgm:prSet/>
      <dgm:spPr/>
      <dgm:t>
        <a:bodyPr/>
        <a:lstStyle/>
        <a:p>
          <a:endParaRPr lang="en-US"/>
        </a:p>
      </dgm:t>
    </dgm:pt>
    <dgm:pt modelId="{0FB1E936-A686-BA4C-B292-81AC0167A188}">
      <dgm:prSet/>
      <dgm:spPr/>
      <dgm:t>
        <a:bodyPr/>
        <a:lstStyle/>
        <a:p>
          <a:r>
            <a:rPr lang="en-CA" b="0" i="0" dirty="0"/>
            <a:t>Follow-up visits.</a:t>
          </a:r>
          <a:endParaRPr lang="en-CA" dirty="0"/>
        </a:p>
      </dgm:t>
    </dgm:pt>
    <dgm:pt modelId="{7AF7B25E-FF86-6849-BE80-EEA4C105CBC1}" type="parTrans" cxnId="{FF97E859-EE77-CB41-BB25-AC10C30FE4F2}">
      <dgm:prSet/>
      <dgm:spPr/>
      <dgm:t>
        <a:bodyPr/>
        <a:lstStyle/>
        <a:p>
          <a:endParaRPr lang="en-US"/>
        </a:p>
      </dgm:t>
    </dgm:pt>
    <dgm:pt modelId="{5D54D3F7-471D-474E-BD15-995FA085302D}" type="sibTrans" cxnId="{FF97E859-EE77-CB41-BB25-AC10C30FE4F2}">
      <dgm:prSet/>
      <dgm:spPr/>
      <dgm:t>
        <a:bodyPr/>
        <a:lstStyle/>
        <a:p>
          <a:endParaRPr lang="en-US"/>
        </a:p>
      </dgm:t>
    </dgm:pt>
    <dgm:pt modelId="{DAFB2ACB-CD22-6147-8965-9DAD42A489D9}" type="pres">
      <dgm:prSet presAssocID="{0649C189-AA4F-1B47-81B4-05D38C107883}" presName="Name0" presStyleCnt="0">
        <dgm:presLayoutVars>
          <dgm:dir/>
          <dgm:resizeHandles val="exact"/>
        </dgm:presLayoutVars>
      </dgm:prSet>
      <dgm:spPr/>
    </dgm:pt>
    <dgm:pt modelId="{58876954-394B-F640-A6E7-6FDFC5B96211}" type="pres">
      <dgm:prSet presAssocID="{B22BCE29-1CA3-7947-9FB7-F2665B2FB981}" presName="node" presStyleLbl="node1" presStyleIdx="0" presStyleCnt="4">
        <dgm:presLayoutVars>
          <dgm:bulletEnabled val="1"/>
        </dgm:presLayoutVars>
      </dgm:prSet>
      <dgm:spPr/>
    </dgm:pt>
    <dgm:pt modelId="{7C1A2F93-39A9-6948-B858-3EABA98217A7}" type="pres">
      <dgm:prSet presAssocID="{66B8257C-8DB8-7E41-93CC-42CC6BB82C09}" presName="sibTrans" presStyleLbl="sibTrans1D1" presStyleIdx="0" presStyleCnt="3"/>
      <dgm:spPr/>
    </dgm:pt>
    <dgm:pt modelId="{9DBC5D6A-9068-FB4E-A390-482343505306}" type="pres">
      <dgm:prSet presAssocID="{66B8257C-8DB8-7E41-93CC-42CC6BB82C09}" presName="connectorText" presStyleLbl="sibTrans1D1" presStyleIdx="0" presStyleCnt="3"/>
      <dgm:spPr/>
    </dgm:pt>
    <dgm:pt modelId="{37F0075F-F707-4A4D-B1FB-B66C0958301C}" type="pres">
      <dgm:prSet presAssocID="{D7D83C76-FED2-F741-AA30-35780CFCAB73}" presName="node" presStyleLbl="node1" presStyleIdx="1" presStyleCnt="4">
        <dgm:presLayoutVars>
          <dgm:bulletEnabled val="1"/>
        </dgm:presLayoutVars>
      </dgm:prSet>
      <dgm:spPr/>
    </dgm:pt>
    <dgm:pt modelId="{7B43E382-C9BA-2340-BF2F-D6DC25D5EDD3}" type="pres">
      <dgm:prSet presAssocID="{96CBC130-58CA-BF4A-85C6-83F73F7FC51B}" presName="sibTrans" presStyleLbl="sibTrans1D1" presStyleIdx="1" presStyleCnt="3"/>
      <dgm:spPr/>
    </dgm:pt>
    <dgm:pt modelId="{7912C71E-FDEC-4541-B0FD-81DA3FD920F2}" type="pres">
      <dgm:prSet presAssocID="{96CBC130-58CA-BF4A-85C6-83F73F7FC51B}" presName="connectorText" presStyleLbl="sibTrans1D1" presStyleIdx="1" presStyleCnt="3"/>
      <dgm:spPr/>
    </dgm:pt>
    <dgm:pt modelId="{0B9BA8AA-CA36-094B-8052-8EF53026B2F3}" type="pres">
      <dgm:prSet presAssocID="{4C384B80-BABC-2D45-AADC-FAE3F9B1BBF1}" presName="node" presStyleLbl="node1" presStyleIdx="2" presStyleCnt="4">
        <dgm:presLayoutVars>
          <dgm:bulletEnabled val="1"/>
        </dgm:presLayoutVars>
      </dgm:prSet>
      <dgm:spPr/>
    </dgm:pt>
    <dgm:pt modelId="{42F29617-5330-5740-9171-825DBE0018C4}" type="pres">
      <dgm:prSet presAssocID="{2E7C80B0-4DD2-4D4B-9D9C-A8E929697E75}" presName="sibTrans" presStyleLbl="sibTrans1D1" presStyleIdx="2" presStyleCnt="3"/>
      <dgm:spPr/>
    </dgm:pt>
    <dgm:pt modelId="{E0243526-A8B6-6C40-AE46-BFEFDAE5CEFE}" type="pres">
      <dgm:prSet presAssocID="{2E7C80B0-4DD2-4D4B-9D9C-A8E929697E75}" presName="connectorText" presStyleLbl="sibTrans1D1" presStyleIdx="2" presStyleCnt="3"/>
      <dgm:spPr/>
    </dgm:pt>
    <dgm:pt modelId="{A63A0D3E-DB1F-7643-A1E4-645FF5FE829B}" type="pres">
      <dgm:prSet presAssocID="{0FB1E936-A686-BA4C-B292-81AC0167A188}" presName="node" presStyleLbl="node1" presStyleIdx="3" presStyleCnt="4">
        <dgm:presLayoutVars>
          <dgm:bulletEnabled val="1"/>
        </dgm:presLayoutVars>
      </dgm:prSet>
      <dgm:spPr/>
    </dgm:pt>
  </dgm:ptLst>
  <dgm:cxnLst>
    <dgm:cxn modelId="{5073D741-C875-D540-8D5E-7F02E7C7010B}" type="presOf" srcId="{0FB1E936-A686-BA4C-B292-81AC0167A188}" destId="{A63A0D3E-DB1F-7643-A1E4-645FF5FE829B}" srcOrd="0" destOrd="0" presId="urn:microsoft.com/office/officeart/2005/8/layout/bProcess3"/>
    <dgm:cxn modelId="{6FAA6963-D3EF-784B-95D8-AA43BE7894F2}" type="presOf" srcId="{66B8257C-8DB8-7E41-93CC-42CC6BB82C09}" destId="{9DBC5D6A-9068-FB4E-A390-482343505306}" srcOrd="1" destOrd="0" presId="urn:microsoft.com/office/officeart/2005/8/layout/bProcess3"/>
    <dgm:cxn modelId="{28D9AE44-43DE-CC4A-B6AB-79AC530D52B9}" type="presOf" srcId="{4C384B80-BABC-2D45-AADC-FAE3F9B1BBF1}" destId="{0B9BA8AA-CA36-094B-8052-8EF53026B2F3}" srcOrd="0" destOrd="0" presId="urn:microsoft.com/office/officeart/2005/8/layout/bProcess3"/>
    <dgm:cxn modelId="{19CB1E6D-DD6F-1F40-92FD-FAE7273B6E48}" type="presOf" srcId="{66B8257C-8DB8-7E41-93CC-42CC6BB82C09}" destId="{7C1A2F93-39A9-6948-B858-3EABA98217A7}" srcOrd="0" destOrd="0" presId="urn:microsoft.com/office/officeart/2005/8/layout/bProcess3"/>
    <dgm:cxn modelId="{A4D4EF73-291C-174F-9FEE-2BE028A87A8C}" type="presOf" srcId="{D7D83C76-FED2-F741-AA30-35780CFCAB73}" destId="{37F0075F-F707-4A4D-B1FB-B66C0958301C}" srcOrd="0" destOrd="0" presId="urn:microsoft.com/office/officeart/2005/8/layout/bProcess3"/>
    <dgm:cxn modelId="{FF97E859-EE77-CB41-BB25-AC10C30FE4F2}" srcId="{0649C189-AA4F-1B47-81B4-05D38C107883}" destId="{0FB1E936-A686-BA4C-B292-81AC0167A188}" srcOrd="3" destOrd="0" parTransId="{7AF7B25E-FF86-6849-BE80-EEA4C105CBC1}" sibTransId="{5D54D3F7-471D-474E-BD15-995FA085302D}"/>
    <dgm:cxn modelId="{49987C8F-5291-6A41-8438-4341C53B4051}" srcId="{0649C189-AA4F-1B47-81B4-05D38C107883}" destId="{D7D83C76-FED2-F741-AA30-35780CFCAB73}" srcOrd="1" destOrd="0" parTransId="{04796D1F-BC5F-254F-95B9-42BF2FAD4142}" sibTransId="{96CBC130-58CA-BF4A-85C6-83F73F7FC51B}"/>
    <dgm:cxn modelId="{3D4934B2-E43A-6A47-9A61-B68481585B9C}" type="presOf" srcId="{96CBC130-58CA-BF4A-85C6-83F73F7FC51B}" destId="{7B43E382-C9BA-2340-BF2F-D6DC25D5EDD3}" srcOrd="0" destOrd="0" presId="urn:microsoft.com/office/officeart/2005/8/layout/bProcess3"/>
    <dgm:cxn modelId="{52A2F6C2-511E-F947-B5E8-AD09DDB91D3E}" type="presOf" srcId="{2E7C80B0-4DD2-4D4B-9D9C-A8E929697E75}" destId="{42F29617-5330-5740-9171-825DBE0018C4}" srcOrd="0" destOrd="0" presId="urn:microsoft.com/office/officeart/2005/8/layout/bProcess3"/>
    <dgm:cxn modelId="{C45B40CC-BE43-D741-86E7-FB8C9E3D1083}" type="presOf" srcId="{B22BCE29-1CA3-7947-9FB7-F2665B2FB981}" destId="{58876954-394B-F640-A6E7-6FDFC5B96211}" srcOrd="0" destOrd="0" presId="urn:microsoft.com/office/officeart/2005/8/layout/bProcess3"/>
    <dgm:cxn modelId="{C3A582D4-67F4-8745-BAE0-4C8D7995AAA5}" type="presOf" srcId="{96CBC130-58CA-BF4A-85C6-83F73F7FC51B}" destId="{7912C71E-FDEC-4541-B0FD-81DA3FD920F2}" srcOrd="1" destOrd="0" presId="urn:microsoft.com/office/officeart/2005/8/layout/bProcess3"/>
    <dgm:cxn modelId="{EDD7A1D7-26FF-5B4D-BC94-F41E5B8A9AE1}" srcId="{0649C189-AA4F-1B47-81B4-05D38C107883}" destId="{4C384B80-BABC-2D45-AADC-FAE3F9B1BBF1}" srcOrd="2" destOrd="0" parTransId="{EA9993DC-AF84-324B-9970-D411547AE286}" sibTransId="{2E7C80B0-4DD2-4D4B-9D9C-A8E929697E75}"/>
    <dgm:cxn modelId="{9A2453EC-9123-CA49-A87C-F31D1B019B3F}" type="presOf" srcId="{2E7C80B0-4DD2-4D4B-9D9C-A8E929697E75}" destId="{E0243526-A8B6-6C40-AE46-BFEFDAE5CEFE}" srcOrd="1" destOrd="0" presId="urn:microsoft.com/office/officeart/2005/8/layout/bProcess3"/>
    <dgm:cxn modelId="{0EEBD1FA-1074-5443-971A-5237C113CC88}" type="presOf" srcId="{0649C189-AA4F-1B47-81B4-05D38C107883}" destId="{DAFB2ACB-CD22-6147-8965-9DAD42A489D9}" srcOrd="0" destOrd="0" presId="urn:microsoft.com/office/officeart/2005/8/layout/bProcess3"/>
    <dgm:cxn modelId="{47517BFE-BBAF-5C43-93C2-018FB1D4E5F2}" srcId="{0649C189-AA4F-1B47-81B4-05D38C107883}" destId="{B22BCE29-1CA3-7947-9FB7-F2665B2FB981}" srcOrd="0" destOrd="0" parTransId="{AA96B742-FC90-5945-A34E-4389D68B5732}" sibTransId="{66B8257C-8DB8-7E41-93CC-42CC6BB82C09}"/>
    <dgm:cxn modelId="{991A10AC-12AE-3940-8D84-72368E09FD26}" type="presParOf" srcId="{DAFB2ACB-CD22-6147-8965-9DAD42A489D9}" destId="{58876954-394B-F640-A6E7-6FDFC5B96211}" srcOrd="0" destOrd="0" presId="urn:microsoft.com/office/officeart/2005/8/layout/bProcess3"/>
    <dgm:cxn modelId="{B59209D6-1B36-B042-9E90-CAC54ABD930E}" type="presParOf" srcId="{DAFB2ACB-CD22-6147-8965-9DAD42A489D9}" destId="{7C1A2F93-39A9-6948-B858-3EABA98217A7}" srcOrd="1" destOrd="0" presId="urn:microsoft.com/office/officeart/2005/8/layout/bProcess3"/>
    <dgm:cxn modelId="{5103B620-CD72-EA4C-BF5D-328AAA2FD82C}" type="presParOf" srcId="{7C1A2F93-39A9-6948-B858-3EABA98217A7}" destId="{9DBC5D6A-9068-FB4E-A390-482343505306}" srcOrd="0" destOrd="0" presId="urn:microsoft.com/office/officeart/2005/8/layout/bProcess3"/>
    <dgm:cxn modelId="{BB4249B1-FE34-E44A-99AB-C9A8A30D5110}" type="presParOf" srcId="{DAFB2ACB-CD22-6147-8965-9DAD42A489D9}" destId="{37F0075F-F707-4A4D-B1FB-B66C0958301C}" srcOrd="2" destOrd="0" presId="urn:microsoft.com/office/officeart/2005/8/layout/bProcess3"/>
    <dgm:cxn modelId="{F2A82E5F-9F05-E246-A34B-780E9C225475}" type="presParOf" srcId="{DAFB2ACB-CD22-6147-8965-9DAD42A489D9}" destId="{7B43E382-C9BA-2340-BF2F-D6DC25D5EDD3}" srcOrd="3" destOrd="0" presId="urn:microsoft.com/office/officeart/2005/8/layout/bProcess3"/>
    <dgm:cxn modelId="{B046E786-AA05-B145-A661-352F276D4CDF}" type="presParOf" srcId="{7B43E382-C9BA-2340-BF2F-D6DC25D5EDD3}" destId="{7912C71E-FDEC-4541-B0FD-81DA3FD920F2}" srcOrd="0" destOrd="0" presId="urn:microsoft.com/office/officeart/2005/8/layout/bProcess3"/>
    <dgm:cxn modelId="{2FABD618-9F19-D246-9FCA-FA8F7E04D201}" type="presParOf" srcId="{DAFB2ACB-CD22-6147-8965-9DAD42A489D9}" destId="{0B9BA8AA-CA36-094B-8052-8EF53026B2F3}" srcOrd="4" destOrd="0" presId="urn:microsoft.com/office/officeart/2005/8/layout/bProcess3"/>
    <dgm:cxn modelId="{39504EC3-D9B9-4641-8AFB-430872EF04CE}" type="presParOf" srcId="{DAFB2ACB-CD22-6147-8965-9DAD42A489D9}" destId="{42F29617-5330-5740-9171-825DBE0018C4}" srcOrd="5" destOrd="0" presId="urn:microsoft.com/office/officeart/2005/8/layout/bProcess3"/>
    <dgm:cxn modelId="{476866C7-BBDC-794F-BF61-5D2688C9965C}" type="presParOf" srcId="{42F29617-5330-5740-9171-825DBE0018C4}" destId="{E0243526-A8B6-6C40-AE46-BFEFDAE5CEFE}" srcOrd="0" destOrd="0" presId="urn:microsoft.com/office/officeart/2005/8/layout/bProcess3"/>
    <dgm:cxn modelId="{2FDEB30C-962C-4A41-A334-8231980CA5A2}" type="presParOf" srcId="{DAFB2ACB-CD22-6147-8965-9DAD42A489D9}" destId="{A63A0D3E-DB1F-7643-A1E4-645FF5FE829B}"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67C35E-73FA-4B7C-9039-3C96C6BDEAC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546122-C56C-4781-A6F0-26093BB47F74}">
      <dgm:prSet custT="1"/>
      <dgm:spPr/>
      <dgm:t>
        <a:bodyPr/>
        <a:lstStyle/>
        <a:p>
          <a:r>
            <a:rPr lang="en-CA" sz="2400" b="0" i="0"/>
            <a:t>Diabetes</a:t>
          </a:r>
          <a:endParaRPr lang="en-US" sz="2400"/>
        </a:p>
      </dgm:t>
    </dgm:pt>
    <dgm:pt modelId="{F15D9BE2-E540-49AB-98BC-8EA1DBB83C5F}" type="parTrans" cxnId="{00B7D543-F15A-4644-8EB3-C20A91BF1238}">
      <dgm:prSet/>
      <dgm:spPr/>
      <dgm:t>
        <a:bodyPr/>
        <a:lstStyle/>
        <a:p>
          <a:endParaRPr lang="en-US" sz="2400"/>
        </a:p>
      </dgm:t>
    </dgm:pt>
    <dgm:pt modelId="{68B27685-DC8C-4331-A608-A5ADF1F14BB8}" type="sibTrans" cxnId="{00B7D543-F15A-4644-8EB3-C20A91BF1238}">
      <dgm:prSet/>
      <dgm:spPr/>
      <dgm:t>
        <a:bodyPr/>
        <a:lstStyle/>
        <a:p>
          <a:endParaRPr lang="en-US" sz="2400"/>
        </a:p>
      </dgm:t>
    </dgm:pt>
    <dgm:pt modelId="{A296CC89-51EF-42C5-8BD3-8F55CD21F178}">
      <dgm:prSet custT="1"/>
      <dgm:spPr/>
      <dgm:t>
        <a:bodyPr/>
        <a:lstStyle/>
        <a:p>
          <a:r>
            <a:rPr lang="en-CA" sz="2400" b="0" i="0"/>
            <a:t>COPD</a:t>
          </a:r>
          <a:endParaRPr lang="en-US" sz="2400"/>
        </a:p>
      </dgm:t>
    </dgm:pt>
    <dgm:pt modelId="{FBB37298-088B-4D31-9379-E46CF40EFEF7}" type="parTrans" cxnId="{3FBC2AB9-AB80-488E-B22F-BDE394197516}">
      <dgm:prSet/>
      <dgm:spPr/>
      <dgm:t>
        <a:bodyPr/>
        <a:lstStyle/>
        <a:p>
          <a:endParaRPr lang="en-US" sz="2400"/>
        </a:p>
      </dgm:t>
    </dgm:pt>
    <dgm:pt modelId="{2D5E237A-5841-4876-A21D-CEA3DC1A4737}" type="sibTrans" cxnId="{3FBC2AB9-AB80-488E-B22F-BDE394197516}">
      <dgm:prSet/>
      <dgm:spPr/>
      <dgm:t>
        <a:bodyPr/>
        <a:lstStyle/>
        <a:p>
          <a:endParaRPr lang="en-US" sz="2400"/>
        </a:p>
      </dgm:t>
    </dgm:pt>
    <dgm:pt modelId="{0DDAE497-18DA-4473-9E97-082A0101F3D9}">
      <dgm:prSet custT="1"/>
      <dgm:spPr/>
      <dgm:t>
        <a:bodyPr/>
        <a:lstStyle/>
        <a:p>
          <a:r>
            <a:rPr lang="en-US" sz="2400"/>
            <a:t>Asthma </a:t>
          </a:r>
        </a:p>
      </dgm:t>
    </dgm:pt>
    <dgm:pt modelId="{38A1D103-A5D7-44D9-A6AA-A5DD4D92983C}" type="parTrans" cxnId="{9EC1C50A-2F62-4A3B-ACAE-696E107C34BC}">
      <dgm:prSet/>
      <dgm:spPr/>
      <dgm:t>
        <a:bodyPr/>
        <a:lstStyle/>
        <a:p>
          <a:endParaRPr lang="en-US" sz="2400"/>
        </a:p>
      </dgm:t>
    </dgm:pt>
    <dgm:pt modelId="{996A319C-D169-4F15-970E-7BB8DC428007}" type="sibTrans" cxnId="{9EC1C50A-2F62-4A3B-ACAE-696E107C34BC}">
      <dgm:prSet/>
      <dgm:spPr/>
      <dgm:t>
        <a:bodyPr/>
        <a:lstStyle/>
        <a:p>
          <a:endParaRPr lang="en-US" sz="2400"/>
        </a:p>
      </dgm:t>
    </dgm:pt>
    <dgm:pt modelId="{44F0A58E-6FF3-434A-8C0A-88926E978C44}">
      <dgm:prSet custT="1"/>
      <dgm:spPr/>
      <dgm:t>
        <a:bodyPr/>
        <a:lstStyle/>
        <a:p>
          <a:r>
            <a:rPr lang="en-CA" sz="2400" b="0" i="0"/>
            <a:t>Mental Health</a:t>
          </a:r>
          <a:endParaRPr lang="en-US" sz="2400"/>
        </a:p>
      </dgm:t>
    </dgm:pt>
    <dgm:pt modelId="{592889F7-D7D0-434C-9A72-8316A426749D}" type="parTrans" cxnId="{664729FA-28A0-47FD-91B7-642344751D5E}">
      <dgm:prSet/>
      <dgm:spPr/>
      <dgm:t>
        <a:bodyPr/>
        <a:lstStyle/>
        <a:p>
          <a:endParaRPr lang="en-US" sz="2400"/>
        </a:p>
      </dgm:t>
    </dgm:pt>
    <dgm:pt modelId="{2B46A8EC-39D1-4B48-B905-DFF90A693B44}" type="sibTrans" cxnId="{664729FA-28A0-47FD-91B7-642344751D5E}">
      <dgm:prSet/>
      <dgm:spPr/>
      <dgm:t>
        <a:bodyPr/>
        <a:lstStyle/>
        <a:p>
          <a:endParaRPr lang="en-US" sz="2400"/>
        </a:p>
      </dgm:t>
    </dgm:pt>
    <dgm:pt modelId="{3FBE3BF4-81BA-4E1C-B0FD-3DDAAA0D3A99}">
      <dgm:prSet custT="1"/>
      <dgm:spPr/>
      <dgm:t>
        <a:bodyPr/>
        <a:lstStyle/>
        <a:p>
          <a:r>
            <a:rPr lang="en-CA" sz="2400" b="0" i="0"/>
            <a:t>High blood pressure and hyperlipidemia</a:t>
          </a:r>
          <a:endParaRPr lang="en-US" sz="2400"/>
        </a:p>
      </dgm:t>
    </dgm:pt>
    <dgm:pt modelId="{FBCFF888-6526-4CAE-BE49-B201244F4460}" type="parTrans" cxnId="{A402FE7B-921D-4489-A87B-49E4803AEBDE}">
      <dgm:prSet/>
      <dgm:spPr/>
      <dgm:t>
        <a:bodyPr/>
        <a:lstStyle/>
        <a:p>
          <a:endParaRPr lang="en-US" sz="2400"/>
        </a:p>
      </dgm:t>
    </dgm:pt>
    <dgm:pt modelId="{15CA6B50-3483-433F-B234-4A00E7B99E80}" type="sibTrans" cxnId="{A402FE7B-921D-4489-A87B-49E4803AEBDE}">
      <dgm:prSet/>
      <dgm:spPr/>
      <dgm:t>
        <a:bodyPr/>
        <a:lstStyle/>
        <a:p>
          <a:endParaRPr lang="en-US" sz="2400"/>
        </a:p>
      </dgm:t>
    </dgm:pt>
    <dgm:pt modelId="{3DD678E6-4B4F-403D-9067-3D1B64CACA6E}" type="pres">
      <dgm:prSet presAssocID="{CD67C35E-73FA-4B7C-9039-3C96C6BDEAC8}" presName="root" presStyleCnt="0">
        <dgm:presLayoutVars>
          <dgm:dir/>
          <dgm:resizeHandles val="exact"/>
        </dgm:presLayoutVars>
      </dgm:prSet>
      <dgm:spPr/>
    </dgm:pt>
    <dgm:pt modelId="{5B042B89-AD31-4766-A7F0-17EC0AAF3553}" type="pres">
      <dgm:prSet presAssocID="{46546122-C56C-4781-A6F0-26093BB47F74}" presName="compNode" presStyleCnt="0"/>
      <dgm:spPr/>
    </dgm:pt>
    <dgm:pt modelId="{79EE7ED0-F75D-451D-AB9C-3631AE2C7381}" type="pres">
      <dgm:prSet presAssocID="{46546122-C56C-4781-A6F0-26093BB47F74}" presName="bgRect" presStyleLbl="bgShp" presStyleIdx="0" presStyleCnt="5"/>
      <dgm:spPr/>
    </dgm:pt>
    <dgm:pt modelId="{98F6023B-4751-4984-B1AB-460AAE4E2B84}" type="pres">
      <dgm:prSet presAssocID="{46546122-C56C-4781-A6F0-26093BB47F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31358D5D-108D-4DC5-99F9-9160A59D2E2C}" type="pres">
      <dgm:prSet presAssocID="{46546122-C56C-4781-A6F0-26093BB47F74}" presName="spaceRect" presStyleCnt="0"/>
      <dgm:spPr/>
    </dgm:pt>
    <dgm:pt modelId="{2301846B-104C-4BCE-822A-44BCFDBBA07C}" type="pres">
      <dgm:prSet presAssocID="{46546122-C56C-4781-A6F0-26093BB47F74}" presName="parTx" presStyleLbl="revTx" presStyleIdx="0" presStyleCnt="5">
        <dgm:presLayoutVars>
          <dgm:chMax val="0"/>
          <dgm:chPref val="0"/>
        </dgm:presLayoutVars>
      </dgm:prSet>
      <dgm:spPr/>
    </dgm:pt>
    <dgm:pt modelId="{44B4B0E2-E1DF-44F9-AABD-CF0798997194}" type="pres">
      <dgm:prSet presAssocID="{68B27685-DC8C-4331-A608-A5ADF1F14BB8}" presName="sibTrans" presStyleCnt="0"/>
      <dgm:spPr/>
    </dgm:pt>
    <dgm:pt modelId="{1616F4EA-6C35-4CA1-BAA6-4B4B597F6B41}" type="pres">
      <dgm:prSet presAssocID="{A296CC89-51EF-42C5-8BD3-8F55CD21F178}" presName="compNode" presStyleCnt="0"/>
      <dgm:spPr/>
    </dgm:pt>
    <dgm:pt modelId="{9726A9A6-03BD-431A-8192-62E10E972E11}" type="pres">
      <dgm:prSet presAssocID="{A296CC89-51EF-42C5-8BD3-8F55CD21F178}" presName="bgRect" presStyleLbl="bgShp" presStyleIdx="1" presStyleCnt="5"/>
      <dgm:spPr/>
    </dgm:pt>
    <dgm:pt modelId="{45A2CCC8-3A83-4D71-BA68-C73C31918DDE}" type="pres">
      <dgm:prSet presAssocID="{A296CC89-51EF-42C5-8BD3-8F55CD21F1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oking"/>
        </a:ext>
      </dgm:extLst>
    </dgm:pt>
    <dgm:pt modelId="{F5BF2CBC-F3CE-448C-8D50-82F8882BCFDA}" type="pres">
      <dgm:prSet presAssocID="{A296CC89-51EF-42C5-8BD3-8F55CD21F178}" presName="spaceRect" presStyleCnt="0"/>
      <dgm:spPr/>
    </dgm:pt>
    <dgm:pt modelId="{D5A217FB-F958-444C-B621-3C4ECF9CECE2}" type="pres">
      <dgm:prSet presAssocID="{A296CC89-51EF-42C5-8BD3-8F55CD21F178}" presName="parTx" presStyleLbl="revTx" presStyleIdx="1" presStyleCnt="5">
        <dgm:presLayoutVars>
          <dgm:chMax val="0"/>
          <dgm:chPref val="0"/>
        </dgm:presLayoutVars>
      </dgm:prSet>
      <dgm:spPr/>
    </dgm:pt>
    <dgm:pt modelId="{E7ABDCD5-6E16-4737-8A89-D01349B93237}" type="pres">
      <dgm:prSet presAssocID="{2D5E237A-5841-4876-A21D-CEA3DC1A4737}" presName="sibTrans" presStyleCnt="0"/>
      <dgm:spPr/>
    </dgm:pt>
    <dgm:pt modelId="{4F6A0CBD-4A80-4C59-90C0-A1B35629510C}" type="pres">
      <dgm:prSet presAssocID="{0DDAE497-18DA-4473-9E97-082A0101F3D9}" presName="compNode" presStyleCnt="0"/>
      <dgm:spPr/>
    </dgm:pt>
    <dgm:pt modelId="{0366D9DE-E365-4940-83A2-817B1137B5D1}" type="pres">
      <dgm:prSet presAssocID="{0DDAE497-18DA-4473-9E97-082A0101F3D9}" presName="bgRect" presStyleLbl="bgShp" presStyleIdx="2" presStyleCnt="5"/>
      <dgm:spPr/>
    </dgm:pt>
    <dgm:pt modelId="{4274E614-B5A8-4C19-B894-E9CD034445D7}" type="pres">
      <dgm:prSet presAssocID="{0DDAE497-18DA-4473-9E97-082A0101F3D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12989542-2B9E-40C8-895E-D95AB954E630}" type="pres">
      <dgm:prSet presAssocID="{0DDAE497-18DA-4473-9E97-082A0101F3D9}" presName="spaceRect" presStyleCnt="0"/>
      <dgm:spPr/>
    </dgm:pt>
    <dgm:pt modelId="{5EAB4255-788E-4E22-A6AD-5BF979C7DF06}" type="pres">
      <dgm:prSet presAssocID="{0DDAE497-18DA-4473-9E97-082A0101F3D9}" presName="parTx" presStyleLbl="revTx" presStyleIdx="2" presStyleCnt="5">
        <dgm:presLayoutVars>
          <dgm:chMax val="0"/>
          <dgm:chPref val="0"/>
        </dgm:presLayoutVars>
      </dgm:prSet>
      <dgm:spPr/>
    </dgm:pt>
    <dgm:pt modelId="{530408F4-11BF-435B-B870-454E5F9CC5F5}" type="pres">
      <dgm:prSet presAssocID="{996A319C-D169-4F15-970E-7BB8DC428007}" presName="sibTrans" presStyleCnt="0"/>
      <dgm:spPr/>
    </dgm:pt>
    <dgm:pt modelId="{F9F9BE9D-6769-4D05-86EE-F22332DE84CA}" type="pres">
      <dgm:prSet presAssocID="{44F0A58E-6FF3-434A-8C0A-88926E978C44}" presName="compNode" presStyleCnt="0"/>
      <dgm:spPr/>
    </dgm:pt>
    <dgm:pt modelId="{4DCB96A8-4D29-46AF-BC16-9B896D8DA035}" type="pres">
      <dgm:prSet presAssocID="{44F0A58E-6FF3-434A-8C0A-88926E978C44}" presName="bgRect" presStyleLbl="bgShp" presStyleIdx="3" presStyleCnt="5"/>
      <dgm:spPr/>
    </dgm:pt>
    <dgm:pt modelId="{4B6BD310-247B-419F-AE05-B3606AE45C0C}" type="pres">
      <dgm:prSet presAssocID="{44F0A58E-6FF3-434A-8C0A-88926E978C4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92665356-171B-41C1-A499-535B5D4F0F50}" type="pres">
      <dgm:prSet presAssocID="{44F0A58E-6FF3-434A-8C0A-88926E978C44}" presName="spaceRect" presStyleCnt="0"/>
      <dgm:spPr/>
    </dgm:pt>
    <dgm:pt modelId="{9C91720F-9603-4004-9E67-7232ACDC1413}" type="pres">
      <dgm:prSet presAssocID="{44F0A58E-6FF3-434A-8C0A-88926E978C44}" presName="parTx" presStyleLbl="revTx" presStyleIdx="3" presStyleCnt="5">
        <dgm:presLayoutVars>
          <dgm:chMax val="0"/>
          <dgm:chPref val="0"/>
        </dgm:presLayoutVars>
      </dgm:prSet>
      <dgm:spPr/>
    </dgm:pt>
    <dgm:pt modelId="{5BD89150-871E-4516-B3FE-817A94BB2EBB}" type="pres">
      <dgm:prSet presAssocID="{2B46A8EC-39D1-4B48-B905-DFF90A693B44}" presName="sibTrans" presStyleCnt="0"/>
      <dgm:spPr/>
    </dgm:pt>
    <dgm:pt modelId="{FBCEF184-2C3C-48D5-A60C-93C9F8671057}" type="pres">
      <dgm:prSet presAssocID="{3FBE3BF4-81BA-4E1C-B0FD-3DDAAA0D3A99}" presName="compNode" presStyleCnt="0"/>
      <dgm:spPr/>
    </dgm:pt>
    <dgm:pt modelId="{15832303-6740-4959-A580-B74B26CC7451}" type="pres">
      <dgm:prSet presAssocID="{3FBE3BF4-81BA-4E1C-B0FD-3DDAAA0D3A99}" presName="bgRect" presStyleLbl="bgShp" presStyleIdx="4" presStyleCnt="5"/>
      <dgm:spPr/>
    </dgm:pt>
    <dgm:pt modelId="{739CBDE5-D21E-439A-BEA0-F67A2A7CD755}" type="pres">
      <dgm:prSet presAssocID="{3FBE3BF4-81BA-4E1C-B0FD-3DDAAA0D3A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Organ"/>
        </a:ext>
      </dgm:extLst>
    </dgm:pt>
    <dgm:pt modelId="{C9BD93BF-EF12-40AE-8501-74B54C8FB5FD}" type="pres">
      <dgm:prSet presAssocID="{3FBE3BF4-81BA-4E1C-B0FD-3DDAAA0D3A99}" presName="spaceRect" presStyleCnt="0"/>
      <dgm:spPr/>
    </dgm:pt>
    <dgm:pt modelId="{5B18E283-0367-4182-8D7C-F8F832A333EE}" type="pres">
      <dgm:prSet presAssocID="{3FBE3BF4-81BA-4E1C-B0FD-3DDAAA0D3A99}" presName="parTx" presStyleLbl="revTx" presStyleIdx="4" presStyleCnt="5">
        <dgm:presLayoutVars>
          <dgm:chMax val="0"/>
          <dgm:chPref val="0"/>
        </dgm:presLayoutVars>
      </dgm:prSet>
      <dgm:spPr/>
    </dgm:pt>
  </dgm:ptLst>
  <dgm:cxnLst>
    <dgm:cxn modelId="{9EC1C50A-2F62-4A3B-ACAE-696E107C34BC}" srcId="{CD67C35E-73FA-4B7C-9039-3C96C6BDEAC8}" destId="{0DDAE497-18DA-4473-9E97-082A0101F3D9}" srcOrd="2" destOrd="0" parTransId="{38A1D103-A5D7-44D9-A6AA-A5DD4D92983C}" sibTransId="{996A319C-D169-4F15-970E-7BB8DC428007}"/>
    <dgm:cxn modelId="{32ED7F1F-37E9-4713-AC78-6963C7BBDCA4}" type="presOf" srcId="{3FBE3BF4-81BA-4E1C-B0FD-3DDAAA0D3A99}" destId="{5B18E283-0367-4182-8D7C-F8F832A333EE}" srcOrd="0" destOrd="0" presId="urn:microsoft.com/office/officeart/2018/2/layout/IconVerticalSolidList"/>
    <dgm:cxn modelId="{00B7D543-F15A-4644-8EB3-C20A91BF1238}" srcId="{CD67C35E-73FA-4B7C-9039-3C96C6BDEAC8}" destId="{46546122-C56C-4781-A6F0-26093BB47F74}" srcOrd="0" destOrd="0" parTransId="{F15D9BE2-E540-49AB-98BC-8EA1DBB83C5F}" sibTransId="{68B27685-DC8C-4331-A608-A5ADF1F14BB8}"/>
    <dgm:cxn modelId="{4EDAFB67-6141-4956-B77F-487836136DD6}" type="presOf" srcId="{44F0A58E-6FF3-434A-8C0A-88926E978C44}" destId="{9C91720F-9603-4004-9E67-7232ACDC1413}" srcOrd="0" destOrd="0" presId="urn:microsoft.com/office/officeart/2018/2/layout/IconVerticalSolidList"/>
    <dgm:cxn modelId="{07FFA26B-4135-43F9-9CD9-F6E45DE67B7F}" type="presOf" srcId="{0DDAE497-18DA-4473-9E97-082A0101F3D9}" destId="{5EAB4255-788E-4E22-A6AD-5BF979C7DF06}" srcOrd="0" destOrd="0" presId="urn:microsoft.com/office/officeart/2018/2/layout/IconVerticalSolidList"/>
    <dgm:cxn modelId="{A402FE7B-921D-4489-A87B-49E4803AEBDE}" srcId="{CD67C35E-73FA-4B7C-9039-3C96C6BDEAC8}" destId="{3FBE3BF4-81BA-4E1C-B0FD-3DDAAA0D3A99}" srcOrd="4" destOrd="0" parTransId="{FBCFF888-6526-4CAE-BE49-B201244F4460}" sibTransId="{15CA6B50-3483-433F-B234-4A00E7B99E80}"/>
    <dgm:cxn modelId="{3FBC2AB9-AB80-488E-B22F-BDE394197516}" srcId="{CD67C35E-73FA-4B7C-9039-3C96C6BDEAC8}" destId="{A296CC89-51EF-42C5-8BD3-8F55CD21F178}" srcOrd="1" destOrd="0" parTransId="{FBB37298-088B-4D31-9379-E46CF40EFEF7}" sibTransId="{2D5E237A-5841-4876-A21D-CEA3DC1A4737}"/>
    <dgm:cxn modelId="{FCB4CCC7-71A3-42C0-9DC3-93179754B349}" type="presOf" srcId="{A296CC89-51EF-42C5-8BD3-8F55CD21F178}" destId="{D5A217FB-F958-444C-B621-3C4ECF9CECE2}" srcOrd="0" destOrd="0" presId="urn:microsoft.com/office/officeart/2018/2/layout/IconVerticalSolidList"/>
    <dgm:cxn modelId="{BBDF4BCD-B6E1-418F-BE93-66C7140AB03D}" type="presOf" srcId="{46546122-C56C-4781-A6F0-26093BB47F74}" destId="{2301846B-104C-4BCE-822A-44BCFDBBA07C}" srcOrd="0" destOrd="0" presId="urn:microsoft.com/office/officeart/2018/2/layout/IconVerticalSolidList"/>
    <dgm:cxn modelId="{242A78D2-612F-494E-A9F2-B732DFBA5772}" type="presOf" srcId="{CD67C35E-73FA-4B7C-9039-3C96C6BDEAC8}" destId="{3DD678E6-4B4F-403D-9067-3D1B64CACA6E}" srcOrd="0" destOrd="0" presId="urn:microsoft.com/office/officeart/2018/2/layout/IconVerticalSolidList"/>
    <dgm:cxn modelId="{664729FA-28A0-47FD-91B7-642344751D5E}" srcId="{CD67C35E-73FA-4B7C-9039-3C96C6BDEAC8}" destId="{44F0A58E-6FF3-434A-8C0A-88926E978C44}" srcOrd="3" destOrd="0" parTransId="{592889F7-D7D0-434C-9A72-8316A426749D}" sibTransId="{2B46A8EC-39D1-4B48-B905-DFF90A693B44}"/>
    <dgm:cxn modelId="{DA9C28DE-BDD9-4470-BEF0-2A94CE1D8C4A}" type="presParOf" srcId="{3DD678E6-4B4F-403D-9067-3D1B64CACA6E}" destId="{5B042B89-AD31-4766-A7F0-17EC0AAF3553}" srcOrd="0" destOrd="0" presId="urn:microsoft.com/office/officeart/2018/2/layout/IconVerticalSolidList"/>
    <dgm:cxn modelId="{C3788C66-8EC5-422C-AC69-ADD728550B5B}" type="presParOf" srcId="{5B042B89-AD31-4766-A7F0-17EC0AAF3553}" destId="{79EE7ED0-F75D-451D-AB9C-3631AE2C7381}" srcOrd="0" destOrd="0" presId="urn:microsoft.com/office/officeart/2018/2/layout/IconVerticalSolidList"/>
    <dgm:cxn modelId="{E1A50698-1EBF-4ECC-987A-FE9C43ADD203}" type="presParOf" srcId="{5B042B89-AD31-4766-A7F0-17EC0AAF3553}" destId="{98F6023B-4751-4984-B1AB-460AAE4E2B84}" srcOrd="1" destOrd="0" presId="urn:microsoft.com/office/officeart/2018/2/layout/IconVerticalSolidList"/>
    <dgm:cxn modelId="{EB652886-E421-4E35-A097-31A26C8DB3F5}" type="presParOf" srcId="{5B042B89-AD31-4766-A7F0-17EC0AAF3553}" destId="{31358D5D-108D-4DC5-99F9-9160A59D2E2C}" srcOrd="2" destOrd="0" presId="urn:microsoft.com/office/officeart/2018/2/layout/IconVerticalSolidList"/>
    <dgm:cxn modelId="{F0C8DF97-A7BE-41AC-BE0A-B5445A8A793D}" type="presParOf" srcId="{5B042B89-AD31-4766-A7F0-17EC0AAF3553}" destId="{2301846B-104C-4BCE-822A-44BCFDBBA07C}" srcOrd="3" destOrd="0" presId="urn:microsoft.com/office/officeart/2018/2/layout/IconVerticalSolidList"/>
    <dgm:cxn modelId="{42E8E71B-AC21-4D7B-B9F4-329420B45EB4}" type="presParOf" srcId="{3DD678E6-4B4F-403D-9067-3D1B64CACA6E}" destId="{44B4B0E2-E1DF-44F9-AABD-CF0798997194}" srcOrd="1" destOrd="0" presId="urn:microsoft.com/office/officeart/2018/2/layout/IconVerticalSolidList"/>
    <dgm:cxn modelId="{72CCA4BE-E79D-4DF4-A107-F9087D6810AE}" type="presParOf" srcId="{3DD678E6-4B4F-403D-9067-3D1B64CACA6E}" destId="{1616F4EA-6C35-4CA1-BAA6-4B4B597F6B41}" srcOrd="2" destOrd="0" presId="urn:microsoft.com/office/officeart/2018/2/layout/IconVerticalSolidList"/>
    <dgm:cxn modelId="{EFEDD6A7-2563-44BC-ADC8-0080C6CCAE5E}" type="presParOf" srcId="{1616F4EA-6C35-4CA1-BAA6-4B4B597F6B41}" destId="{9726A9A6-03BD-431A-8192-62E10E972E11}" srcOrd="0" destOrd="0" presId="urn:microsoft.com/office/officeart/2018/2/layout/IconVerticalSolidList"/>
    <dgm:cxn modelId="{E1A53C5B-8AAD-4758-816F-7F21593EB097}" type="presParOf" srcId="{1616F4EA-6C35-4CA1-BAA6-4B4B597F6B41}" destId="{45A2CCC8-3A83-4D71-BA68-C73C31918DDE}" srcOrd="1" destOrd="0" presId="urn:microsoft.com/office/officeart/2018/2/layout/IconVerticalSolidList"/>
    <dgm:cxn modelId="{C58CC56B-351B-43CF-9480-3E21553C4AC0}" type="presParOf" srcId="{1616F4EA-6C35-4CA1-BAA6-4B4B597F6B41}" destId="{F5BF2CBC-F3CE-448C-8D50-82F8882BCFDA}" srcOrd="2" destOrd="0" presId="urn:microsoft.com/office/officeart/2018/2/layout/IconVerticalSolidList"/>
    <dgm:cxn modelId="{25723AD8-3CC5-433C-A131-859F0A7C1C35}" type="presParOf" srcId="{1616F4EA-6C35-4CA1-BAA6-4B4B597F6B41}" destId="{D5A217FB-F958-444C-B621-3C4ECF9CECE2}" srcOrd="3" destOrd="0" presId="urn:microsoft.com/office/officeart/2018/2/layout/IconVerticalSolidList"/>
    <dgm:cxn modelId="{2A14D48A-45F4-4204-9674-70028D18ED8D}" type="presParOf" srcId="{3DD678E6-4B4F-403D-9067-3D1B64CACA6E}" destId="{E7ABDCD5-6E16-4737-8A89-D01349B93237}" srcOrd="3" destOrd="0" presId="urn:microsoft.com/office/officeart/2018/2/layout/IconVerticalSolidList"/>
    <dgm:cxn modelId="{3FDBE14E-9A53-4980-B842-9DDA8CAE59A2}" type="presParOf" srcId="{3DD678E6-4B4F-403D-9067-3D1B64CACA6E}" destId="{4F6A0CBD-4A80-4C59-90C0-A1B35629510C}" srcOrd="4" destOrd="0" presId="urn:microsoft.com/office/officeart/2018/2/layout/IconVerticalSolidList"/>
    <dgm:cxn modelId="{4BAA8341-0647-4E19-BC76-E189CA7469C8}" type="presParOf" srcId="{4F6A0CBD-4A80-4C59-90C0-A1B35629510C}" destId="{0366D9DE-E365-4940-83A2-817B1137B5D1}" srcOrd="0" destOrd="0" presId="urn:microsoft.com/office/officeart/2018/2/layout/IconVerticalSolidList"/>
    <dgm:cxn modelId="{88A79B03-2CC4-41AA-9ADB-4DBF709D2AA8}" type="presParOf" srcId="{4F6A0CBD-4A80-4C59-90C0-A1B35629510C}" destId="{4274E614-B5A8-4C19-B894-E9CD034445D7}" srcOrd="1" destOrd="0" presId="urn:microsoft.com/office/officeart/2018/2/layout/IconVerticalSolidList"/>
    <dgm:cxn modelId="{5AD70FE4-21F9-4E2D-9DB8-135BCF6E0F02}" type="presParOf" srcId="{4F6A0CBD-4A80-4C59-90C0-A1B35629510C}" destId="{12989542-2B9E-40C8-895E-D95AB954E630}" srcOrd="2" destOrd="0" presId="urn:microsoft.com/office/officeart/2018/2/layout/IconVerticalSolidList"/>
    <dgm:cxn modelId="{2D89300B-4762-485A-829F-EDBB34BCC635}" type="presParOf" srcId="{4F6A0CBD-4A80-4C59-90C0-A1B35629510C}" destId="{5EAB4255-788E-4E22-A6AD-5BF979C7DF06}" srcOrd="3" destOrd="0" presId="urn:microsoft.com/office/officeart/2018/2/layout/IconVerticalSolidList"/>
    <dgm:cxn modelId="{13E709C6-26B6-415C-BCAA-AAFE64ED0E92}" type="presParOf" srcId="{3DD678E6-4B4F-403D-9067-3D1B64CACA6E}" destId="{530408F4-11BF-435B-B870-454E5F9CC5F5}" srcOrd="5" destOrd="0" presId="urn:microsoft.com/office/officeart/2018/2/layout/IconVerticalSolidList"/>
    <dgm:cxn modelId="{980EDB57-34DE-40FE-84F9-9DDAF28B436A}" type="presParOf" srcId="{3DD678E6-4B4F-403D-9067-3D1B64CACA6E}" destId="{F9F9BE9D-6769-4D05-86EE-F22332DE84CA}" srcOrd="6" destOrd="0" presId="urn:microsoft.com/office/officeart/2018/2/layout/IconVerticalSolidList"/>
    <dgm:cxn modelId="{8F9051F8-52C7-49F6-9DE2-1124A076C4B1}" type="presParOf" srcId="{F9F9BE9D-6769-4D05-86EE-F22332DE84CA}" destId="{4DCB96A8-4D29-46AF-BC16-9B896D8DA035}" srcOrd="0" destOrd="0" presId="urn:microsoft.com/office/officeart/2018/2/layout/IconVerticalSolidList"/>
    <dgm:cxn modelId="{AE5767E6-670C-4817-90FB-4006A704FF88}" type="presParOf" srcId="{F9F9BE9D-6769-4D05-86EE-F22332DE84CA}" destId="{4B6BD310-247B-419F-AE05-B3606AE45C0C}" srcOrd="1" destOrd="0" presId="urn:microsoft.com/office/officeart/2018/2/layout/IconVerticalSolidList"/>
    <dgm:cxn modelId="{ACE9D30B-836F-4822-B250-A8E396D08501}" type="presParOf" srcId="{F9F9BE9D-6769-4D05-86EE-F22332DE84CA}" destId="{92665356-171B-41C1-A499-535B5D4F0F50}" srcOrd="2" destOrd="0" presId="urn:microsoft.com/office/officeart/2018/2/layout/IconVerticalSolidList"/>
    <dgm:cxn modelId="{7CA3FB3E-4566-42E2-AC2A-166099186BF9}" type="presParOf" srcId="{F9F9BE9D-6769-4D05-86EE-F22332DE84CA}" destId="{9C91720F-9603-4004-9E67-7232ACDC1413}" srcOrd="3" destOrd="0" presId="urn:microsoft.com/office/officeart/2018/2/layout/IconVerticalSolidList"/>
    <dgm:cxn modelId="{78AE4DBE-7368-4B91-BF13-39A4A61B3E74}" type="presParOf" srcId="{3DD678E6-4B4F-403D-9067-3D1B64CACA6E}" destId="{5BD89150-871E-4516-B3FE-817A94BB2EBB}" srcOrd="7" destOrd="0" presId="urn:microsoft.com/office/officeart/2018/2/layout/IconVerticalSolidList"/>
    <dgm:cxn modelId="{DE578026-8165-4972-B482-D0AC0CD5B9C1}" type="presParOf" srcId="{3DD678E6-4B4F-403D-9067-3D1B64CACA6E}" destId="{FBCEF184-2C3C-48D5-A60C-93C9F8671057}" srcOrd="8" destOrd="0" presId="urn:microsoft.com/office/officeart/2018/2/layout/IconVerticalSolidList"/>
    <dgm:cxn modelId="{7D4F3C1C-CEFA-4B89-9A6D-B386715304A0}" type="presParOf" srcId="{FBCEF184-2C3C-48D5-A60C-93C9F8671057}" destId="{15832303-6740-4959-A580-B74B26CC7451}" srcOrd="0" destOrd="0" presId="urn:microsoft.com/office/officeart/2018/2/layout/IconVerticalSolidList"/>
    <dgm:cxn modelId="{4DCCFCCA-77CB-4B32-B831-63227331FB94}" type="presParOf" srcId="{FBCEF184-2C3C-48D5-A60C-93C9F8671057}" destId="{739CBDE5-D21E-439A-BEA0-F67A2A7CD755}" srcOrd="1" destOrd="0" presId="urn:microsoft.com/office/officeart/2018/2/layout/IconVerticalSolidList"/>
    <dgm:cxn modelId="{6842D69C-AA48-4E26-BBF0-A4DEB2DE5374}" type="presParOf" srcId="{FBCEF184-2C3C-48D5-A60C-93C9F8671057}" destId="{C9BD93BF-EF12-40AE-8501-74B54C8FB5FD}" srcOrd="2" destOrd="0" presId="urn:microsoft.com/office/officeart/2018/2/layout/IconVerticalSolidList"/>
    <dgm:cxn modelId="{BEE2929E-D567-430E-9C92-38AF30F980CE}" type="presParOf" srcId="{FBCEF184-2C3C-48D5-A60C-93C9F8671057}" destId="{5B18E283-0367-4182-8D7C-F8F832A333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DDE18E-EDEF-410A-814A-735325673E1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5405AE3-C65D-4F5D-8EB7-53C0F50D6F8B}">
      <dgm:prSet/>
      <dgm:spPr/>
      <dgm:t>
        <a:bodyPr/>
        <a:lstStyle/>
        <a:p>
          <a:r>
            <a:rPr lang="en-CA" dirty="0"/>
            <a:t>Basic – Bill to MSI using CPPCC </a:t>
          </a:r>
          <a:r>
            <a:rPr lang="en-CA" dirty="0" err="1"/>
            <a:t>PIn</a:t>
          </a:r>
          <a:endParaRPr lang="en-US" dirty="0"/>
        </a:p>
      </dgm:t>
    </dgm:pt>
    <dgm:pt modelId="{0A3B4E66-2E00-4065-9F16-868F23A7EA75}" type="parTrans" cxnId="{FF9ACA28-82D9-4CB7-9BF8-E23935CCFDF1}">
      <dgm:prSet/>
      <dgm:spPr/>
      <dgm:t>
        <a:bodyPr/>
        <a:lstStyle/>
        <a:p>
          <a:endParaRPr lang="en-US"/>
        </a:p>
      </dgm:t>
    </dgm:pt>
    <dgm:pt modelId="{6E1EE677-DECE-4FAC-BEDD-EDC1C0E4996A}" type="sibTrans" cxnId="{FF9ACA28-82D9-4CB7-9BF8-E23935CCFDF1}">
      <dgm:prSet/>
      <dgm:spPr/>
      <dgm:t>
        <a:bodyPr/>
        <a:lstStyle/>
        <a:p>
          <a:endParaRPr lang="en-US"/>
        </a:p>
      </dgm:t>
    </dgm:pt>
    <dgm:pt modelId="{7FB3F926-BEEE-40FD-A510-451616712FE7}">
      <dgm:prSet/>
      <dgm:spPr/>
      <dgm:t>
        <a:bodyPr/>
        <a:lstStyle/>
        <a:p>
          <a:r>
            <a:rPr lang="en-CA" dirty="0"/>
            <a:t>Complex – Bill Basic + complex PIN to MSI</a:t>
          </a:r>
          <a:endParaRPr lang="en-US" dirty="0"/>
        </a:p>
      </dgm:t>
    </dgm:pt>
    <dgm:pt modelId="{A6E68E87-AF13-4BA3-B992-5A876C9ACC69}" type="parTrans" cxnId="{5EA1B1E4-ECD6-4625-A6C2-0BFDFC9A5C09}">
      <dgm:prSet/>
      <dgm:spPr/>
      <dgm:t>
        <a:bodyPr/>
        <a:lstStyle/>
        <a:p>
          <a:endParaRPr lang="en-US"/>
        </a:p>
      </dgm:t>
    </dgm:pt>
    <dgm:pt modelId="{3B251890-628A-4F4D-AFA0-785629EAA1E4}" type="sibTrans" cxnId="{5EA1B1E4-ECD6-4625-A6C2-0BFDFC9A5C09}">
      <dgm:prSet/>
      <dgm:spPr/>
      <dgm:t>
        <a:bodyPr/>
        <a:lstStyle/>
        <a:p>
          <a:endParaRPr lang="en-US"/>
        </a:p>
      </dgm:t>
    </dgm:pt>
    <dgm:pt modelId="{5EC05FCC-6708-42E9-8831-6DC013D282B6}">
      <dgm:prSet/>
      <dgm:spPr/>
      <dgm:t>
        <a:bodyPr/>
        <a:lstStyle/>
        <a:p>
          <a:r>
            <a:rPr lang="en-CA"/>
            <a:t>Publicly funded vaccine Injection </a:t>
          </a:r>
          <a:endParaRPr lang="en-US"/>
        </a:p>
      </dgm:t>
    </dgm:pt>
    <dgm:pt modelId="{530AAA4A-489A-462E-A0F4-4E6904CEE7F4}" type="parTrans" cxnId="{75670A9B-4CDD-4BB5-B0A6-F65AE76FD71E}">
      <dgm:prSet/>
      <dgm:spPr/>
      <dgm:t>
        <a:bodyPr/>
        <a:lstStyle/>
        <a:p>
          <a:endParaRPr lang="en-US"/>
        </a:p>
      </dgm:t>
    </dgm:pt>
    <dgm:pt modelId="{500D73BC-6DC5-4FA8-885E-5820F9FAE1F8}" type="sibTrans" cxnId="{75670A9B-4CDD-4BB5-B0A6-F65AE76FD71E}">
      <dgm:prSet/>
      <dgm:spPr/>
      <dgm:t>
        <a:bodyPr/>
        <a:lstStyle/>
        <a:p>
          <a:endParaRPr lang="en-US"/>
        </a:p>
      </dgm:t>
    </dgm:pt>
    <dgm:pt modelId="{A942C540-DA25-462A-AA34-6074D6B84C69}">
      <dgm:prSet/>
      <dgm:spPr/>
      <dgm:t>
        <a:bodyPr/>
        <a:lstStyle/>
        <a:p>
          <a:r>
            <a:rPr lang="en-CA" dirty="0"/>
            <a:t>Basic – Add to CANImmunize </a:t>
          </a:r>
          <a:endParaRPr lang="en-US" dirty="0"/>
        </a:p>
      </dgm:t>
    </dgm:pt>
    <dgm:pt modelId="{1FC32180-262C-4F1D-B6F5-FB1B38968BC2}" type="parTrans" cxnId="{FE1DF6F8-0737-437E-A8EC-7F2721934C52}">
      <dgm:prSet/>
      <dgm:spPr/>
      <dgm:t>
        <a:bodyPr/>
        <a:lstStyle/>
        <a:p>
          <a:endParaRPr lang="en-US"/>
        </a:p>
      </dgm:t>
    </dgm:pt>
    <dgm:pt modelId="{7C54884C-EF9C-4CC6-81A0-4A2176F3254E}" type="sibTrans" cxnId="{FE1DF6F8-0737-437E-A8EC-7F2721934C52}">
      <dgm:prSet/>
      <dgm:spPr/>
      <dgm:t>
        <a:bodyPr/>
        <a:lstStyle/>
        <a:p>
          <a:endParaRPr lang="en-US"/>
        </a:p>
      </dgm:t>
    </dgm:pt>
    <dgm:pt modelId="{C6F1CC9C-B192-4A8F-968B-82791DDF685F}">
      <dgm:prSet/>
      <dgm:spPr/>
      <dgm:t>
        <a:bodyPr/>
        <a:lstStyle/>
        <a:p>
          <a:r>
            <a:rPr lang="en-CA" dirty="0"/>
            <a:t>Complex –If meets criteria, Bill PIN to MSI</a:t>
          </a:r>
          <a:endParaRPr lang="en-US" dirty="0"/>
        </a:p>
      </dgm:t>
    </dgm:pt>
    <dgm:pt modelId="{A7F0FE56-5D3B-4F40-995F-C4156EFA72BF}" type="parTrans" cxnId="{EA8EF18E-9D0F-4B41-89EB-A565349E73C9}">
      <dgm:prSet/>
      <dgm:spPr/>
      <dgm:t>
        <a:bodyPr/>
        <a:lstStyle/>
        <a:p>
          <a:endParaRPr lang="en-US"/>
        </a:p>
      </dgm:t>
    </dgm:pt>
    <dgm:pt modelId="{25BE82DF-DDA7-4FEB-B045-2AAE29A7708A}" type="sibTrans" cxnId="{EA8EF18E-9D0F-4B41-89EB-A565349E73C9}">
      <dgm:prSet/>
      <dgm:spPr/>
      <dgm:t>
        <a:bodyPr/>
        <a:lstStyle/>
        <a:p>
          <a:endParaRPr lang="en-US"/>
        </a:p>
      </dgm:t>
    </dgm:pt>
    <dgm:pt modelId="{50FC243B-43F4-4B65-A949-D2CFC44B3994}">
      <dgm:prSet/>
      <dgm:spPr/>
      <dgm:t>
        <a:bodyPr/>
        <a:lstStyle/>
        <a:p>
          <a:r>
            <a:rPr lang="en-CA" dirty="0"/>
            <a:t>Non-publicly funded vaccine injection</a:t>
          </a:r>
          <a:endParaRPr lang="en-US" dirty="0"/>
        </a:p>
      </dgm:t>
    </dgm:pt>
    <dgm:pt modelId="{9174CEB2-AB97-4397-BD1F-D7FC5AD1F9BB}" type="parTrans" cxnId="{D910FC7F-0D74-43F9-AD79-E943CB53D3FA}">
      <dgm:prSet/>
      <dgm:spPr/>
      <dgm:t>
        <a:bodyPr/>
        <a:lstStyle/>
        <a:p>
          <a:endParaRPr lang="en-US"/>
        </a:p>
      </dgm:t>
    </dgm:pt>
    <dgm:pt modelId="{951880EB-0709-46EB-B306-41D67585B97E}" type="sibTrans" cxnId="{D910FC7F-0D74-43F9-AD79-E943CB53D3FA}">
      <dgm:prSet/>
      <dgm:spPr/>
      <dgm:t>
        <a:bodyPr/>
        <a:lstStyle/>
        <a:p>
          <a:endParaRPr lang="en-US"/>
        </a:p>
      </dgm:t>
    </dgm:pt>
    <dgm:pt modelId="{BF493F72-B2A8-4CF1-8479-C08095A086E6}">
      <dgm:prSet/>
      <dgm:spPr/>
      <dgm:t>
        <a:bodyPr/>
        <a:lstStyle/>
        <a:p>
          <a:r>
            <a:rPr lang="en-CA"/>
            <a:t>Medication Injection</a:t>
          </a:r>
          <a:endParaRPr lang="en-US"/>
        </a:p>
      </dgm:t>
    </dgm:pt>
    <dgm:pt modelId="{57A66D0D-24F0-42A3-A407-0352DD627CE5}" type="sibTrans" cxnId="{FE3848D2-CB5D-4FC4-8AA8-625B38DAE89D}">
      <dgm:prSet/>
      <dgm:spPr/>
      <dgm:t>
        <a:bodyPr/>
        <a:lstStyle/>
        <a:p>
          <a:endParaRPr lang="en-US"/>
        </a:p>
      </dgm:t>
    </dgm:pt>
    <dgm:pt modelId="{870318C4-6A2B-47E5-8BD3-90FE86D684F0}" type="parTrans" cxnId="{FE3848D2-CB5D-4FC4-8AA8-625B38DAE89D}">
      <dgm:prSet/>
      <dgm:spPr/>
      <dgm:t>
        <a:bodyPr/>
        <a:lstStyle/>
        <a:p>
          <a:endParaRPr lang="en-US"/>
        </a:p>
      </dgm:t>
    </dgm:pt>
    <dgm:pt modelId="{58322EC6-9473-445E-B592-04BFA0343870}">
      <dgm:prSet/>
      <dgm:spPr/>
      <dgm:t>
        <a:bodyPr/>
        <a:lstStyle/>
        <a:p>
          <a:r>
            <a:rPr lang="en-CA" dirty="0"/>
            <a:t>Patient pays (bill private plan or pays cash)</a:t>
          </a:r>
        </a:p>
      </dgm:t>
    </dgm:pt>
    <dgm:pt modelId="{0F004F1E-B966-43E9-92F9-EE1688634151}" type="parTrans" cxnId="{5650E75E-E244-4303-ADA9-DC09B8295155}">
      <dgm:prSet/>
      <dgm:spPr/>
    </dgm:pt>
    <dgm:pt modelId="{2ADA9C73-A5D1-4AF5-AFD2-90AC4262BD54}" type="sibTrans" cxnId="{5650E75E-E244-4303-ADA9-DC09B8295155}">
      <dgm:prSet/>
      <dgm:spPr/>
    </dgm:pt>
    <dgm:pt modelId="{9875D2DC-F132-411A-8277-F1B3FDA49AC5}" type="pres">
      <dgm:prSet presAssocID="{96DDE18E-EDEF-410A-814A-735325673E1E}" presName="Name0" presStyleCnt="0">
        <dgm:presLayoutVars>
          <dgm:dir/>
          <dgm:animLvl val="lvl"/>
          <dgm:resizeHandles val="exact"/>
        </dgm:presLayoutVars>
      </dgm:prSet>
      <dgm:spPr/>
    </dgm:pt>
    <dgm:pt modelId="{DBF93EB1-67C1-46AF-9A16-B271F305FA51}" type="pres">
      <dgm:prSet presAssocID="{BF493F72-B2A8-4CF1-8479-C08095A086E6}" presName="linNode" presStyleCnt="0"/>
      <dgm:spPr/>
    </dgm:pt>
    <dgm:pt modelId="{4BECB5D0-9C87-4CCC-A72E-5BFC3E3EE491}" type="pres">
      <dgm:prSet presAssocID="{BF493F72-B2A8-4CF1-8479-C08095A086E6}" presName="parentText" presStyleLbl="node1" presStyleIdx="0" presStyleCnt="3">
        <dgm:presLayoutVars>
          <dgm:chMax val="1"/>
          <dgm:bulletEnabled val="1"/>
        </dgm:presLayoutVars>
      </dgm:prSet>
      <dgm:spPr/>
    </dgm:pt>
    <dgm:pt modelId="{286B8C16-BC1C-4B69-8082-816F010CD310}" type="pres">
      <dgm:prSet presAssocID="{BF493F72-B2A8-4CF1-8479-C08095A086E6}" presName="descendantText" presStyleLbl="alignAccFollowNode1" presStyleIdx="0" presStyleCnt="3">
        <dgm:presLayoutVars>
          <dgm:bulletEnabled val="1"/>
        </dgm:presLayoutVars>
      </dgm:prSet>
      <dgm:spPr/>
    </dgm:pt>
    <dgm:pt modelId="{44D4BB24-7DE1-412B-969B-B1B4C5F9EA3D}" type="pres">
      <dgm:prSet presAssocID="{57A66D0D-24F0-42A3-A407-0352DD627CE5}" presName="sp" presStyleCnt="0"/>
      <dgm:spPr/>
    </dgm:pt>
    <dgm:pt modelId="{CE415F72-1C40-4EA6-A8DE-15CF2BC99574}" type="pres">
      <dgm:prSet presAssocID="{5EC05FCC-6708-42E9-8831-6DC013D282B6}" presName="linNode" presStyleCnt="0"/>
      <dgm:spPr/>
    </dgm:pt>
    <dgm:pt modelId="{0C3A8841-F473-41BA-9100-3A2015A31FDB}" type="pres">
      <dgm:prSet presAssocID="{5EC05FCC-6708-42E9-8831-6DC013D282B6}" presName="parentText" presStyleLbl="node1" presStyleIdx="1" presStyleCnt="3">
        <dgm:presLayoutVars>
          <dgm:chMax val="1"/>
          <dgm:bulletEnabled val="1"/>
        </dgm:presLayoutVars>
      </dgm:prSet>
      <dgm:spPr/>
    </dgm:pt>
    <dgm:pt modelId="{E10E0F39-C7C0-4044-B77A-F0E4869384A5}" type="pres">
      <dgm:prSet presAssocID="{5EC05FCC-6708-42E9-8831-6DC013D282B6}" presName="descendantText" presStyleLbl="alignAccFollowNode1" presStyleIdx="1" presStyleCnt="3">
        <dgm:presLayoutVars>
          <dgm:bulletEnabled val="1"/>
        </dgm:presLayoutVars>
      </dgm:prSet>
      <dgm:spPr/>
    </dgm:pt>
    <dgm:pt modelId="{C70B3822-57E2-4004-B2CB-7EB789ED0674}" type="pres">
      <dgm:prSet presAssocID="{500D73BC-6DC5-4FA8-885E-5820F9FAE1F8}" presName="sp" presStyleCnt="0"/>
      <dgm:spPr/>
    </dgm:pt>
    <dgm:pt modelId="{3577BC7C-8A94-4132-9E71-859A66B36E2A}" type="pres">
      <dgm:prSet presAssocID="{50FC243B-43F4-4B65-A949-D2CFC44B3994}" presName="linNode" presStyleCnt="0"/>
      <dgm:spPr/>
    </dgm:pt>
    <dgm:pt modelId="{F937F09A-2582-4505-B53F-D8F05E0B3055}" type="pres">
      <dgm:prSet presAssocID="{50FC243B-43F4-4B65-A949-D2CFC44B3994}" presName="parentText" presStyleLbl="node1" presStyleIdx="2" presStyleCnt="3">
        <dgm:presLayoutVars>
          <dgm:chMax val="1"/>
          <dgm:bulletEnabled val="1"/>
        </dgm:presLayoutVars>
      </dgm:prSet>
      <dgm:spPr/>
    </dgm:pt>
    <dgm:pt modelId="{C3E2A75E-651E-4C3C-A940-B6F1DD9A1A9A}" type="pres">
      <dgm:prSet presAssocID="{50FC243B-43F4-4B65-A949-D2CFC44B3994}" presName="descendantText" presStyleLbl="alignAccFollowNode1" presStyleIdx="2" presStyleCnt="3">
        <dgm:presLayoutVars>
          <dgm:bulletEnabled val="1"/>
        </dgm:presLayoutVars>
      </dgm:prSet>
      <dgm:spPr/>
    </dgm:pt>
  </dgm:ptLst>
  <dgm:cxnLst>
    <dgm:cxn modelId="{8D3FC502-DB67-498D-911B-497A317F56FC}" type="presOf" srcId="{BF493F72-B2A8-4CF1-8479-C08095A086E6}" destId="{4BECB5D0-9C87-4CCC-A72E-5BFC3E3EE491}" srcOrd="0" destOrd="0" presId="urn:microsoft.com/office/officeart/2005/8/layout/vList5"/>
    <dgm:cxn modelId="{FF9ACA28-82D9-4CB7-9BF8-E23935CCFDF1}" srcId="{BF493F72-B2A8-4CF1-8479-C08095A086E6}" destId="{65405AE3-C65D-4F5D-8EB7-53C0F50D6F8B}" srcOrd="0" destOrd="0" parTransId="{0A3B4E66-2E00-4065-9F16-868F23A7EA75}" sibTransId="{6E1EE677-DECE-4FAC-BEDD-EDC1C0E4996A}"/>
    <dgm:cxn modelId="{EFCBDA34-7159-485F-80A0-766134046C47}" type="presOf" srcId="{65405AE3-C65D-4F5D-8EB7-53C0F50D6F8B}" destId="{286B8C16-BC1C-4B69-8082-816F010CD310}" srcOrd="0" destOrd="0" presId="urn:microsoft.com/office/officeart/2005/8/layout/vList5"/>
    <dgm:cxn modelId="{5650E75E-E244-4303-ADA9-DC09B8295155}" srcId="{50FC243B-43F4-4B65-A949-D2CFC44B3994}" destId="{58322EC6-9473-445E-B592-04BFA0343870}" srcOrd="0" destOrd="0" parTransId="{0F004F1E-B966-43E9-92F9-EE1688634151}" sibTransId="{2ADA9C73-A5D1-4AF5-AFD2-90AC4262BD54}"/>
    <dgm:cxn modelId="{7A3E984E-6044-4C03-890C-7DB01C4C649F}" type="presOf" srcId="{58322EC6-9473-445E-B592-04BFA0343870}" destId="{C3E2A75E-651E-4C3C-A940-B6F1DD9A1A9A}" srcOrd="0" destOrd="0" presId="urn:microsoft.com/office/officeart/2005/8/layout/vList5"/>
    <dgm:cxn modelId="{D910FC7F-0D74-43F9-AD79-E943CB53D3FA}" srcId="{96DDE18E-EDEF-410A-814A-735325673E1E}" destId="{50FC243B-43F4-4B65-A949-D2CFC44B3994}" srcOrd="2" destOrd="0" parTransId="{9174CEB2-AB97-4397-BD1F-D7FC5AD1F9BB}" sibTransId="{951880EB-0709-46EB-B306-41D67585B97E}"/>
    <dgm:cxn modelId="{EA8EF18E-9D0F-4B41-89EB-A565349E73C9}" srcId="{5EC05FCC-6708-42E9-8831-6DC013D282B6}" destId="{C6F1CC9C-B192-4A8F-968B-82791DDF685F}" srcOrd="1" destOrd="0" parTransId="{A7F0FE56-5D3B-4F40-995F-C4156EFA72BF}" sibTransId="{25BE82DF-DDA7-4FEB-B045-2AAE29A7708A}"/>
    <dgm:cxn modelId="{75670A9B-4CDD-4BB5-B0A6-F65AE76FD71E}" srcId="{96DDE18E-EDEF-410A-814A-735325673E1E}" destId="{5EC05FCC-6708-42E9-8831-6DC013D282B6}" srcOrd="1" destOrd="0" parTransId="{530AAA4A-489A-462E-A0F4-4E6904CEE7F4}" sibTransId="{500D73BC-6DC5-4FA8-885E-5820F9FAE1F8}"/>
    <dgm:cxn modelId="{D968C9BC-32CF-4C82-A6BE-0705B3D08436}" type="presOf" srcId="{5EC05FCC-6708-42E9-8831-6DC013D282B6}" destId="{0C3A8841-F473-41BA-9100-3A2015A31FDB}" srcOrd="0" destOrd="0" presId="urn:microsoft.com/office/officeart/2005/8/layout/vList5"/>
    <dgm:cxn modelId="{6A21CBC9-A51D-4DB6-8E37-E3ADBC19DE16}" type="presOf" srcId="{A942C540-DA25-462A-AA34-6074D6B84C69}" destId="{E10E0F39-C7C0-4044-B77A-F0E4869384A5}" srcOrd="0" destOrd="0" presId="urn:microsoft.com/office/officeart/2005/8/layout/vList5"/>
    <dgm:cxn modelId="{72D81DD2-49A1-479E-938E-93981CA00B69}" type="presOf" srcId="{7FB3F926-BEEE-40FD-A510-451616712FE7}" destId="{286B8C16-BC1C-4B69-8082-816F010CD310}" srcOrd="0" destOrd="1" presId="urn:microsoft.com/office/officeart/2005/8/layout/vList5"/>
    <dgm:cxn modelId="{FE3848D2-CB5D-4FC4-8AA8-625B38DAE89D}" srcId="{96DDE18E-EDEF-410A-814A-735325673E1E}" destId="{BF493F72-B2A8-4CF1-8479-C08095A086E6}" srcOrd="0" destOrd="0" parTransId="{870318C4-6A2B-47E5-8BD3-90FE86D684F0}" sibTransId="{57A66D0D-24F0-42A3-A407-0352DD627CE5}"/>
    <dgm:cxn modelId="{071078D2-460B-4CC9-AD52-E2B955FA276B}" type="presOf" srcId="{50FC243B-43F4-4B65-A949-D2CFC44B3994}" destId="{F937F09A-2582-4505-B53F-D8F05E0B3055}" srcOrd="0" destOrd="0" presId="urn:microsoft.com/office/officeart/2005/8/layout/vList5"/>
    <dgm:cxn modelId="{5EA1B1E4-ECD6-4625-A6C2-0BFDFC9A5C09}" srcId="{BF493F72-B2A8-4CF1-8479-C08095A086E6}" destId="{7FB3F926-BEEE-40FD-A510-451616712FE7}" srcOrd="1" destOrd="0" parTransId="{A6E68E87-AF13-4BA3-B992-5A876C9ACC69}" sibTransId="{3B251890-628A-4F4D-AFA0-785629EAA1E4}"/>
    <dgm:cxn modelId="{1CD60BE7-8F0D-47F8-909A-AF47CDAFB425}" type="presOf" srcId="{96DDE18E-EDEF-410A-814A-735325673E1E}" destId="{9875D2DC-F132-411A-8277-F1B3FDA49AC5}" srcOrd="0" destOrd="0" presId="urn:microsoft.com/office/officeart/2005/8/layout/vList5"/>
    <dgm:cxn modelId="{362C32EF-58D8-4D13-A3F2-F5E2857FC33F}" type="presOf" srcId="{C6F1CC9C-B192-4A8F-968B-82791DDF685F}" destId="{E10E0F39-C7C0-4044-B77A-F0E4869384A5}" srcOrd="0" destOrd="1" presId="urn:microsoft.com/office/officeart/2005/8/layout/vList5"/>
    <dgm:cxn modelId="{FE1DF6F8-0737-437E-A8EC-7F2721934C52}" srcId="{5EC05FCC-6708-42E9-8831-6DC013D282B6}" destId="{A942C540-DA25-462A-AA34-6074D6B84C69}" srcOrd="0" destOrd="0" parTransId="{1FC32180-262C-4F1D-B6F5-FB1B38968BC2}" sibTransId="{7C54884C-EF9C-4CC6-81A0-4A2176F3254E}"/>
    <dgm:cxn modelId="{68A9E2F8-DB5A-4348-8061-2C57D431BEFE}" type="presParOf" srcId="{9875D2DC-F132-411A-8277-F1B3FDA49AC5}" destId="{DBF93EB1-67C1-46AF-9A16-B271F305FA51}" srcOrd="0" destOrd="0" presId="urn:microsoft.com/office/officeart/2005/8/layout/vList5"/>
    <dgm:cxn modelId="{70561A3A-C7D7-40B9-AAC5-D913566B5289}" type="presParOf" srcId="{DBF93EB1-67C1-46AF-9A16-B271F305FA51}" destId="{4BECB5D0-9C87-4CCC-A72E-5BFC3E3EE491}" srcOrd="0" destOrd="0" presId="urn:microsoft.com/office/officeart/2005/8/layout/vList5"/>
    <dgm:cxn modelId="{A5797A8A-108E-45B6-BDB4-82C11D93D6B3}" type="presParOf" srcId="{DBF93EB1-67C1-46AF-9A16-B271F305FA51}" destId="{286B8C16-BC1C-4B69-8082-816F010CD310}" srcOrd="1" destOrd="0" presId="urn:microsoft.com/office/officeart/2005/8/layout/vList5"/>
    <dgm:cxn modelId="{51FC3E1B-ACD2-46B8-B07E-AE38B0E52A9F}" type="presParOf" srcId="{9875D2DC-F132-411A-8277-F1B3FDA49AC5}" destId="{44D4BB24-7DE1-412B-969B-B1B4C5F9EA3D}" srcOrd="1" destOrd="0" presId="urn:microsoft.com/office/officeart/2005/8/layout/vList5"/>
    <dgm:cxn modelId="{967FBB96-6AB2-40F8-8430-051BD1EE3F12}" type="presParOf" srcId="{9875D2DC-F132-411A-8277-F1B3FDA49AC5}" destId="{CE415F72-1C40-4EA6-A8DE-15CF2BC99574}" srcOrd="2" destOrd="0" presId="urn:microsoft.com/office/officeart/2005/8/layout/vList5"/>
    <dgm:cxn modelId="{E6C41374-1DBC-478A-9635-88741FCE1DC2}" type="presParOf" srcId="{CE415F72-1C40-4EA6-A8DE-15CF2BC99574}" destId="{0C3A8841-F473-41BA-9100-3A2015A31FDB}" srcOrd="0" destOrd="0" presId="urn:microsoft.com/office/officeart/2005/8/layout/vList5"/>
    <dgm:cxn modelId="{C85C7CD8-0F2D-4142-9448-8509BE140763}" type="presParOf" srcId="{CE415F72-1C40-4EA6-A8DE-15CF2BC99574}" destId="{E10E0F39-C7C0-4044-B77A-F0E4869384A5}" srcOrd="1" destOrd="0" presId="urn:microsoft.com/office/officeart/2005/8/layout/vList5"/>
    <dgm:cxn modelId="{0096E40D-84E6-4C12-B2A5-700EB139C355}" type="presParOf" srcId="{9875D2DC-F132-411A-8277-F1B3FDA49AC5}" destId="{C70B3822-57E2-4004-B2CB-7EB789ED0674}" srcOrd="3" destOrd="0" presId="urn:microsoft.com/office/officeart/2005/8/layout/vList5"/>
    <dgm:cxn modelId="{C56E5E5B-BC9C-4AF6-A1B8-9B3E9F3622E4}" type="presParOf" srcId="{9875D2DC-F132-411A-8277-F1B3FDA49AC5}" destId="{3577BC7C-8A94-4132-9E71-859A66B36E2A}" srcOrd="4" destOrd="0" presId="urn:microsoft.com/office/officeart/2005/8/layout/vList5"/>
    <dgm:cxn modelId="{92324E31-A2DF-4388-8071-0A9099638254}" type="presParOf" srcId="{3577BC7C-8A94-4132-9E71-859A66B36E2A}" destId="{F937F09A-2582-4505-B53F-D8F05E0B3055}" srcOrd="0" destOrd="0" presId="urn:microsoft.com/office/officeart/2005/8/layout/vList5"/>
    <dgm:cxn modelId="{03C04908-5A2C-4D7F-A2D1-ED7D8DA9FF28}" type="presParOf" srcId="{3577BC7C-8A94-4132-9E71-859A66B36E2A}" destId="{C3E2A75E-651E-4C3C-A940-B6F1DD9A1A9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CB67504-96A0-4CE5-ACA9-8C77046C011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08B262D-2D39-4C54-9CC6-3AC6A576B0E6}">
      <dgm:prSet/>
      <dgm:spPr/>
      <dgm:t>
        <a:bodyPr/>
        <a:lstStyle/>
        <a:p>
          <a:r>
            <a:rPr lang="en-US"/>
            <a:t>Pharmacists ordering lab tests was enabled by scope of practice in 2013, however they are just starting to be added as providers to the NSH Lab System</a:t>
          </a:r>
        </a:p>
      </dgm:t>
    </dgm:pt>
    <dgm:pt modelId="{2D6F524F-3740-4C1A-84B8-6EFB9E7B2BA2}" type="parTrans" cxnId="{95D38685-CDA5-40E0-997E-1D3AC6508F16}">
      <dgm:prSet/>
      <dgm:spPr/>
      <dgm:t>
        <a:bodyPr/>
        <a:lstStyle/>
        <a:p>
          <a:endParaRPr lang="en-US"/>
        </a:p>
      </dgm:t>
    </dgm:pt>
    <dgm:pt modelId="{DACD8290-64ED-4EA4-B4F5-B912A40178AD}" type="sibTrans" cxnId="{95D38685-CDA5-40E0-997E-1D3AC6508F16}">
      <dgm:prSet/>
      <dgm:spPr/>
      <dgm:t>
        <a:bodyPr/>
        <a:lstStyle/>
        <a:p>
          <a:endParaRPr lang="en-US"/>
        </a:p>
      </dgm:t>
    </dgm:pt>
    <dgm:pt modelId="{2D536255-0429-49E2-A6A5-87830FB77049}">
      <dgm:prSet/>
      <dgm:spPr/>
      <dgm:t>
        <a:bodyPr/>
        <a:lstStyle/>
        <a:p>
          <a:r>
            <a:rPr lang="en-US"/>
            <a:t>Pharmacists in this pilot are the first group of pharmacists with this access.   </a:t>
          </a:r>
        </a:p>
      </dgm:t>
    </dgm:pt>
    <dgm:pt modelId="{11B924D2-5BC3-45F9-9DD1-8E4446D8FC49}" type="parTrans" cxnId="{0C42BA51-7664-4A50-8BD5-08C194C3C16E}">
      <dgm:prSet/>
      <dgm:spPr/>
      <dgm:t>
        <a:bodyPr/>
        <a:lstStyle/>
        <a:p>
          <a:endParaRPr lang="en-US"/>
        </a:p>
      </dgm:t>
    </dgm:pt>
    <dgm:pt modelId="{5C87B75E-9AEE-4A99-9382-D13ED60BE7B6}" type="sibTrans" cxnId="{0C42BA51-7664-4A50-8BD5-08C194C3C16E}">
      <dgm:prSet/>
      <dgm:spPr/>
      <dgm:t>
        <a:bodyPr/>
        <a:lstStyle/>
        <a:p>
          <a:endParaRPr lang="en-US"/>
        </a:p>
      </dgm:t>
    </dgm:pt>
    <dgm:pt modelId="{7E9E057A-6A75-4B6B-BF86-46E3D14CA681}">
      <dgm:prSet/>
      <dgm:spPr/>
      <dgm:t>
        <a:bodyPr/>
        <a:lstStyle/>
        <a:p>
          <a:r>
            <a:rPr lang="en-US"/>
            <a:t>Pharmacists can order tests that are recommended for initiation or monitoring of drug therapy.  Pharmacists will receive results via fax and/or EMR.  </a:t>
          </a:r>
        </a:p>
      </dgm:t>
    </dgm:pt>
    <dgm:pt modelId="{17C18842-A9AA-4431-8D55-5F0DE1BC38E9}" type="parTrans" cxnId="{6FC698A3-ED4C-45BD-893E-685A4D34AB67}">
      <dgm:prSet/>
      <dgm:spPr/>
      <dgm:t>
        <a:bodyPr/>
        <a:lstStyle/>
        <a:p>
          <a:endParaRPr lang="en-US"/>
        </a:p>
      </dgm:t>
    </dgm:pt>
    <dgm:pt modelId="{8457091D-1E90-4F17-BBED-CFF3938FE26C}" type="sibTrans" cxnId="{6FC698A3-ED4C-45BD-893E-685A4D34AB67}">
      <dgm:prSet/>
      <dgm:spPr/>
      <dgm:t>
        <a:bodyPr/>
        <a:lstStyle/>
        <a:p>
          <a:endParaRPr lang="en-US"/>
        </a:p>
      </dgm:t>
    </dgm:pt>
    <dgm:pt modelId="{8E2B224A-14B8-4940-B54D-72DF08B5288F}">
      <dgm:prSet/>
      <dgm:spPr/>
      <dgm:t>
        <a:bodyPr/>
        <a:lstStyle/>
        <a:p>
          <a:r>
            <a:rPr lang="en-US"/>
            <a:t>Results will be in SHARE for other providers to access.</a:t>
          </a:r>
        </a:p>
      </dgm:t>
    </dgm:pt>
    <dgm:pt modelId="{F58D172B-A1F5-4A56-B21E-29B3EF43A89E}" type="parTrans" cxnId="{E3F4BA66-E33A-41D8-885A-00555877A22A}">
      <dgm:prSet/>
      <dgm:spPr/>
      <dgm:t>
        <a:bodyPr/>
        <a:lstStyle/>
        <a:p>
          <a:endParaRPr lang="en-US"/>
        </a:p>
      </dgm:t>
    </dgm:pt>
    <dgm:pt modelId="{043C4AB7-88A6-44D7-8BB6-C5F6863C5B80}" type="sibTrans" cxnId="{E3F4BA66-E33A-41D8-885A-00555877A22A}">
      <dgm:prSet/>
      <dgm:spPr/>
      <dgm:t>
        <a:bodyPr/>
        <a:lstStyle/>
        <a:p>
          <a:endParaRPr lang="en-US"/>
        </a:p>
      </dgm:t>
    </dgm:pt>
    <dgm:pt modelId="{5DB4FAD1-4588-415A-BBC1-2EF61CB6C324}">
      <dgm:prSet/>
      <dgm:spPr/>
      <dgm:t>
        <a:bodyPr/>
        <a:lstStyle/>
        <a:p>
          <a:r>
            <a:rPr lang="en-US"/>
            <a:t>Family physician/NPs must be notified when results are out of range and any prescribing actions taken by the pharmacist</a:t>
          </a:r>
        </a:p>
      </dgm:t>
    </dgm:pt>
    <dgm:pt modelId="{91E39E8E-9514-4E8F-8DC4-9735C0F02E14}" type="parTrans" cxnId="{50D1D6EC-ECA5-4EAB-B96E-10AD6506D525}">
      <dgm:prSet/>
      <dgm:spPr/>
      <dgm:t>
        <a:bodyPr/>
        <a:lstStyle/>
        <a:p>
          <a:endParaRPr lang="en-US"/>
        </a:p>
      </dgm:t>
    </dgm:pt>
    <dgm:pt modelId="{7C76BFCB-0935-4180-92B9-172B8944D72D}" type="sibTrans" cxnId="{50D1D6EC-ECA5-4EAB-B96E-10AD6506D525}">
      <dgm:prSet/>
      <dgm:spPr/>
      <dgm:t>
        <a:bodyPr/>
        <a:lstStyle/>
        <a:p>
          <a:endParaRPr lang="en-US"/>
        </a:p>
      </dgm:t>
    </dgm:pt>
    <dgm:pt modelId="{68400088-DF92-4DAB-BA5F-CE4BBEA1BDB4}">
      <dgm:prSet/>
      <dgm:spPr/>
      <dgm:t>
        <a:bodyPr/>
        <a:lstStyle/>
        <a:p>
          <a:r>
            <a:rPr lang="en-US"/>
            <a:t>Ensure all pharmacists have taken the U of Sask course and sent in forms as will take up to 3 weeks to set up (</a:t>
          </a:r>
        </a:p>
      </dgm:t>
    </dgm:pt>
    <dgm:pt modelId="{8CAACE07-70D3-4130-9FF0-7E1F47E0884A}" type="parTrans" cxnId="{769A94E9-1CB6-47CE-9C99-094B8A920551}">
      <dgm:prSet/>
      <dgm:spPr/>
      <dgm:t>
        <a:bodyPr/>
        <a:lstStyle/>
        <a:p>
          <a:endParaRPr lang="en-US"/>
        </a:p>
      </dgm:t>
    </dgm:pt>
    <dgm:pt modelId="{9DD3C5CE-3958-4F6E-AC8F-D22CD1CC3CB4}" type="sibTrans" cxnId="{769A94E9-1CB6-47CE-9C99-094B8A920551}">
      <dgm:prSet/>
      <dgm:spPr/>
      <dgm:t>
        <a:bodyPr/>
        <a:lstStyle/>
        <a:p>
          <a:endParaRPr lang="en-US"/>
        </a:p>
      </dgm:t>
    </dgm:pt>
    <dgm:pt modelId="{1389DE26-0B72-4CBF-9419-066FA3645B46}">
      <dgm:prSet/>
      <dgm:spPr/>
      <dgm:t>
        <a:bodyPr/>
        <a:lstStyle/>
        <a:p>
          <a:r>
            <a:rPr lang="en-US"/>
            <a:t>Fax results and e-results </a:t>
          </a:r>
        </a:p>
      </dgm:t>
    </dgm:pt>
    <dgm:pt modelId="{F146637B-B103-4953-B610-896DA2374FA3}" type="parTrans" cxnId="{E103D11A-7795-4952-87F0-846BC36C23DF}">
      <dgm:prSet/>
      <dgm:spPr/>
      <dgm:t>
        <a:bodyPr/>
        <a:lstStyle/>
        <a:p>
          <a:endParaRPr lang="en-US"/>
        </a:p>
      </dgm:t>
    </dgm:pt>
    <dgm:pt modelId="{9102D7AB-5821-4F06-85A2-95E94285A5F1}" type="sibTrans" cxnId="{E103D11A-7795-4952-87F0-846BC36C23DF}">
      <dgm:prSet/>
      <dgm:spPr/>
      <dgm:t>
        <a:bodyPr/>
        <a:lstStyle/>
        <a:p>
          <a:endParaRPr lang="en-US"/>
        </a:p>
      </dgm:t>
    </dgm:pt>
    <dgm:pt modelId="{EE89E648-EE01-4CF9-B8A1-10272303ECDA}" type="pres">
      <dgm:prSet presAssocID="{2CB67504-96A0-4CE5-ACA9-8C77046C011C}" presName="vert0" presStyleCnt="0">
        <dgm:presLayoutVars>
          <dgm:dir/>
          <dgm:animOne val="branch"/>
          <dgm:animLvl val="lvl"/>
        </dgm:presLayoutVars>
      </dgm:prSet>
      <dgm:spPr/>
    </dgm:pt>
    <dgm:pt modelId="{307895E4-4418-425D-B88F-229BA7AA488E}" type="pres">
      <dgm:prSet presAssocID="{808B262D-2D39-4C54-9CC6-3AC6A576B0E6}" presName="thickLine" presStyleLbl="alignNode1" presStyleIdx="0" presStyleCnt="7"/>
      <dgm:spPr/>
    </dgm:pt>
    <dgm:pt modelId="{8AFF11D5-ECB7-41F0-A0DD-55E1A31AB360}" type="pres">
      <dgm:prSet presAssocID="{808B262D-2D39-4C54-9CC6-3AC6A576B0E6}" presName="horz1" presStyleCnt="0"/>
      <dgm:spPr/>
    </dgm:pt>
    <dgm:pt modelId="{AF885C2C-6EF3-40E9-80A6-EF33B3263BCD}" type="pres">
      <dgm:prSet presAssocID="{808B262D-2D39-4C54-9CC6-3AC6A576B0E6}" presName="tx1" presStyleLbl="revTx" presStyleIdx="0" presStyleCnt="7"/>
      <dgm:spPr/>
    </dgm:pt>
    <dgm:pt modelId="{C0F6392E-3E25-497B-9D5B-6CA668A18E57}" type="pres">
      <dgm:prSet presAssocID="{808B262D-2D39-4C54-9CC6-3AC6A576B0E6}" presName="vert1" presStyleCnt="0"/>
      <dgm:spPr/>
    </dgm:pt>
    <dgm:pt modelId="{CF488A2D-54B0-4386-95D4-9A3C364E80F1}" type="pres">
      <dgm:prSet presAssocID="{2D536255-0429-49E2-A6A5-87830FB77049}" presName="thickLine" presStyleLbl="alignNode1" presStyleIdx="1" presStyleCnt="7"/>
      <dgm:spPr/>
    </dgm:pt>
    <dgm:pt modelId="{802BDCF0-FC5A-4CAF-906C-9111193F4B72}" type="pres">
      <dgm:prSet presAssocID="{2D536255-0429-49E2-A6A5-87830FB77049}" presName="horz1" presStyleCnt="0"/>
      <dgm:spPr/>
    </dgm:pt>
    <dgm:pt modelId="{9965EEF2-0CA4-42A8-A497-A675FBF9D1D5}" type="pres">
      <dgm:prSet presAssocID="{2D536255-0429-49E2-A6A5-87830FB77049}" presName="tx1" presStyleLbl="revTx" presStyleIdx="1" presStyleCnt="7"/>
      <dgm:spPr/>
    </dgm:pt>
    <dgm:pt modelId="{0B7AA124-8D1E-49BD-9830-A3DB921AD998}" type="pres">
      <dgm:prSet presAssocID="{2D536255-0429-49E2-A6A5-87830FB77049}" presName="vert1" presStyleCnt="0"/>
      <dgm:spPr/>
    </dgm:pt>
    <dgm:pt modelId="{BDE5A983-FC7E-44F4-8BAF-637550F26ED4}" type="pres">
      <dgm:prSet presAssocID="{7E9E057A-6A75-4B6B-BF86-46E3D14CA681}" presName="thickLine" presStyleLbl="alignNode1" presStyleIdx="2" presStyleCnt="7"/>
      <dgm:spPr/>
    </dgm:pt>
    <dgm:pt modelId="{65520EC7-DAF3-40EC-A227-7539DAA195C5}" type="pres">
      <dgm:prSet presAssocID="{7E9E057A-6A75-4B6B-BF86-46E3D14CA681}" presName="horz1" presStyleCnt="0"/>
      <dgm:spPr/>
    </dgm:pt>
    <dgm:pt modelId="{652628DD-9142-45BE-B383-AA3073F7C635}" type="pres">
      <dgm:prSet presAssocID="{7E9E057A-6A75-4B6B-BF86-46E3D14CA681}" presName="tx1" presStyleLbl="revTx" presStyleIdx="2" presStyleCnt="7"/>
      <dgm:spPr/>
    </dgm:pt>
    <dgm:pt modelId="{17D672B6-3BB9-4A96-9EE4-A49495383D90}" type="pres">
      <dgm:prSet presAssocID="{7E9E057A-6A75-4B6B-BF86-46E3D14CA681}" presName="vert1" presStyleCnt="0"/>
      <dgm:spPr/>
    </dgm:pt>
    <dgm:pt modelId="{36969716-5C65-4CED-B42E-6A09A4EE589F}" type="pres">
      <dgm:prSet presAssocID="{8E2B224A-14B8-4940-B54D-72DF08B5288F}" presName="thickLine" presStyleLbl="alignNode1" presStyleIdx="3" presStyleCnt="7"/>
      <dgm:spPr/>
    </dgm:pt>
    <dgm:pt modelId="{BACB462F-4DE2-440B-A581-7B5F3F50C367}" type="pres">
      <dgm:prSet presAssocID="{8E2B224A-14B8-4940-B54D-72DF08B5288F}" presName="horz1" presStyleCnt="0"/>
      <dgm:spPr/>
    </dgm:pt>
    <dgm:pt modelId="{D067CD71-FC90-4550-88AA-D570AB650E18}" type="pres">
      <dgm:prSet presAssocID="{8E2B224A-14B8-4940-B54D-72DF08B5288F}" presName="tx1" presStyleLbl="revTx" presStyleIdx="3" presStyleCnt="7"/>
      <dgm:spPr/>
    </dgm:pt>
    <dgm:pt modelId="{476D2F43-3E08-47C7-B085-A94BCFBB7D48}" type="pres">
      <dgm:prSet presAssocID="{8E2B224A-14B8-4940-B54D-72DF08B5288F}" presName="vert1" presStyleCnt="0"/>
      <dgm:spPr/>
    </dgm:pt>
    <dgm:pt modelId="{C034C32F-AE7E-4403-82CD-94744A568595}" type="pres">
      <dgm:prSet presAssocID="{5DB4FAD1-4588-415A-BBC1-2EF61CB6C324}" presName="thickLine" presStyleLbl="alignNode1" presStyleIdx="4" presStyleCnt="7"/>
      <dgm:spPr/>
    </dgm:pt>
    <dgm:pt modelId="{3F32CCD0-32B7-4E42-9ECB-60E0A84F54F4}" type="pres">
      <dgm:prSet presAssocID="{5DB4FAD1-4588-415A-BBC1-2EF61CB6C324}" presName="horz1" presStyleCnt="0"/>
      <dgm:spPr/>
    </dgm:pt>
    <dgm:pt modelId="{E83C136D-F0E9-4732-B3F6-F6C02535FB7B}" type="pres">
      <dgm:prSet presAssocID="{5DB4FAD1-4588-415A-BBC1-2EF61CB6C324}" presName="tx1" presStyleLbl="revTx" presStyleIdx="4" presStyleCnt="7"/>
      <dgm:spPr/>
    </dgm:pt>
    <dgm:pt modelId="{409AE4EF-4984-474E-A139-39B199F14B1C}" type="pres">
      <dgm:prSet presAssocID="{5DB4FAD1-4588-415A-BBC1-2EF61CB6C324}" presName="vert1" presStyleCnt="0"/>
      <dgm:spPr/>
    </dgm:pt>
    <dgm:pt modelId="{D4BA610C-14C7-4A34-AFB3-042BE1387960}" type="pres">
      <dgm:prSet presAssocID="{68400088-DF92-4DAB-BA5F-CE4BBEA1BDB4}" presName="thickLine" presStyleLbl="alignNode1" presStyleIdx="5" presStyleCnt="7"/>
      <dgm:spPr/>
    </dgm:pt>
    <dgm:pt modelId="{DA09BAE4-8191-4AE2-A7C5-3412FEB0BC08}" type="pres">
      <dgm:prSet presAssocID="{68400088-DF92-4DAB-BA5F-CE4BBEA1BDB4}" presName="horz1" presStyleCnt="0"/>
      <dgm:spPr/>
    </dgm:pt>
    <dgm:pt modelId="{18E6AC0D-8A8A-45D7-8B94-50103F684CF9}" type="pres">
      <dgm:prSet presAssocID="{68400088-DF92-4DAB-BA5F-CE4BBEA1BDB4}" presName="tx1" presStyleLbl="revTx" presStyleIdx="5" presStyleCnt="7"/>
      <dgm:spPr/>
    </dgm:pt>
    <dgm:pt modelId="{E6DBD5E5-1A08-4952-8757-6FFA242064E0}" type="pres">
      <dgm:prSet presAssocID="{68400088-DF92-4DAB-BA5F-CE4BBEA1BDB4}" presName="vert1" presStyleCnt="0"/>
      <dgm:spPr/>
    </dgm:pt>
    <dgm:pt modelId="{D8A138E8-2888-49F2-9B79-90AC73DABDE1}" type="pres">
      <dgm:prSet presAssocID="{1389DE26-0B72-4CBF-9419-066FA3645B46}" presName="thickLine" presStyleLbl="alignNode1" presStyleIdx="6" presStyleCnt="7"/>
      <dgm:spPr/>
    </dgm:pt>
    <dgm:pt modelId="{2CAD4EEC-C64A-422E-B07F-7AE9E5502735}" type="pres">
      <dgm:prSet presAssocID="{1389DE26-0B72-4CBF-9419-066FA3645B46}" presName="horz1" presStyleCnt="0"/>
      <dgm:spPr/>
    </dgm:pt>
    <dgm:pt modelId="{B743B056-D11E-412E-9C53-095F6C23C37D}" type="pres">
      <dgm:prSet presAssocID="{1389DE26-0B72-4CBF-9419-066FA3645B46}" presName="tx1" presStyleLbl="revTx" presStyleIdx="6" presStyleCnt="7"/>
      <dgm:spPr/>
    </dgm:pt>
    <dgm:pt modelId="{E24BE498-D097-4E2B-A30B-E4327ED105E1}" type="pres">
      <dgm:prSet presAssocID="{1389DE26-0B72-4CBF-9419-066FA3645B46}" presName="vert1" presStyleCnt="0"/>
      <dgm:spPr/>
    </dgm:pt>
  </dgm:ptLst>
  <dgm:cxnLst>
    <dgm:cxn modelId="{E8A52D0D-81A6-477A-B1B2-5506BF955EFA}" type="presOf" srcId="{68400088-DF92-4DAB-BA5F-CE4BBEA1BDB4}" destId="{18E6AC0D-8A8A-45D7-8B94-50103F684CF9}" srcOrd="0" destOrd="0" presId="urn:microsoft.com/office/officeart/2008/layout/LinedList"/>
    <dgm:cxn modelId="{E103D11A-7795-4952-87F0-846BC36C23DF}" srcId="{2CB67504-96A0-4CE5-ACA9-8C77046C011C}" destId="{1389DE26-0B72-4CBF-9419-066FA3645B46}" srcOrd="6" destOrd="0" parTransId="{F146637B-B103-4953-B610-896DA2374FA3}" sibTransId="{9102D7AB-5821-4F06-85A2-95E94285A5F1}"/>
    <dgm:cxn modelId="{5AD8E32A-ACC6-4E53-82F7-58058E409AFE}" type="presOf" srcId="{7E9E057A-6A75-4B6B-BF86-46E3D14CA681}" destId="{652628DD-9142-45BE-B383-AA3073F7C635}" srcOrd="0" destOrd="0" presId="urn:microsoft.com/office/officeart/2008/layout/LinedList"/>
    <dgm:cxn modelId="{4CEFC62E-A67B-444F-BD7B-850772BDF8E2}" type="presOf" srcId="{8E2B224A-14B8-4940-B54D-72DF08B5288F}" destId="{D067CD71-FC90-4550-88AA-D570AB650E18}" srcOrd="0" destOrd="0" presId="urn:microsoft.com/office/officeart/2008/layout/LinedList"/>
    <dgm:cxn modelId="{34AA3C5D-D386-4888-9B05-B83D43F4C0C6}" type="presOf" srcId="{808B262D-2D39-4C54-9CC6-3AC6A576B0E6}" destId="{AF885C2C-6EF3-40E9-80A6-EF33B3263BCD}" srcOrd="0" destOrd="0" presId="urn:microsoft.com/office/officeart/2008/layout/LinedList"/>
    <dgm:cxn modelId="{E3F4BA66-E33A-41D8-885A-00555877A22A}" srcId="{2CB67504-96A0-4CE5-ACA9-8C77046C011C}" destId="{8E2B224A-14B8-4940-B54D-72DF08B5288F}" srcOrd="3" destOrd="0" parTransId="{F58D172B-A1F5-4A56-B21E-29B3EF43A89E}" sibTransId="{043C4AB7-88A6-44D7-8BB6-C5F6863C5B80}"/>
    <dgm:cxn modelId="{5CEDD34B-0C22-41F0-B614-D2225023BF6A}" type="presOf" srcId="{2CB67504-96A0-4CE5-ACA9-8C77046C011C}" destId="{EE89E648-EE01-4CF9-B8A1-10272303ECDA}" srcOrd="0" destOrd="0" presId="urn:microsoft.com/office/officeart/2008/layout/LinedList"/>
    <dgm:cxn modelId="{0C42BA51-7664-4A50-8BD5-08C194C3C16E}" srcId="{2CB67504-96A0-4CE5-ACA9-8C77046C011C}" destId="{2D536255-0429-49E2-A6A5-87830FB77049}" srcOrd="1" destOrd="0" parTransId="{11B924D2-5BC3-45F9-9DD1-8E4446D8FC49}" sibTransId="{5C87B75E-9AEE-4A99-9382-D13ED60BE7B6}"/>
    <dgm:cxn modelId="{B9FA1154-C6E8-47B9-8D26-074A1D27AE1C}" type="presOf" srcId="{1389DE26-0B72-4CBF-9419-066FA3645B46}" destId="{B743B056-D11E-412E-9C53-095F6C23C37D}" srcOrd="0" destOrd="0" presId="urn:microsoft.com/office/officeart/2008/layout/LinedList"/>
    <dgm:cxn modelId="{95D38685-CDA5-40E0-997E-1D3AC6508F16}" srcId="{2CB67504-96A0-4CE5-ACA9-8C77046C011C}" destId="{808B262D-2D39-4C54-9CC6-3AC6A576B0E6}" srcOrd="0" destOrd="0" parTransId="{2D6F524F-3740-4C1A-84B8-6EFB9E7B2BA2}" sibTransId="{DACD8290-64ED-4EA4-B4F5-B912A40178AD}"/>
    <dgm:cxn modelId="{6FC698A3-ED4C-45BD-893E-685A4D34AB67}" srcId="{2CB67504-96A0-4CE5-ACA9-8C77046C011C}" destId="{7E9E057A-6A75-4B6B-BF86-46E3D14CA681}" srcOrd="2" destOrd="0" parTransId="{17C18842-A9AA-4431-8D55-5F0DE1BC38E9}" sibTransId="{8457091D-1E90-4F17-BBED-CFF3938FE26C}"/>
    <dgm:cxn modelId="{A341B5AC-7E9A-44F0-B8DC-07C13634D04A}" type="presOf" srcId="{2D536255-0429-49E2-A6A5-87830FB77049}" destId="{9965EEF2-0CA4-42A8-A497-A675FBF9D1D5}" srcOrd="0" destOrd="0" presId="urn:microsoft.com/office/officeart/2008/layout/LinedList"/>
    <dgm:cxn modelId="{259ACCB0-9F79-4414-A17B-E1C48C9C377C}" type="presOf" srcId="{5DB4FAD1-4588-415A-BBC1-2EF61CB6C324}" destId="{E83C136D-F0E9-4732-B3F6-F6C02535FB7B}" srcOrd="0" destOrd="0" presId="urn:microsoft.com/office/officeart/2008/layout/LinedList"/>
    <dgm:cxn modelId="{769A94E9-1CB6-47CE-9C99-094B8A920551}" srcId="{2CB67504-96A0-4CE5-ACA9-8C77046C011C}" destId="{68400088-DF92-4DAB-BA5F-CE4BBEA1BDB4}" srcOrd="5" destOrd="0" parTransId="{8CAACE07-70D3-4130-9FF0-7E1F47E0884A}" sibTransId="{9DD3C5CE-3958-4F6E-AC8F-D22CD1CC3CB4}"/>
    <dgm:cxn modelId="{50D1D6EC-ECA5-4EAB-B96E-10AD6506D525}" srcId="{2CB67504-96A0-4CE5-ACA9-8C77046C011C}" destId="{5DB4FAD1-4588-415A-BBC1-2EF61CB6C324}" srcOrd="4" destOrd="0" parTransId="{91E39E8E-9514-4E8F-8DC4-9735C0F02E14}" sibTransId="{7C76BFCB-0935-4180-92B9-172B8944D72D}"/>
    <dgm:cxn modelId="{21BF977C-F8FB-4851-BAB1-D411D2EE154F}" type="presParOf" srcId="{EE89E648-EE01-4CF9-B8A1-10272303ECDA}" destId="{307895E4-4418-425D-B88F-229BA7AA488E}" srcOrd="0" destOrd="0" presId="urn:microsoft.com/office/officeart/2008/layout/LinedList"/>
    <dgm:cxn modelId="{662765F3-8D69-41CF-9C8B-28A54871F71E}" type="presParOf" srcId="{EE89E648-EE01-4CF9-B8A1-10272303ECDA}" destId="{8AFF11D5-ECB7-41F0-A0DD-55E1A31AB360}" srcOrd="1" destOrd="0" presId="urn:microsoft.com/office/officeart/2008/layout/LinedList"/>
    <dgm:cxn modelId="{0398A45B-6074-4D45-BF3C-09B5F69CD31C}" type="presParOf" srcId="{8AFF11D5-ECB7-41F0-A0DD-55E1A31AB360}" destId="{AF885C2C-6EF3-40E9-80A6-EF33B3263BCD}" srcOrd="0" destOrd="0" presId="urn:microsoft.com/office/officeart/2008/layout/LinedList"/>
    <dgm:cxn modelId="{43FDAB4E-83EB-4C3D-BE6E-BEB7DFF2DBE0}" type="presParOf" srcId="{8AFF11D5-ECB7-41F0-A0DD-55E1A31AB360}" destId="{C0F6392E-3E25-497B-9D5B-6CA668A18E57}" srcOrd="1" destOrd="0" presId="urn:microsoft.com/office/officeart/2008/layout/LinedList"/>
    <dgm:cxn modelId="{E75F2F10-DA63-4D7E-8537-AEC9EDE00596}" type="presParOf" srcId="{EE89E648-EE01-4CF9-B8A1-10272303ECDA}" destId="{CF488A2D-54B0-4386-95D4-9A3C364E80F1}" srcOrd="2" destOrd="0" presId="urn:microsoft.com/office/officeart/2008/layout/LinedList"/>
    <dgm:cxn modelId="{0E434B70-EAB1-43C0-B1F6-BED5CD689165}" type="presParOf" srcId="{EE89E648-EE01-4CF9-B8A1-10272303ECDA}" destId="{802BDCF0-FC5A-4CAF-906C-9111193F4B72}" srcOrd="3" destOrd="0" presId="urn:microsoft.com/office/officeart/2008/layout/LinedList"/>
    <dgm:cxn modelId="{EB37C374-252A-439F-8259-9462B192EC7A}" type="presParOf" srcId="{802BDCF0-FC5A-4CAF-906C-9111193F4B72}" destId="{9965EEF2-0CA4-42A8-A497-A675FBF9D1D5}" srcOrd="0" destOrd="0" presId="urn:microsoft.com/office/officeart/2008/layout/LinedList"/>
    <dgm:cxn modelId="{F8E5A682-9432-4763-AE02-B436E8FE1617}" type="presParOf" srcId="{802BDCF0-FC5A-4CAF-906C-9111193F4B72}" destId="{0B7AA124-8D1E-49BD-9830-A3DB921AD998}" srcOrd="1" destOrd="0" presId="urn:microsoft.com/office/officeart/2008/layout/LinedList"/>
    <dgm:cxn modelId="{E5D20C7D-9459-4EFB-91C1-CE7EFAC2C6C2}" type="presParOf" srcId="{EE89E648-EE01-4CF9-B8A1-10272303ECDA}" destId="{BDE5A983-FC7E-44F4-8BAF-637550F26ED4}" srcOrd="4" destOrd="0" presId="urn:microsoft.com/office/officeart/2008/layout/LinedList"/>
    <dgm:cxn modelId="{6429DC39-AAE6-4D82-B7B0-F11CA532D917}" type="presParOf" srcId="{EE89E648-EE01-4CF9-B8A1-10272303ECDA}" destId="{65520EC7-DAF3-40EC-A227-7539DAA195C5}" srcOrd="5" destOrd="0" presId="urn:microsoft.com/office/officeart/2008/layout/LinedList"/>
    <dgm:cxn modelId="{52B6B6A4-31B1-40DE-853B-B99223B6EE45}" type="presParOf" srcId="{65520EC7-DAF3-40EC-A227-7539DAA195C5}" destId="{652628DD-9142-45BE-B383-AA3073F7C635}" srcOrd="0" destOrd="0" presId="urn:microsoft.com/office/officeart/2008/layout/LinedList"/>
    <dgm:cxn modelId="{34B87C83-79C7-4AF8-8049-33CFB8ED817C}" type="presParOf" srcId="{65520EC7-DAF3-40EC-A227-7539DAA195C5}" destId="{17D672B6-3BB9-4A96-9EE4-A49495383D90}" srcOrd="1" destOrd="0" presId="urn:microsoft.com/office/officeart/2008/layout/LinedList"/>
    <dgm:cxn modelId="{A8730202-4DB3-4313-9A90-D1D204EDC6FC}" type="presParOf" srcId="{EE89E648-EE01-4CF9-B8A1-10272303ECDA}" destId="{36969716-5C65-4CED-B42E-6A09A4EE589F}" srcOrd="6" destOrd="0" presId="urn:microsoft.com/office/officeart/2008/layout/LinedList"/>
    <dgm:cxn modelId="{4CB82508-2A74-41D4-9B23-EA0A94916106}" type="presParOf" srcId="{EE89E648-EE01-4CF9-B8A1-10272303ECDA}" destId="{BACB462F-4DE2-440B-A581-7B5F3F50C367}" srcOrd="7" destOrd="0" presId="urn:microsoft.com/office/officeart/2008/layout/LinedList"/>
    <dgm:cxn modelId="{D58C9FE1-9307-41BB-A0D2-23A5BDC3D7B5}" type="presParOf" srcId="{BACB462F-4DE2-440B-A581-7B5F3F50C367}" destId="{D067CD71-FC90-4550-88AA-D570AB650E18}" srcOrd="0" destOrd="0" presId="urn:microsoft.com/office/officeart/2008/layout/LinedList"/>
    <dgm:cxn modelId="{9E113117-86B1-4E45-8EC4-0176D31C8F8D}" type="presParOf" srcId="{BACB462F-4DE2-440B-A581-7B5F3F50C367}" destId="{476D2F43-3E08-47C7-B085-A94BCFBB7D48}" srcOrd="1" destOrd="0" presId="urn:microsoft.com/office/officeart/2008/layout/LinedList"/>
    <dgm:cxn modelId="{73DBEDA2-961F-4FAA-AC78-C4AC970AA8C0}" type="presParOf" srcId="{EE89E648-EE01-4CF9-B8A1-10272303ECDA}" destId="{C034C32F-AE7E-4403-82CD-94744A568595}" srcOrd="8" destOrd="0" presId="urn:microsoft.com/office/officeart/2008/layout/LinedList"/>
    <dgm:cxn modelId="{0C3F2CD6-DA87-460D-9FCD-B26ECBC7E3F0}" type="presParOf" srcId="{EE89E648-EE01-4CF9-B8A1-10272303ECDA}" destId="{3F32CCD0-32B7-4E42-9ECB-60E0A84F54F4}" srcOrd="9" destOrd="0" presId="urn:microsoft.com/office/officeart/2008/layout/LinedList"/>
    <dgm:cxn modelId="{4849C8A1-2C0A-43DF-A7AF-3687AC3B0C73}" type="presParOf" srcId="{3F32CCD0-32B7-4E42-9ECB-60E0A84F54F4}" destId="{E83C136D-F0E9-4732-B3F6-F6C02535FB7B}" srcOrd="0" destOrd="0" presId="urn:microsoft.com/office/officeart/2008/layout/LinedList"/>
    <dgm:cxn modelId="{B083B373-5E2F-4A0D-A52A-F04EAFEF7C90}" type="presParOf" srcId="{3F32CCD0-32B7-4E42-9ECB-60E0A84F54F4}" destId="{409AE4EF-4984-474E-A139-39B199F14B1C}" srcOrd="1" destOrd="0" presId="urn:microsoft.com/office/officeart/2008/layout/LinedList"/>
    <dgm:cxn modelId="{D5A3E029-306D-4C15-95FF-EB7B336D55D8}" type="presParOf" srcId="{EE89E648-EE01-4CF9-B8A1-10272303ECDA}" destId="{D4BA610C-14C7-4A34-AFB3-042BE1387960}" srcOrd="10" destOrd="0" presId="urn:microsoft.com/office/officeart/2008/layout/LinedList"/>
    <dgm:cxn modelId="{995BBA3A-7225-47BD-B799-1156C5B79393}" type="presParOf" srcId="{EE89E648-EE01-4CF9-B8A1-10272303ECDA}" destId="{DA09BAE4-8191-4AE2-A7C5-3412FEB0BC08}" srcOrd="11" destOrd="0" presId="urn:microsoft.com/office/officeart/2008/layout/LinedList"/>
    <dgm:cxn modelId="{8D334613-4B13-4DD8-B17A-31CCAC77D8AA}" type="presParOf" srcId="{DA09BAE4-8191-4AE2-A7C5-3412FEB0BC08}" destId="{18E6AC0D-8A8A-45D7-8B94-50103F684CF9}" srcOrd="0" destOrd="0" presId="urn:microsoft.com/office/officeart/2008/layout/LinedList"/>
    <dgm:cxn modelId="{A0A84FBF-0800-46DC-B268-30F077E87B86}" type="presParOf" srcId="{DA09BAE4-8191-4AE2-A7C5-3412FEB0BC08}" destId="{E6DBD5E5-1A08-4952-8757-6FFA242064E0}" srcOrd="1" destOrd="0" presId="urn:microsoft.com/office/officeart/2008/layout/LinedList"/>
    <dgm:cxn modelId="{9E327475-5EE9-4210-9E6B-2AB2741BD30C}" type="presParOf" srcId="{EE89E648-EE01-4CF9-B8A1-10272303ECDA}" destId="{D8A138E8-2888-49F2-9B79-90AC73DABDE1}" srcOrd="12" destOrd="0" presId="urn:microsoft.com/office/officeart/2008/layout/LinedList"/>
    <dgm:cxn modelId="{3F1110AF-60C4-4296-A049-88F2F3C0872B}" type="presParOf" srcId="{EE89E648-EE01-4CF9-B8A1-10272303ECDA}" destId="{2CAD4EEC-C64A-422E-B07F-7AE9E5502735}" srcOrd="13" destOrd="0" presId="urn:microsoft.com/office/officeart/2008/layout/LinedList"/>
    <dgm:cxn modelId="{DA2F82EF-79B4-4152-87FE-15E03C749B8D}" type="presParOf" srcId="{2CAD4EEC-C64A-422E-B07F-7AE9E5502735}" destId="{B743B056-D11E-412E-9C53-095F6C23C37D}" srcOrd="0" destOrd="0" presId="urn:microsoft.com/office/officeart/2008/layout/LinedList"/>
    <dgm:cxn modelId="{C9048936-7176-459D-BACF-A31E4C1E9616}" type="presParOf" srcId="{2CAD4EEC-C64A-422E-B07F-7AE9E5502735}" destId="{E24BE498-D097-4E2B-A30B-E4327ED105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3B235B-20B6-4AE2-BB9C-E5B489E58C0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835548E-4577-4CC2-9D66-34A87F6F2AB2}">
      <dgm:prSet/>
      <dgm:spPr/>
      <dgm:t>
        <a:bodyPr/>
        <a:lstStyle/>
        <a:p>
          <a:r>
            <a:rPr lang="en-US"/>
            <a:t>When ordering a test, need to think about what you will do with the results, will it be clinically relevant, why is the monograph recommending it, will you make a change as a result</a:t>
          </a:r>
        </a:p>
      </dgm:t>
    </dgm:pt>
    <dgm:pt modelId="{DFC5B792-0397-44F7-9C3E-7FE684594E28}" type="parTrans" cxnId="{28F05869-B5A0-4D1E-81D5-544718AA7DC1}">
      <dgm:prSet/>
      <dgm:spPr/>
      <dgm:t>
        <a:bodyPr/>
        <a:lstStyle/>
        <a:p>
          <a:endParaRPr lang="en-US"/>
        </a:p>
      </dgm:t>
    </dgm:pt>
    <dgm:pt modelId="{BB6CD8B4-2BC2-4A13-AF85-938CDA7E8DF5}" type="sibTrans" cxnId="{28F05869-B5A0-4D1E-81D5-544718AA7DC1}">
      <dgm:prSet/>
      <dgm:spPr/>
      <dgm:t>
        <a:bodyPr/>
        <a:lstStyle/>
        <a:p>
          <a:endParaRPr lang="en-US"/>
        </a:p>
      </dgm:t>
    </dgm:pt>
    <dgm:pt modelId="{21643413-0899-4464-A3F0-7DA75F4C31A3}">
      <dgm:prSet/>
      <dgm:spPr/>
      <dgm:t>
        <a:bodyPr/>
        <a:lstStyle/>
        <a:p>
          <a:r>
            <a:rPr lang="en-US"/>
            <a:t>Need a system to review and respond in a timely manner.  Think about vacation times, pharmacists that may only be scheduled once per week</a:t>
          </a:r>
        </a:p>
      </dgm:t>
    </dgm:pt>
    <dgm:pt modelId="{B5E2F065-06F9-4EB1-B682-2863BDD4357D}" type="parTrans" cxnId="{C4D62119-2349-4DCD-8809-0A840D1E8B68}">
      <dgm:prSet/>
      <dgm:spPr/>
      <dgm:t>
        <a:bodyPr/>
        <a:lstStyle/>
        <a:p>
          <a:endParaRPr lang="en-US"/>
        </a:p>
      </dgm:t>
    </dgm:pt>
    <dgm:pt modelId="{A6B5338F-93AC-4E6D-93A5-F7EDEE461712}" type="sibTrans" cxnId="{C4D62119-2349-4DCD-8809-0A840D1E8B68}">
      <dgm:prSet/>
      <dgm:spPr/>
      <dgm:t>
        <a:bodyPr/>
        <a:lstStyle/>
        <a:p>
          <a:endParaRPr lang="en-US"/>
        </a:p>
      </dgm:t>
    </dgm:pt>
    <dgm:pt modelId="{E7B3096D-2BB2-4F34-B700-5794F7D84D3B}">
      <dgm:prSet/>
      <dgm:spPr/>
      <dgm:t>
        <a:bodyPr/>
        <a:lstStyle/>
        <a:p>
          <a:r>
            <a:rPr lang="en-US"/>
            <a:t>Need scheduled time in day to review results.</a:t>
          </a:r>
        </a:p>
      </dgm:t>
    </dgm:pt>
    <dgm:pt modelId="{EF515BA2-3A6F-42EC-BD9D-A5948FDE2067}" type="parTrans" cxnId="{82CC0DDE-DB4C-4305-A1D4-26C789E49168}">
      <dgm:prSet/>
      <dgm:spPr/>
      <dgm:t>
        <a:bodyPr/>
        <a:lstStyle/>
        <a:p>
          <a:endParaRPr lang="en-US"/>
        </a:p>
      </dgm:t>
    </dgm:pt>
    <dgm:pt modelId="{DD5DF523-441C-479A-9405-12423B88986F}" type="sibTrans" cxnId="{82CC0DDE-DB4C-4305-A1D4-26C789E49168}">
      <dgm:prSet/>
      <dgm:spPr/>
      <dgm:t>
        <a:bodyPr/>
        <a:lstStyle/>
        <a:p>
          <a:endParaRPr lang="en-US"/>
        </a:p>
      </dgm:t>
    </dgm:pt>
    <dgm:pt modelId="{8E6BA562-862A-4EC2-A2ED-97DC0C33737C}">
      <dgm:prSet/>
      <dgm:spPr/>
      <dgm:t>
        <a:bodyPr/>
        <a:lstStyle/>
        <a:p>
          <a:r>
            <a:rPr lang="en-US"/>
            <a:t>How will you handle normal results?  </a:t>
          </a:r>
        </a:p>
      </dgm:t>
    </dgm:pt>
    <dgm:pt modelId="{E1EF1884-2CF6-40A2-BC2B-950A1A4E5CA0}" type="parTrans" cxnId="{26891777-01A8-4956-A221-CED80170D555}">
      <dgm:prSet/>
      <dgm:spPr/>
      <dgm:t>
        <a:bodyPr/>
        <a:lstStyle/>
        <a:p>
          <a:endParaRPr lang="en-US"/>
        </a:p>
      </dgm:t>
    </dgm:pt>
    <dgm:pt modelId="{7E3BA5C3-87A8-4EC7-B826-3C9D0BA05C9D}" type="sibTrans" cxnId="{26891777-01A8-4956-A221-CED80170D555}">
      <dgm:prSet/>
      <dgm:spPr/>
      <dgm:t>
        <a:bodyPr/>
        <a:lstStyle/>
        <a:p>
          <a:endParaRPr lang="en-US"/>
        </a:p>
      </dgm:t>
    </dgm:pt>
    <dgm:pt modelId="{DAF693BE-8B1F-4ECB-9C0F-ED028A70977F}">
      <dgm:prSet/>
      <dgm:spPr/>
      <dgm:t>
        <a:bodyPr/>
        <a:lstStyle/>
        <a:p>
          <a:r>
            <a:rPr lang="en-US"/>
            <a:t>Abnormal results -Pharmacist Clinical Consult Team is available to provide guidance as you learn how to manage abnormal results</a:t>
          </a:r>
        </a:p>
      </dgm:t>
    </dgm:pt>
    <dgm:pt modelId="{CF631000-E4C4-48D0-A9B2-7A2851441346}" type="parTrans" cxnId="{BCEE43A4-F680-4AC3-9421-1C76AFAE1F4F}">
      <dgm:prSet/>
      <dgm:spPr/>
      <dgm:t>
        <a:bodyPr/>
        <a:lstStyle/>
        <a:p>
          <a:endParaRPr lang="en-US"/>
        </a:p>
      </dgm:t>
    </dgm:pt>
    <dgm:pt modelId="{4649BD22-5BE8-41FE-839A-56CD2AF810EA}" type="sibTrans" cxnId="{BCEE43A4-F680-4AC3-9421-1C76AFAE1F4F}">
      <dgm:prSet/>
      <dgm:spPr/>
      <dgm:t>
        <a:bodyPr/>
        <a:lstStyle/>
        <a:p>
          <a:endParaRPr lang="en-US"/>
        </a:p>
      </dgm:t>
    </dgm:pt>
    <dgm:pt modelId="{72BAEDA2-06DF-4702-AC33-76EE27450603}">
      <dgm:prSet/>
      <dgm:spPr/>
      <dgm:t>
        <a:bodyPr/>
        <a:lstStyle/>
        <a:p>
          <a:r>
            <a:rPr lang="en-US"/>
            <a:t>All critical values are reported to the Pharmacist Clinical Consult team to be discussed with the pharmacist (during clinic hours) or directly with the patient (if after hours)</a:t>
          </a:r>
        </a:p>
      </dgm:t>
    </dgm:pt>
    <dgm:pt modelId="{8E7B7B95-7C3B-4FD9-849B-CCBCC3DF900F}" type="parTrans" cxnId="{0B62D5A2-AFA8-4E08-90CD-E4E235987351}">
      <dgm:prSet/>
      <dgm:spPr/>
      <dgm:t>
        <a:bodyPr/>
        <a:lstStyle/>
        <a:p>
          <a:endParaRPr lang="en-US"/>
        </a:p>
      </dgm:t>
    </dgm:pt>
    <dgm:pt modelId="{543EBAF7-95EC-4700-9BD3-BF7C99816F73}" type="sibTrans" cxnId="{0B62D5A2-AFA8-4E08-90CD-E4E235987351}">
      <dgm:prSet/>
      <dgm:spPr/>
      <dgm:t>
        <a:bodyPr/>
        <a:lstStyle/>
        <a:p>
          <a:endParaRPr lang="en-US"/>
        </a:p>
      </dgm:t>
    </dgm:pt>
    <dgm:pt modelId="{B8FE58E8-F441-4BA9-8D6E-2DD597C66892}">
      <dgm:prSet/>
      <dgm:spPr/>
      <dgm:t>
        <a:bodyPr/>
        <a:lstStyle/>
        <a:p>
          <a:r>
            <a:rPr lang="en-US"/>
            <a:t>Patients can now access results on Your Health NS app</a:t>
          </a:r>
        </a:p>
      </dgm:t>
    </dgm:pt>
    <dgm:pt modelId="{FF614CD2-7230-44D0-8AB0-0BDAFF06736B}" type="parTrans" cxnId="{B94B47B0-00C0-4E41-BDF3-414D3E12C6BE}">
      <dgm:prSet/>
      <dgm:spPr/>
      <dgm:t>
        <a:bodyPr/>
        <a:lstStyle/>
        <a:p>
          <a:endParaRPr lang="en-US"/>
        </a:p>
      </dgm:t>
    </dgm:pt>
    <dgm:pt modelId="{0EBB21F1-91E1-43EA-BC87-FB0F4007F047}" type="sibTrans" cxnId="{B94B47B0-00C0-4E41-BDF3-414D3E12C6BE}">
      <dgm:prSet/>
      <dgm:spPr/>
      <dgm:t>
        <a:bodyPr/>
        <a:lstStyle/>
        <a:p>
          <a:endParaRPr lang="en-US"/>
        </a:p>
      </dgm:t>
    </dgm:pt>
    <dgm:pt modelId="{601E65D0-4E9A-4633-835C-7E229CCCE09A}" type="pres">
      <dgm:prSet presAssocID="{E13B235B-20B6-4AE2-BB9C-E5B489E58C0E}" presName="vert0" presStyleCnt="0">
        <dgm:presLayoutVars>
          <dgm:dir/>
          <dgm:animOne val="branch"/>
          <dgm:animLvl val="lvl"/>
        </dgm:presLayoutVars>
      </dgm:prSet>
      <dgm:spPr/>
    </dgm:pt>
    <dgm:pt modelId="{1FA85092-D237-42EA-8DCE-89E8381A9CD4}" type="pres">
      <dgm:prSet presAssocID="{2835548E-4577-4CC2-9D66-34A87F6F2AB2}" presName="thickLine" presStyleLbl="alignNode1" presStyleIdx="0" presStyleCnt="7"/>
      <dgm:spPr/>
    </dgm:pt>
    <dgm:pt modelId="{553A8108-AB67-4AE4-8E33-A03E7D3710E6}" type="pres">
      <dgm:prSet presAssocID="{2835548E-4577-4CC2-9D66-34A87F6F2AB2}" presName="horz1" presStyleCnt="0"/>
      <dgm:spPr/>
    </dgm:pt>
    <dgm:pt modelId="{A7480532-18DA-46FE-93DB-E843ACA88E27}" type="pres">
      <dgm:prSet presAssocID="{2835548E-4577-4CC2-9D66-34A87F6F2AB2}" presName="tx1" presStyleLbl="revTx" presStyleIdx="0" presStyleCnt="7"/>
      <dgm:spPr/>
    </dgm:pt>
    <dgm:pt modelId="{B6E356B5-2C2D-42E7-A1F1-4CAB4A16B03D}" type="pres">
      <dgm:prSet presAssocID="{2835548E-4577-4CC2-9D66-34A87F6F2AB2}" presName="vert1" presStyleCnt="0"/>
      <dgm:spPr/>
    </dgm:pt>
    <dgm:pt modelId="{87D09502-2941-4E7F-9C07-3AB276FCCD3F}" type="pres">
      <dgm:prSet presAssocID="{21643413-0899-4464-A3F0-7DA75F4C31A3}" presName="thickLine" presStyleLbl="alignNode1" presStyleIdx="1" presStyleCnt="7"/>
      <dgm:spPr/>
    </dgm:pt>
    <dgm:pt modelId="{701FAC39-258A-418B-A3EF-DE16FF602700}" type="pres">
      <dgm:prSet presAssocID="{21643413-0899-4464-A3F0-7DA75F4C31A3}" presName="horz1" presStyleCnt="0"/>
      <dgm:spPr/>
    </dgm:pt>
    <dgm:pt modelId="{6C3FE530-B61B-4D6B-9A1A-1418150056F5}" type="pres">
      <dgm:prSet presAssocID="{21643413-0899-4464-A3F0-7DA75F4C31A3}" presName="tx1" presStyleLbl="revTx" presStyleIdx="1" presStyleCnt="7"/>
      <dgm:spPr/>
    </dgm:pt>
    <dgm:pt modelId="{6C8E07F5-6958-4B00-AA2F-E247437FEB85}" type="pres">
      <dgm:prSet presAssocID="{21643413-0899-4464-A3F0-7DA75F4C31A3}" presName="vert1" presStyleCnt="0"/>
      <dgm:spPr/>
    </dgm:pt>
    <dgm:pt modelId="{F8A6969A-239E-42BE-9DEA-6F8C82B10796}" type="pres">
      <dgm:prSet presAssocID="{E7B3096D-2BB2-4F34-B700-5794F7D84D3B}" presName="thickLine" presStyleLbl="alignNode1" presStyleIdx="2" presStyleCnt="7"/>
      <dgm:spPr/>
    </dgm:pt>
    <dgm:pt modelId="{6A99F23F-3861-488F-A8CB-349BBE48A5CB}" type="pres">
      <dgm:prSet presAssocID="{E7B3096D-2BB2-4F34-B700-5794F7D84D3B}" presName="horz1" presStyleCnt="0"/>
      <dgm:spPr/>
    </dgm:pt>
    <dgm:pt modelId="{18F51E5B-4FEE-442D-941B-C96972B3C26D}" type="pres">
      <dgm:prSet presAssocID="{E7B3096D-2BB2-4F34-B700-5794F7D84D3B}" presName="tx1" presStyleLbl="revTx" presStyleIdx="2" presStyleCnt="7"/>
      <dgm:spPr/>
    </dgm:pt>
    <dgm:pt modelId="{C3068873-2814-4820-AA98-355F571A6D39}" type="pres">
      <dgm:prSet presAssocID="{E7B3096D-2BB2-4F34-B700-5794F7D84D3B}" presName="vert1" presStyleCnt="0"/>
      <dgm:spPr/>
    </dgm:pt>
    <dgm:pt modelId="{48D46B13-B19B-4A6F-91F4-2EEA9C320689}" type="pres">
      <dgm:prSet presAssocID="{8E6BA562-862A-4EC2-A2ED-97DC0C33737C}" presName="thickLine" presStyleLbl="alignNode1" presStyleIdx="3" presStyleCnt="7"/>
      <dgm:spPr/>
    </dgm:pt>
    <dgm:pt modelId="{A153777C-0347-4282-8196-86EABCBD8730}" type="pres">
      <dgm:prSet presAssocID="{8E6BA562-862A-4EC2-A2ED-97DC0C33737C}" presName="horz1" presStyleCnt="0"/>
      <dgm:spPr/>
    </dgm:pt>
    <dgm:pt modelId="{EDD2CD01-1B5D-47DB-867D-14E5E2A79595}" type="pres">
      <dgm:prSet presAssocID="{8E6BA562-862A-4EC2-A2ED-97DC0C33737C}" presName="tx1" presStyleLbl="revTx" presStyleIdx="3" presStyleCnt="7"/>
      <dgm:spPr/>
    </dgm:pt>
    <dgm:pt modelId="{7181F5B7-6442-41BE-81E7-35CDBC4CCCB5}" type="pres">
      <dgm:prSet presAssocID="{8E6BA562-862A-4EC2-A2ED-97DC0C33737C}" presName="vert1" presStyleCnt="0"/>
      <dgm:spPr/>
    </dgm:pt>
    <dgm:pt modelId="{ECCB8242-02E9-4AA7-8841-85453ABCAA3E}" type="pres">
      <dgm:prSet presAssocID="{DAF693BE-8B1F-4ECB-9C0F-ED028A70977F}" presName="thickLine" presStyleLbl="alignNode1" presStyleIdx="4" presStyleCnt="7"/>
      <dgm:spPr/>
    </dgm:pt>
    <dgm:pt modelId="{71C1102A-46A0-4408-ACDA-BA3FA01A75E4}" type="pres">
      <dgm:prSet presAssocID="{DAF693BE-8B1F-4ECB-9C0F-ED028A70977F}" presName="horz1" presStyleCnt="0"/>
      <dgm:spPr/>
    </dgm:pt>
    <dgm:pt modelId="{A0049932-5D8A-4FAF-B2D7-260682C2DBF9}" type="pres">
      <dgm:prSet presAssocID="{DAF693BE-8B1F-4ECB-9C0F-ED028A70977F}" presName="tx1" presStyleLbl="revTx" presStyleIdx="4" presStyleCnt="7"/>
      <dgm:spPr/>
    </dgm:pt>
    <dgm:pt modelId="{DFC9C5C6-D16C-476D-BEE6-A4AB4F29C2A9}" type="pres">
      <dgm:prSet presAssocID="{DAF693BE-8B1F-4ECB-9C0F-ED028A70977F}" presName="vert1" presStyleCnt="0"/>
      <dgm:spPr/>
    </dgm:pt>
    <dgm:pt modelId="{F7AB8C83-27F3-4F5E-A407-B31F33A79836}" type="pres">
      <dgm:prSet presAssocID="{72BAEDA2-06DF-4702-AC33-76EE27450603}" presName="thickLine" presStyleLbl="alignNode1" presStyleIdx="5" presStyleCnt="7"/>
      <dgm:spPr/>
    </dgm:pt>
    <dgm:pt modelId="{408E5E2B-FEB0-42CB-9FB8-3E4F3FA8BD39}" type="pres">
      <dgm:prSet presAssocID="{72BAEDA2-06DF-4702-AC33-76EE27450603}" presName="horz1" presStyleCnt="0"/>
      <dgm:spPr/>
    </dgm:pt>
    <dgm:pt modelId="{34A23FA9-B8E7-4862-8E74-04E589738419}" type="pres">
      <dgm:prSet presAssocID="{72BAEDA2-06DF-4702-AC33-76EE27450603}" presName="tx1" presStyleLbl="revTx" presStyleIdx="5" presStyleCnt="7"/>
      <dgm:spPr/>
    </dgm:pt>
    <dgm:pt modelId="{45E5856D-2D9A-4856-AFB2-B8263DF16936}" type="pres">
      <dgm:prSet presAssocID="{72BAEDA2-06DF-4702-AC33-76EE27450603}" presName="vert1" presStyleCnt="0"/>
      <dgm:spPr/>
    </dgm:pt>
    <dgm:pt modelId="{30F92533-F3D9-4ED1-BC99-D2C0A49B62A3}" type="pres">
      <dgm:prSet presAssocID="{B8FE58E8-F441-4BA9-8D6E-2DD597C66892}" presName="thickLine" presStyleLbl="alignNode1" presStyleIdx="6" presStyleCnt="7"/>
      <dgm:spPr/>
    </dgm:pt>
    <dgm:pt modelId="{D468E51C-69F8-4E70-BDB1-FFF7855EE5C2}" type="pres">
      <dgm:prSet presAssocID="{B8FE58E8-F441-4BA9-8D6E-2DD597C66892}" presName="horz1" presStyleCnt="0"/>
      <dgm:spPr/>
    </dgm:pt>
    <dgm:pt modelId="{F8F77042-2703-4C98-8FF4-A7BF18F3F4EA}" type="pres">
      <dgm:prSet presAssocID="{B8FE58E8-F441-4BA9-8D6E-2DD597C66892}" presName="tx1" presStyleLbl="revTx" presStyleIdx="6" presStyleCnt="7"/>
      <dgm:spPr/>
    </dgm:pt>
    <dgm:pt modelId="{3372A627-8DA4-4A57-9E11-D03E08B41F54}" type="pres">
      <dgm:prSet presAssocID="{B8FE58E8-F441-4BA9-8D6E-2DD597C66892}" presName="vert1" presStyleCnt="0"/>
      <dgm:spPr/>
    </dgm:pt>
  </dgm:ptLst>
  <dgm:cxnLst>
    <dgm:cxn modelId="{C4D62119-2349-4DCD-8809-0A840D1E8B68}" srcId="{E13B235B-20B6-4AE2-BB9C-E5B489E58C0E}" destId="{21643413-0899-4464-A3F0-7DA75F4C31A3}" srcOrd="1" destOrd="0" parTransId="{B5E2F065-06F9-4EB1-B682-2863BDD4357D}" sibTransId="{A6B5338F-93AC-4E6D-93A5-F7EDEE461712}"/>
    <dgm:cxn modelId="{DA95EA34-0F2C-4E69-8BED-13A207D52B59}" type="presOf" srcId="{72BAEDA2-06DF-4702-AC33-76EE27450603}" destId="{34A23FA9-B8E7-4862-8E74-04E589738419}" srcOrd="0" destOrd="0" presId="urn:microsoft.com/office/officeart/2008/layout/LinedList"/>
    <dgm:cxn modelId="{28F05869-B5A0-4D1E-81D5-544718AA7DC1}" srcId="{E13B235B-20B6-4AE2-BB9C-E5B489E58C0E}" destId="{2835548E-4577-4CC2-9D66-34A87F6F2AB2}" srcOrd="0" destOrd="0" parTransId="{DFC5B792-0397-44F7-9C3E-7FE684594E28}" sibTransId="{BB6CD8B4-2BC2-4A13-AF85-938CDA7E8DF5}"/>
    <dgm:cxn modelId="{BFE0E74B-428D-479A-9902-40693C0B4EA0}" type="presOf" srcId="{8E6BA562-862A-4EC2-A2ED-97DC0C33737C}" destId="{EDD2CD01-1B5D-47DB-867D-14E5E2A79595}" srcOrd="0" destOrd="0" presId="urn:microsoft.com/office/officeart/2008/layout/LinedList"/>
    <dgm:cxn modelId="{26891777-01A8-4956-A221-CED80170D555}" srcId="{E13B235B-20B6-4AE2-BB9C-E5B489E58C0E}" destId="{8E6BA562-862A-4EC2-A2ED-97DC0C33737C}" srcOrd="3" destOrd="0" parTransId="{E1EF1884-2CF6-40A2-BC2B-950A1A4E5CA0}" sibTransId="{7E3BA5C3-87A8-4EC7-B826-3C9D0BA05C9D}"/>
    <dgm:cxn modelId="{E56B4088-5C0A-4BE2-B0F3-273664465E20}" type="presOf" srcId="{E13B235B-20B6-4AE2-BB9C-E5B489E58C0E}" destId="{601E65D0-4E9A-4633-835C-7E229CCCE09A}" srcOrd="0" destOrd="0" presId="urn:microsoft.com/office/officeart/2008/layout/LinedList"/>
    <dgm:cxn modelId="{0B62D5A2-AFA8-4E08-90CD-E4E235987351}" srcId="{E13B235B-20B6-4AE2-BB9C-E5B489E58C0E}" destId="{72BAEDA2-06DF-4702-AC33-76EE27450603}" srcOrd="5" destOrd="0" parTransId="{8E7B7B95-7C3B-4FD9-849B-CCBCC3DF900F}" sibTransId="{543EBAF7-95EC-4700-9BD3-BF7C99816F73}"/>
    <dgm:cxn modelId="{BCEE43A4-F680-4AC3-9421-1C76AFAE1F4F}" srcId="{E13B235B-20B6-4AE2-BB9C-E5B489E58C0E}" destId="{DAF693BE-8B1F-4ECB-9C0F-ED028A70977F}" srcOrd="4" destOrd="0" parTransId="{CF631000-E4C4-48D0-A9B2-7A2851441346}" sibTransId="{4649BD22-5BE8-41FE-839A-56CD2AF810EA}"/>
    <dgm:cxn modelId="{DB2F80A8-6711-4FE6-A6EE-9472DDDC276B}" type="presOf" srcId="{21643413-0899-4464-A3F0-7DA75F4C31A3}" destId="{6C3FE530-B61B-4D6B-9A1A-1418150056F5}" srcOrd="0" destOrd="0" presId="urn:microsoft.com/office/officeart/2008/layout/LinedList"/>
    <dgm:cxn modelId="{40CC9AAD-2033-4472-A6B4-9D00B208CF80}" type="presOf" srcId="{B8FE58E8-F441-4BA9-8D6E-2DD597C66892}" destId="{F8F77042-2703-4C98-8FF4-A7BF18F3F4EA}" srcOrd="0" destOrd="0" presId="urn:microsoft.com/office/officeart/2008/layout/LinedList"/>
    <dgm:cxn modelId="{B94B47B0-00C0-4E41-BDF3-414D3E12C6BE}" srcId="{E13B235B-20B6-4AE2-BB9C-E5B489E58C0E}" destId="{B8FE58E8-F441-4BA9-8D6E-2DD597C66892}" srcOrd="6" destOrd="0" parTransId="{FF614CD2-7230-44D0-8AB0-0BDAFF06736B}" sibTransId="{0EBB21F1-91E1-43EA-BC87-FB0F4007F047}"/>
    <dgm:cxn modelId="{2774A1C4-2A73-4FBB-AB26-4FC0B04B6B1D}" type="presOf" srcId="{2835548E-4577-4CC2-9D66-34A87F6F2AB2}" destId="{A7480532-18DA-46FE-93DB-E843ACA88E27}" srcOrd="0" destOrd="0" presId="urn:microsoft.com/office/officeart/2008/layout/LinedList"/>
    <dgm:cxn modelId="{82CC0DDE-DB4C-4305-A1D4-26C789E49168}" srcId="{E13B235B-20B6-4AE2-BB9C-E5B489E58C0E}" destId="{E7B3096D-2BB2-4F34-B700-5794F7D84D3B}" srcOrd="2" destOrd="0" parTransId="{EF515BA2-3A6F-42EC-BD9D-A5948FDE2067}" sibTransId="{DD5DF523-441C-479A-9405-12423B88986F}"/>
    <dgm:cxn modelId="{F12921E9-679B-405E-80F4-6C16A0E2602C}" type="presOf" srcId="{E7B3096D-2BB2-4F34-B700-5794F7D84D3B}" destId="{18F51E5B-4FEE-442D-941B-C96972B3C26D}" srcOrd="0" destOrd="0" presId="urn:microsoft.com/office/officeart/2008/layout/LinedList"/>
    <dgm:cxn modelId="{07B87BFB-396B-4D23-AEDC-6487FEB31563}" type="presOf" srcId="{DAF693BE-8B1F-4ECB-9C0F-ED028A70977F}" destId="{A0049932-5D8A-4FAF-B2D7-260682C2DBF9}" srcOrd="0" destOrd="0" presId="urn:microsoft.com/office/officeart/2008/layout/LinedList"/>
    <dgm:cxn modelId="{503AFF2D-7D02-44AF-83E1-FE1F83231690}" type="presParOf" srcId="{601E65D0-4E9A-4633-835C-7E229CCCE09A}" destId="{1FA85092-D237-42EA-8DCE-89E8381A9CD4}" srcOrd="0" destOrd="0" presId="urn:microsoft.com/office/officeart/2008/layout/LinedList"/>
    <dgm:cxn modelId="{E8896928-D298-418A-BC9E-D78F16BD31B0}" type="presParOf" srcId="{601E65D0-4E9A-4633-835C-7E229CCCE09A}" destId="{553A8108-AB67-4AE4-8E33-A03E7D3710E6}" srcOrd="1" destOrd="0" presId="urn:microsoft.com/office/officeart/2008/layout/LinedList"/>
    <dgm:cxn modelId="{FE13639D-C354-4801-AAC5-BCDD93D756C5}" type="presParOf" srcId="{553A8108-AB67-4AE4-8E33-A03E7D3710E6}" destId="{A7480532-18DA-46FE-93DB-E843ACA88E27}" srcOrd="0" destOrd="0" presId="urn:microsoft.com/office/officeart/2008/layout/LinedList"/>
    <dgm:cxn modelId="{B679430E-CACB-4447-8908-11295139289D}" type="presParOf" srcId="{553A8108-AB67-4AE4-8E33-A03E7D3710E6}" destId="{B6E356B5-2C2D-42E7-A1F1-4CAB4A16B03D}" srcOrd="1" destOrd="0" presId="urn:microsoft.com/office/officeart/2008/layout/LinedList"/>
    <dgm:cxn modelId="{E599668B-A4B8-483F-A6A4-ABF337DDF010}" type="presParOf" srcId="{601E65D0-4E9A-4633-835C-7E229CCCE09A}" destId="{87D09502-2941-4E7F-9C07-3AB276FCCD3F}" srcOrd="2" destOrd="0" presId="urn:microsoft.com/office/officeart/2008/layout/LinedList"/>
    <dgm:cxn modelId="{1D03B5C1-5063-42D8-A965-AA8013586F7D}" type="presParOf" srcId="{601E65D0-4E9A-4633-835C-7E229CCCE09A}" destId="{701FAC39-258A-418B-A3EF-DE16FF602700}" srcOrd="3" destOrd="0" presId="urn:microsoft.com/office/officeart/2008/layout/LinedList"/>
    <dgm:cxn modelId="{1F92122C-1DFA-4528-810A-FB2DB36E31D4}" type="presParOf" srcId="{701FAC39-258A-418B-A3EF-DE16FF602700}" destId="{6C3FE530-B61B-4D6B-9A1A-1418150056F5}" srcOrd="0" destOrd="0" presId="urn:microsoft.com/office/officeart/2008/layout/LinedList"/>
    <dgm:cxn modelId="{FEFA78A8-302E-434C-9250-531FE2209648}" type="presParOf" srcId="{701FAC39-258A-418B-A3EF-DE16FF602700}" destId="{6C8E07F5-6958-4B00-AA2F-E247437FEB85}" srcOrd="1" destOrd="0" presId="urn:microsoft.com/office/officeart/2008/layout/LinedList"/>
    <dgm:cxn modelId="{1319E730-2054-4482-A2FC-BCEE333836FD}" type="presParOf" srcId="{601E65D0-4E9A-4633-835C-7E229CCCE09A}" destId="{F8A6969A-239E-42BE-9DEA-6F8C82B10796}" srcOrd="4" destOrd="0" presId="urn:microsoft.com/office/officeart/2008/layout/LinedList"/>
    <dgm:cxn modelId="{EEFB09A2-3453-48A3-8FC9-C0F0CA82A220}" type="presParOf" srcId="{601E65D0-4E9A-4633-835C-7E229CCCE09A}" destId="{6A99F23F-3861-488F-A8CB-349BBE48A5CB}" srcOrd="5" destOrd="0" presId="urn:microsoft.com/office/officeart/2008/layout/LinedList"/>
    <dgm:cxn modelId="{D2A611B4-3745-44B0-9969-978BB8E38102}" type="presParOf" srcId="{6A99F23F-3861-488F-A8CB-349BBE48A5CB}" destId="{18F51E5B-4FEE-442D-941B-C96972B3C26D}" srcOrd="0" destOrd="0" presId="urn:microsoft.com/office/officeart/2008/layout/LinedList"/>
    <dgm:cxn modelId="{EB173BEB-D863-4144-B8BF-3166C1FC5675}" type="presParOf" srcId="{6A99F23F-3861-488F-A8CB-349BBE48A5CB}" destId="{C3068873-2814-4820-AA98-355F571A6D39}" srcOrd="1" destOrd="0" presId="urn:microsoft.com/office/officeart/2008/layout/LinedList"/>
    <dgm:cxn modelId="{4E33E545-5860-44BD-B723-57EFC5F417B0}" type="presParOf" srcId="{601E65D0-4E9A-4633-835C-7E229CCCE09A}" destId="{48D46B13-B19B-4A6F-91F4-2EEA9C320689}" srcOrd="6" destOrd="0" presId="urn:microsoft.com/office/officeart/2008/layout/LinedList"/>
    <dgm:cxn modelId="{E8EC3FD5-CE57-4C41-826E-70EE166D3259}" type="presParOf" srcId="{601E65D0-4E9A-4633-835C-7E229CCCE09A}" destId="{A153777C-0347-4282-8196-86EABCBD8730}" srcOrd="7" destOrd="0" presId="urn:microsoft.com/office/officeart/2008/layout/LinedList"/>
    <dgm:cxn modelId="{5F8D0CA5-C55E-4EA4-8CFA-59EF1A1B933C}" type="presParOf" srcId="{A153777C-0347-4282-8196-86EABCBD8730}" destId="{EDD2CD01-1B5D-47DB-867D-14E5E2A79595}" srcOrd="0" destOrd="0" presId="urn:microsoft.com/office/officeart/2008/layout/LinedList"/>
    <dgm:cxn modelId="{A12D7D18-30F3-44AB-9D15-3150232D3569}" type="presParOf" srcId="{A153777C-0347-4282-8196-86EABCBD8730}" destId="{7181F5B7-6442-41BE-81E7-35CDBC4CCCB5}" srcOrd="1" destOrd="0" presId="urn:microsoft.com/office/officeart/2008/layout/LinedList"/>
    <dgm:cxn modelId="{6FF0AB1D-57E0-4E48-9323-15FC0086BF07}" type="presParOf" srcId="{601E65D0-4E9A-4633-835C-7E229CCCE09A}" destId="{ECCB8242-02E9-4AA7-8841-85453ABCAA3E}" srcOrd="8" destOrd="0" presId="urn:microsoft.com/office/officeart/2008/layout/LinedList"/>
    <dgm:cxn modelId="{6DFB1759-DB8A-42F6-83C1-30A9D86EC4A6}" type="presParOf" srcId="{601E65D0-4E9A-4633-835C-7E229CCCE09A}" destId="{71C1102A-46A0-4408-ACDA-BA3FA01A75E4}" srcOrd="9" destOrd="0" presId="urn:microsoft.com/office/officeart/2008/layout/LinedList"/>
    <dgm:cxn modelId="{398DF6E7-E733-4335-91E2-904D19111C5C}" type="presParOf" srcId="{71C1102A-46A0-4408-ACDA-BA3FA01A75E4}" destId="{A0049932-5D8A-4FAF-B2D7-260682C2DBF9}" srcOrd="0" destOrd="0" presId="urn:microsoft.com/office/officeart/2008/layout/LinedList"/>
    <dgm:cxn modelId="{D41342C1-EDE3-46C1-BA34-DB09EAE73CA0}" type="presParOf" srcId="{71C1102A-46A0-4408-ACDA-BA3FA01A75E4}" destId="{DFC9C5C6-D16C-476D-BEE6-A4AB4F29C2A9}" srcOrd="1" destOrd="0" presId="urn:microsoft.com/office/officeart/2008/layout/LinedList"/>
    <dgm:cxn modelId="{38D8E0AC-D453-45A6-8BA2-7EAF447F9E1E}" type="presParOf" srcId="{601E65D0-4E9A-4633-835C-7E229CCCE09A}" destId="{F7AB8C83-27F3-4F5E-A407-B31F33A79836}" srcOrd="10" destOrd="0" presId="urn:microsoft.com/office/officeart/2008/layout/LinedList"/>
    <dgm:cxn modelId="{1C857620-21F6-461E-902A-99AC3FA5EDA8}" type="presParOf" srcId="{601E65D0-4E9A-4633-835C-7E229CCCE09A}" destId="{408E5E2B-FEB0-42CB-9FB8-3E4F3FA8BD39}" srcOrd="11" destOrd="0" presId="urn:microsoft.com/office/officeart/2008/layout/LinedList"/>
    <dgm:cxn modelId="{4F88F0EF-1C22-4604-B3C7-1A0B9A467F94}" type="presParOf" srcId="{408E5E2B-FEB0-42CB-9FB8-3E4F3FA8BD39}" destId="{34A23FA9-B8E7-4862-8E74-04E589738419}" srcOrd="0" destOrd="0" presId="urn:microsoft.com/office/officeart/2008/layout/LinedList"/>
    <dgm:cxn modelId="{DDD2B417-F567-47D8-A583-8AF3C2FB2068}" type="presParOf" srcId="{408E5E2B-FEB0-42CB-9FB8-3E4F3FA8BD39}" destId="{45E5856D-2D9A-4856-AFB2-B8263DF16936}" srcOrd="1" destOrd="0" presId="urn:microsoft.com/office/officeart/2008/layout/LinedList"/>
    <dgm:cxn modelId="{8BAFC5B8-0D11-4030-A01B-6C9F99D6D585}" type="presParOf" srcId="{601E65D0-4E9A-4633-835C-7E229CCCE09A}" destId="{30F92533-F3D9-4ED1-BC99-D2C0A49B62A3}" srcOrd="12" destOrd="0" presId="urn:microsoft.com/office/officeart/2008/layout/LinedList"/>
    <dgm:cxn modelId="{87A10D7F-FBD2-41E4-9839-596958B29E71}" type="presParOf" srcId="{601E65D0-4E9A-4633-835C-7E229CCCE09A}" destId="{D468E51C-69F8-4E70-BDB1-FFF7855EE5C2}" srcOrd="13" destOrd="0" presId="urn:microsoft.com/office/officeart/2008/layout/LinedList"/>
    <dgm:cxn modelId="{971F0535-521B-4175-9771-F9ECAEF81C20}" type="presParOf" srcId="{D468E51C-69F8-4E70-BDB1-FFF7855EE5C2}" destId="{F8F77042-2703-4C98-8FF4-A7BF18F3F4EA}" srcOrd="0" destOrd="0" presId="urn:microsoft.com/office/officeart/2008/layout/LinedList"/>
    <dgm:cxn modelId="{C413D057-114E-4229-B31A-108EC06E3F0D}" type="presParOf" srcId="{D468E51C-69F8-4E70-BDB1-FFF7855EE5C2}" destId="{3372A627-8DA4-4A57-9E11-D03E08B41F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7521C4C-8536-4BF5-AB62-70277A35CC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C2D788-1A59-4E39-9D0C-B552FD277E69}">
      <dgm:prSet/>
      <dgm:spPr/>
      <dgm:t>
        <a:bodyPr/>
        <a:lstStyle/>
        <a:p>
          <a:r>
            <a:rPr lang="en-US"/>
            <a:t>Testing Service alone is not advertised.  Intended to be a tool to be used in provision of care.</a:t>
          </a:r>
        </a:p>
      </dgm:t>
    </dgm:pt>
    <dgm:pt modelId="{98C56E1B-9A9B-4843-B1B0-3CB4F9ECC96E}" type="parTrans" cxnId="{51D3D552-0F3B-4322-877A-05E221006F89}">
      <dgm:prSet/>
      <dgm:spPr/>
      <dgm:t>
        <a:bodyPr/>
        <a:lstStyle/>
        <a:p>
          <a:endParaRPr lang="en-US"/>
        </a:p>
      </dgm:t>
    </dgm:pt>
    <dgm:pt modelId="{9ED36EE1-4A65-49EC-A4C6-4894B1971CD0}" type="sibTrans" cxnId="{51D3D552-0F3B-4322-877A-05E221006F89}">
      <dgm:prSet/>
      <dgm:spPr/>
      <dgm:t>
        <a:bodyPr/>
        <a:lstStyle/>
        <a:p>
          <a:endParaRPr lang="en-US"/>
        </a:p>
      </dgm:t>
    </dgm:pt>
    <dgm:pt modelId="{206E94B2-5A5E-469E-B40C-C4DACA01CA28}">
      <dgm:prSet/>
      <dgm:spPr/>
      <dgm:t>
        <a:bodyPr/>
        <a:lstStyle/>
        <a:p>
          <a:r>
            <a:rPr lang="en-US"/>
            <a:t>Afinion HbA1c</a:t>
          </a:r>
          <a:r>
            <a:rPr lang="en-CA"/>
            <a:t> </a:t>
          </a:r>
          <a:endParaRPr lang="en-US"/>
        </a:p>
      </dgm:t>
    </dgm:pt>
    <dgm:pt modelId="{10EE6BD3-05A3-4DEE-80F4-16DA214B1451}" type="parTrans" cxnId="{22F68A08-7390-4513-807A-F2F4E81784E2}">
      <dgm:prSet/>
      <dgm:spPr/>
      <dgm:t>
        <a:bodyPr/>
        <a:lstStyle/>
        <a:p>
          <a:endParaRPr lang="en-US"/>
        </a:p>
      </dgm:t>
    </dgm:pt>
    <dgm:pt modelId="{01C58C41-7FD7-428C-932D-5B25BBAC5119}" type="sibTrans" cxnId="{22F68A08-7390-4513-807A-F2F4E81784E2}">
      <dgm:prSet/>
      <dgm:spPr/>
      <dgm:t>
        <a:bodyPr/>
        <a:lstStyle/>
        <a:p>
          <a:endParaRPr lang="en-US"/>
        </a:p>
      </dgm:t>
    </dgm:pt>
    <dgm:pt modelId="{2CF1BAC0-1367-4DCC-B6ED-51B3E77D3469}">
      <dgm:prSet/>
      <dgm:spPr/>
      <dgm:t>
        <a:bodyPr/>
        <a:lstStyle/>
        <a:p>
          <a:r>
            <a:rPr lang="en-CA"/>
            <a:t>Afinion Lipid Panel</a:t>
          </a:r>
          <a:endParaRPr lang="en-US"/>
        </a:p>
      </dgm:t>
    </dgm:pt>
    <dgm:pt modelId="{3224CCF4-5025-459F-8850-38B2FE53F629}" type="parTrans" cxnId="{ED8B6E40-6054-4F72-ACBC-B570B4C67494}">
      <dgm:prSet/>
      <dgm:spPr/>
      <dgm:t>
        <a:bodyPr/>
        <a:lstStyle/>
        <a:p>
          <a:endParaRPr lang="en-US"/>
        </a:p>
      </dgm:t>
    </dgm:pt>
    <dgm:pt modelId="{B69C5FD7-F1CB-4A8B-BCB5-D2BB0C883875}" type="sibTrans" cxnId="{ED8B6E40-6054-4F72-ACBC-B570B4C67494}">
      <dgm:prSet/>
      <dgm:spPr/>
      <dgm:t>
        <a:bodyPr/>
        <a:lstStyle/>
        <a:p>
          <a:endParaRPr lang="en-US"/>
        </a:p>
      </dgm:t>
    </dgm:pt>
    <dgm:pt modelId="{99B7745E-84A0-48EE-B597-D39FB602B36D}">
      <dgm:prSet/>
      <dgm:spPr/>
      <dgm:t>
        <a:bodyPr/>
        <a:lstStyle/>
        <a:p>
          <a:r>
            <a:rPr lang="en-CA"/>
            <a:t>ID NOW Group A Strep</a:t>
          </a:r>
          <a:endParaRPr lang="en-US"/>
        </a:p>
      </dgm:t>
    </dgm:pt>
    <dgm:pt modelId="{906167BC-456E-48D1-87FD-9DB3A4723C2D}" type="parTrans" cxnId="{732CE570-98B3-4B22-86C2-18003697C057}">
      <dgm:prSet/>
      <dgm:spPr/>
      <dgm:t>
        <a:bodyPr/>
        <a:lstStyle/>
        <a:p>
          <a:endParaRPr lang="en-US"/>
        </a:p>
      </dgm:t>
    </dgm:pt>
    <dgm:pt modelId="{90EA8108-9E7B-417B-A695-A894595DAFA6}" type="sibTrans" cxnId="{732CE570-98B3-4B22-86C2-18003697C057}">
      <dgm:prSet/>
      <dgm:spPr/>
      <dgm:t>
        <a:bodyPr/>
        <a:lstStyle/>
        <a:p>
          <a:endParaRPr lang="en-US"/>
        </a:p>
      </dgm:t>
    </dgm:pt>
    <dgm:pt modelId="{9C058A0B-234E-49AA-A64D-3653A4858757}">
      <dgm:prSet/>
      <dgm:spPr/>
      <dgm:t>
        <a:bodyPr/>
        <a:lstStyle/>
        <a:p>
          <a:r>
            <a:rPr lang="en-CA"/>
            <a:t>Coaguchek Pro II</a:t>
          </a:r>
          <a:endParaRPr lang="en-US"/>
        </a:p>
      </dgm:t>
    </dgm:pt>
    <dgm:pt modelId="{5E0376FF-C0C8-4486-BDBB-D8F2DB78BCE5}" type="parTrans" cxnId="{672ACE9D-40D3-4E0D-BEA3-57FC244C0E4E}">
      <dgm:prSet/>
      <dgm:spPr/>
      <dgm:t>
        <a:bodyPr/>
        <a:lstStyle/>
        <a:p>
          <a:endParaRPr lang="en-US"/>
        </a:p>
      </dgm:t>
    </dgm:pt>
    <dgm:pt modelId="{1E0B35D9-143A-4365-9A6A-F329B59AFDA2}" type="sibTrans" cxnId="{672ACE9D-40D3-4E0D-BEA3-57FC244C0E4E}">
      <dgm:prSet/>
      <dgm:spPr/>
      <dgm:t>
        <a:bodyPr/>
        <a:lstStyle/>
        <a:p>
          <a:endParaRPr lang="en-US"/>
        </a:p>
      </dgm:t>
    </dgm:pt>
    <dgm:pt modelId="{6E74F11F-3A48-4010-8066-F3EDBC234AAE}" type="pres">
      <dgm:prSet presAssocID="{57521C4C-8536-4BF5-AB62-70277A35CCA6}" presName="linear" presStyleCnt="0">
        <dgm:presLayoutVars>
          <dgm:animLvl val="lvl"/>
          <dgm:resizeHandles val="exact"/>
        </dgm:presLayoutVars>
      </dgm:prSet>
      <dgm:spPr/>
    </dgm:pt>
    <dgm:pt modelId="{04AAB52D-4DCC-44A0-88C9-305A5E321AC1}" type="pres">
      <dgm:prSet presAssocID="{38C2D788-1A59-4E39-9D0C-B552FD277E69}" presName="parentText" presStyleLbl="node1" presStyleIdx="0" presStyleCnt="5">
        <dgm:presLayoutVars>
          <dgm:chMax val="0"/>
          <dgm:bulletEnabled val="1"/>
        </dgm:presLayoutVars>
      </dgm:prSet>
      <dgm:spPr/>
    </dgm:pt>
    <dgm:pt modelId="{606E50A6-5602-4981-B1AA-ECAF87165649}" type="pres">
      <dgm:prSet presAssocID="{9ED36EE1-4A65-49EC-A4C6-4894B1971CD0}" presName="spacer" presStyleCnt="0"/>
      <dgm:spPr/>
    </dgm:pt>
    <dgm:pt modelId="{FCD660B1-71F1-4ED9-BCBD-425261BEB356}" type="pres">
      <dgm:prSet presAssocID="{206E94B2-5A5E-469E-B40C-C4DACA01CA28}" presName="parentText" presStyleLbl="node1" presStyleIdx="1" presStyleCnt="5">
        <dgm:presLayoutVars>
          <dgm:chMax val="0"/>
          <dgm:bulletEnabled val="1"/>
        </dgm:presLayoutVars>
      </dgm:prSet>
      <dgm:spPr/>
    </dgm:pt>
    <dgm:pt modelId="{B6757CED-4996-434D-B752-629B3A17E9DD}" type="pres">
      <dgm:prSet presAssocID="{01C58C41-7FD7-428C-932D-5B25BBAC5119}" presName="spacer" presStyleCnt="0"/>
      <dgm:spPr/>
    </dgm:pt>
    <dgm:pt modelId="{A8C6069B-DCFD-4A42-BA64-7E8B8896867C}" type="pres">
      <dgm:prSet presAssocID="{2CF1BAC0-1367-4DCC-B6ED-51B3E77D3469}" presName="parentText" presStyleLbl="node1" presStyleIdx="2" presStyleCnt="5">
        <dgm:presLayoutVars>
          <dgm:chMax val="0"/>
          <dgm:bulletEnabled val="1"/>
        </dgm:presLayoutVars>
      </dgm:prSet>
      <dgm:spPr/>
    </dgm:pt>
    <dgm:pt modelId="{D7CD3151-774B-4630-875C-4C8A84224D31}" type="pres">
      <dgm:prSet presAssocID="{B69C5FD7-F1CB-4A8B-BCB5-D2BB0C883875}" presName="spacer" presStyleCnt="0"/>
      <dgm:spPr/>
    </dgm:pt>
    <dgm:pt modelId="{3076BBDC-73C8-4BD0-8D9C-885FC2F5DB84}" type="pres">
      <dgm:prSet presAssocID="{99B7745E-84A0-48EE-B597-D39FB602B36D}" presName="parentText" presStyleLbl="node1" presStyleIdx="3" presStyleCnt="5">
        <dgm:presLayoutVars>
          <dgm:chMax val="0"/>
          <dgm:bulletEnabled val="1"/>
        </dgm:presLayoutVars>
      </dgm:prSet>
      <dgm:spPr/>
    </dgm:pt>
    <dgm:pt modelId="{71069099-1167-4771-B424-953C88723FA3}" type="pres">
      <dgm:prSet presAssocID="{90EA8108-9E7B-417B-A695-A894595DAFA6}" presName="spacer" presStyleCnt="0"/>
      <dgm:spPr/>
    </dgm:pt>
    <dgm:pt modelId="{8276692A-0127-4609-8CB8-E34851456A1E}" type="pres">
      <dgm:prSet presAssocID="{9C058A0B-234E-49AA-A64D-3653A4858757}" presName="parentText" presStyleLbl="node1" presStyleIdx="4" presStyleCnt="5">
        <dgm:presLayoutVars>
          <dgm:chMax val="0"/>
          <dgm:bulletEnabled val="1"/>
        </dgm:presLayoutVars>
      </dgm:prSet>
      <dgm:spPr/>
    </dgm:pt>
  </dgm:ptLst>
  <dgm:cxnLst>
    <dgm:cxn modelId="{22F68A08-7390-4513-807A-F2F4E81784E2}" srcId="{57521C4C-8536-4BF5-AB62-70277A35CCA6}" destId="{206E94B2-5A5E-469E-B40C-C4DACA01CA28}" srcOrd="1" destOrd="0" parTransId="{10EE6BD3-05A3-4DEE-80F4-16DA214B1451}" sibTransId="{01C58C41-7FD7-428C-932D-5B25BBAC5119}"/>
    <dgm:cxn modelId="{58D1B22F-FC13-40DC-AD1A-4E29A1F40BAE}" type="presOf" srcId="{57521C4C-8536-4BF5-AB62-70277A35CCA6}" destId="{6E74F11F-3A48-4010-8066-F3EDBC234AAE}" srcOrd="0" destOrd="0" presId="urn:microsoft.com/office/officeart/2005/8/layout/vList2"/>
    <dgm:cxn modelId="{ED8B6E40-6054-4F72-ACBC-B570B4C67494}" srcId="{57521C4C-8536-4BF5-AB62-70277A35CCA6}" destId="{2CF1BAC0-1367-4DCC-B6ED-51B3E77D3469}" srcOrd="2" destOrd="0" parTransId="{3224CCF4-5025-459F-8850-38B2FE53F629}" sibTransId="{B69C5FD7-F1CB-4A8B-BCB5-D2BB0C883875}"/>
    <dgm:cxn modelId="{448CF040-E96D-4B98-BA64-8D9629BE9DA0}" type="presOf" srcId="{2CF1BAC0-1367-4DCC-B6ED-51B3E77D3469}" destId="{A8C6069B-DCFD-4A42-BA64-7E8B8896867C}" srcOrd="0" destOrd="0" presId="urn:microsoft.com/office/officeart/2005/8/layout/vList2"/>
    <dgm:cxn modelId="{58522344-86F0-4D9A-8DEB-0F4637D44DCD}" type="presOf" srcId="{38C2D788-1A59-4E39-9D0C-B552FD277E69}" destId="{04AAB52D-4DCC-44A0-88C9-305A5E321AC1}" srcOrd="0" destOrd="0" presId="urn:microsoft.com/office/officeart/2005/8/layout/vList2"/>
    <dgm:cxn modelId="{B0C0306C-7330-4DDB-A931-5F5A31EE439A}" type="presOf" srcId="{9C058A0B-234E-49AA-A64D-3653A4858757}" destId="{8276692A-0127-4609-8CB8-E34851456A1E}" srcOrd="0" destOrd="0" presId="urn:microsoft.com/office/officeart/2005/8/layout/vList2"/>
    <dgm:cxn modelId="{732CE570-98B3-4B22-86C2-18003697C057}" srcId="{57521C4C-8536-4BF5-AB62-70277A35CCA6}" destId="{99B7745E-84A0-48EE-B597-D39FB602B36D}" srcOrd="3" destOrd="0" parTransId="{906167BC-456E-48D1-87FD-9DB3A4723C2D}" sibTransId="{90EA8108-9E7B-417B-A695-A894595DAFA6}"/>
    <dgm:cxn modelId="{51D3D552-0F3B-4322-877A-05E221006F89}" srcId="{57521C4C-8536-4BF5-AB62-70277A35CCA6}" destId="{38C2D788-1A59-4E39-9D0C-B552FD277E69}" srcOrd="0" destOrd="0" parTransId="{98C56E1B-9A9B-4843-B1B0-3CB4F9ECC96E}" sibTransId="{9ED36EE1-4A65-49EC-A4C6-4894B1971CD0}"/>
    <dgm:cxn modelId="{5ACDAE8B-1F10-4764-9D4D-2D0A6D6FD64B}" type="presOf" srcId="{206E94B2-5A5E-469E-B40C-C4DACA01CA28}" destId="{FCD660B1-71F1-4ED9-BCBD-425261BEB356}" srcOrd="0" destOrd="0" presId="urn:microsoft.com/office/officeart/2005/8/layout/vList2"/>
    <dgm:cxn modelId="{672ACE9D-40D3-4E0D-BEA3-57FC244C0E4E}" srcId="{57521C4C-8536-4BF5-AB62-70277A35CCA6}" destId="{9C058A0B-234E-49AA-A64D-3653A4858757}" srcOrd="4" destOrd="0" parTransId="{5E0376FF-C0C8-4486-BDBB-D8F2DB78BCE5}" sibTransId="{1E0B35D9-143A-4365-9A6A-F329B59AFDA2}"/>
    <dgm:cxn modelId="{ED6DE1CC-1893-4303-87E3-FB891C335F2C}" type="presOf" srcId="{99B7745E-84A0-48EE-B597-D39FB602B36D}" destId="{3076BBDC-73C8-4BD0-8D9C-885FC2F5DB84}" srcOrd="0" destOrd="0" presId="urn:microsoft.com/office/officeart/2005/8/layout/vList2"/>
    <dgm:cxn modelId="{6210674C-EB08-483B-AB1A-C9EE40E6A7B9}" type="presParOf" srcId="{6E74F11F-3A48-4010-8066-F3EDBC234AAE}" destId="{04AAB52D-4DCC-44A0-88C9-305A5E321AC1}" srcOrd="0" destOrd="0" presId="urn:microsoft.com/office/officeart/2005/8/layout/vList2"/>
    <dgm:cxn modelId="{678997F6-6984-4130-B2F3-191CD4C87771}" type="presParOf" srcId="{6E74F11F-3A48-4010-8066-F3EDBC234AAE}" destId="{606E50A6-5602-4981-B1AA-ECAF87165649}" srcOrd="1" destOrd="0" presId="urn:microsoft.com/office/officeart/2005/8/layout/vList2"/>
    <dgm:cxn modelId="{44004559-F100-4EDF-AC08-1A85B4246B28}" type="presParOf" srcId="{6E74F11F-3A48-4010-8066-F3EDBC234AAE}" destId="{FCD660B1-71F1-4ED9-BCBD-425261BEB356}" srcOrd="2" destOrd="0" presId="urn:microsoft.com/office/officeart/2005/8/layout/vList2"/>
    <dgm:cxn modelId="{8306DDD2-0CFB-49AE-954F-25CB1C75B994}" type="presParOf" srcId="{6E74F11F-3A48-4010-8066-F3EDBC234AAE}" destId="{B6757CED-4996-434D-B752-629B3A17E9DD}" srcOrd="3" destOrd="0" presId="urn:microsoft.com/office/officeart/2005/8/layout/vList2"/>
    <dgm:cxn modelId="{33A0B319-2039-4C9E-84B8-3449E86983F9}" type="presParOf" srcId="{6E74F11F-3A48-4010-8066-F3EDBC234AAE}" destId="{A8C6069B-DCFD-4A42-BA64-7E8B8896867C}" srcOrd="4" destOrd="0" presId="urn:microsoft.com/office/officeart/2005/8/layout/vList2"/>
    <dgm:cxn modelId="{BBF0D812-3864-42F0-8C9D-058A0C437C02}" type="presParOf" srcId="{6E74F11F-3A48-4010-8066-F3EDBC234AAE}" destId="{D7CD3151-774B-4630-875C-4C8A84224D31}" srcOrd="5" destOrd="0" presId="urn:microsoft.com/office/officeart/2005/8/layout/vList2"/>
    <dgm:cxn modelId="{D3710E1A-4DD2-472F-B136-041D07294595}" type="presParOf" srcId="{6E74F11F-3A48-4010-8066-F3EDBC234AAE}" destId="{3076BBDC-73C8-4BD0-8D9C-885FC2F5DB84}" srcOrd="6" destOrd="0" presId="urn:microsoft.com/office/officeart/2005/8/layout/vList2"/>
    <dgm:cxn modelId="{E097183C-C397-4AC0-AA3A-788B107D244B}" type="presParOf" srcId="{6E74F11F-3A48-4010-8066-F3EDBC234AAE}" destId="{71069099-1167-4771-B424-953C88723FA3}" srcOrd="7" destOrd="0" presId="urn:microsoft.com/office/officeart/2005/8/layout/vList2"/>
    <dgm:cxn modelId="{72755420-D8B6-43DC-B200-9AC794660C43}" type="presParOf" srcId="{6E74F11F-3A48-4010-8066-F3EDBC234AAE}" destId="{8276692A-0127-4609-8CB8-E34851456A1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1DDC0-8D8D-4144-8F63-7DB42CC8BC67}"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73877C31-C005-4C88-898F-6D116C62A582}">
      <dgm:prSet/>
      <dgm:spPr/>
      <dgm:t>
        <a:bodyPr/>
        <a:lstStyle/>
        <a:p>
          <a:r>
            <a:rPr lang="en-CA" dirty="0"/>
            <a:t>The Community Pharmacy Primary Care Clinic (CPPCC) Demonstration Project was launched on February 1</a:t>
          </a:r>
          <a:r>
            <a:rPr lang="en-CA" baseline="30000" dirty="0"/>
            <a:t>st</a:t>
          </a:r>
          <a:r>
            <a:rPr lang="en-CA" dirty="0"/>
            <a:t>, 2022.  The project began with 12 clinic sites which expanded to include an additional 13 sites as of November, 2023, 6 Lawtons PWIC+ sites joined the project June, 2024 and NS Government just announced an additional 14 sites will be added September/October 2024 for a total of 45 sites across Nova Scotia. </a:t>
          </a:r>
          <a:endParaRPr lang="en-US" dirty="0"/>
        </a:p>
      </dgm:t>
    </dgm:pt>
    <dgm:pt modelId="{A8F56E12-D0BC-403F-BE22-D3462B38AAFB}" type="parTrans" cxnId="{F22AD7B4-07C6-4E1A-99CB-465194271546}">
      <dgm:prSet/>
      <dgm:spPr/>
      <dgm:t>
        <a:bodyPr/>
        <a:lstStyle/>
        <a:p>
          <a:endParaRPr lang="en-US"/>
        </a:p>
      </dgm:t>
    </dgm:pt>
    <dgm:pt modelId="{E5E4FCF5-3139-44A4-935B-76FF683FA773}" type="sibTrans" cxnId="{F22AD7B4-07C6-4E1A-99CB-465194271546}">
      <dgm:prSet/>
      <dgm:spPr/>
      <dgm:t>
        <a:bodyPr/>
        <a:lstStyle/>
        <a:p>
          <a:endParaRPr lang="en-US"/>
        </a:p>
      </dgm:t>
    </dgm:pt>
    <dgm:pt modelId="{A574971F-CEA0-4F57-B76F-0BF4598EE00C}">
      <dgm:prSet/>
      <dgm:spPr/>
      <dgm:t>
        <a:bodyPr/>
        <a:lstStyle/>
        <a:p>
          <a:r>
            <a:rPr lang="en-US"/>
            <a:t>Pharmacies are providing appointment-based services for all primary care services that are within the pharmacist scope of practice. This includes same day/next day appointments at all sites and released the day before/morning of for acute conditions.  </a:t>
          </a:r>
        </a:p>
      </dgm:t>
    </dgm:pt>
    <dgm:pt modelId="{30F8EDCB-F281-41D4-B456-DD960251CDDF}" type="parTrans" cxnId="{A35B0BEA-9EF2-40E1-BDAB-F7AA206A1BDF}">
      <dgm:prSet/>
      <dgm:spPr/>
      <dgm:t>
        <a:bodyPr/>
        <a:lstStyle/>
        <a:p>
          <a:endParaRPr lang="en-US"/>
        </a:p>
      </dgm:t>
    </dgm:pt>
    <dgm:pt modelId="{2F99604B-0344-4962-A441-DF5458A0F5C9}" type="sibTrans" cxnId="{A35B0BEA-9EF2-40E1-BDAB-F7AA206A1BDF}">
      <dgm:prSet/>
      <dgm:spPr/>
      <dgm:t>
        <a:bodyPr/>
        <a:lstStyle/>
        <a:p>
          <a:endParaRPr lang="en-US"/>
        </a:p>
      </dgm:t>
    </dgm:pt>
    <dgm:pt modelId="{79E48FB5-7350-4261-8B7B-4F077501E1B8}">
      <dgm:prSet/>
      <dgm:spPr/>
      <dgm:t>
        <a:bodyPr/>
        <a:lstStyle/>
        <a:p>
          <a:r>
            <a:rPr lang="en-US"/>
            <a:t>A pharmacy clinic admin assistant is hired/re-deployed to support clinic activities, ensuring the pharmacist is maximizing patient appointment time.</a:t>
          </a:r>
        </a:p>
      </dgm:t>
    </dgm:pt>
    <dgm:pt modelId="{3647A902-99B6-451C-B8EA-840EDD971872}" type="parTrans" cxnId="{F585F30F-F303-4401-9B61-54BB881074AA}">
      <dgm:prSet/>
      <dgm:spPr/>
      <dgm:t>
        <a:bodyPr/>
        <a:lstStyle/>
        <a:p>
          <a:endParaRPr lang="en-US"/>
        </a:p>
      </dgm:t>
    </dgm:pt>
    <dgm:pt modelId="{95367086-9B4C-4099-8E93-AA851F1A0A96}" type="sibTrans" cxnId="{F585F30F-F303-4401-9B61-54BB881074AA}">
      <dgm:prSet/>
      <dgm:spPr/>
      <dgm:t>
        <a:bodyPr/>
        <a:lstStyle/>
        <a:p>
          <a:endParaRPr lang="en-US"/>
        </a:p>
      </dgm:t>
    </dgm:pt>
    <dgm:pt modelId="{501FF3CC-4F4D-4E2F-8D68-52CE6AC95F7B}">
      <dgm:prSet/>
      <dgm:spPr/>
      <dgm:t>
        <a:bodyPr/>
        <a:lstStyle/>
        <a:p>
          <a:r>
            <a:rPr lang="en-US"/>
            <a:t>Based on demand in the geographical area and available staff, some clinic have been approved to provide care 20, 40  or up to 60 hours a week which includes a mixture of days, nights and weekend hours.</a:t>
          </a:r>
        </a:p>
      </dgm:t>
    </dgm:pt>
    <dgm:pt modelId="{0C9ECCD9-DE5C-45BC-9F3E-707E270E80BA}" type="parTrans" cxnId="{222F3020-547A-46D4-977A-B0EEB3489FF8}">
      <dgm:prSet/>
      <dgm:spPr/>
      <dgm:t>
        <a:bodyPr/>
        <a:lstStyle/>
        <a:p>
          <a:endParaRPr lang="en-US"/>
        </a:p>
      </dgm:t>
    </dgm:pt>
    <dgm:pt modelId="{20A3E8DA-AFB0-4EB2-BA5D-269517CCDD37}" type="sibTrans" cxnId="{222F3020-547A-46D4-977A-B0EEB3489FF8}">
      <dgm:prSet/>
      <dgm:spPr/>
      <dgm:t>
        <a:bodyPr/>
        <a:lstStyle/>
        <a:p>
          <a:endParaRPr lang="en-US"/>
        </a:p>
      </dgm:t>
    </dgm:pt>
    <dgm:pt modelId="{BF002485-9DDB-439C-A97A-6688AC2CE4CE}" type="pres">
      <dgm:prSet presAssocID="{2481DDC0-8D8D-4144-8F63-7DB42CC8BC67}" presName="vert0" presStyleCnt="0">
        <dgm:presLayoutVars>
          <dgm:dir/>
          <dgm:animOne val="branch"/>
          <dgm:animLvl val="lvl"/>
        </dgm:presLayoutVars>
      </dgm:prSet>
      <dgm:spPr/>
    </dgm:pt>
    <dgm:pt modelId="{F26530A1-4699-4F2D-8BDE-9AA921085C40}" type="pres">
      <dgm:prSet presAssocID="{73877C31-C005-4C88-898F-6D116C62A582}" presName="thickLine" presStyleLbl="alignNode1" presStyleIdx="0" presStyleCnt="4"/>
      <dgm:spPr/>
    </dgm:pt>
    <dgm:pt modelId="{565B2AC3-B4F4-438B-8DE3-B2C5DB04C43D}" type="pres">
      <dgm:prSet presAssocID="{73877C31-C005-4C88-898F-6D116C62A582}" presName="horz1" presStyleCnt="0"/>
      <dgm:spPr/>
    </dgm:pt>
    <dgm:pt modelId="{DCA65985-CBA1-4913-829A-7E9F27390546}" type="pres">
      <dgm:prSet presAssocID="{73877C31-C005-4C88-898F-6D116C62A582}" presName="tx1" presStyleLbl="revTx" presStyleIdx="0" presStyleCnt="4"/>
      <dgm:spPr/>
    </dgm:pt>
    <dgm:pt modelId="{45467B85-3E1C-4127-821E-623FC2AE12FB}" type="pres">
      <dgm:prSet presAssocID="{73877C31-C005-4C88-898F-6D116C62A582}" presName="vert1" presStyleCnt="0"/>
      <dgm:spPr/>
    </dgm:pt>
    <dgm:pt modelId="{7627967A-8D47-4D63-A13E-BB35D00E75B9}" type="pres">
      <dgm:prSet presAssocID="{A574971F-CEA0-4F57-B76F-0BF4598EE00C}" presName="thickLine" presStyleLbl="alignNode1" presStyleIdx="1" presStyleCnt="4"/>
      <dgm:spPr/>
    </dgm:pt>
    <dgm:pt modelId="{A1379A90-4779-4A95-8D81-532122DD91F8}" type="pres">
      <dgm:prSet presAssocID="{A574971F-CEA0-4F57-B76F-0BF4598EE00C}" presName="horz1" presStyleCnt="0"/>
      <dgm:spPr/>
    </dgm:pt>
    <dgm:pt modelId="{763FED87-7D35-4EFA-8FC2-1C3257119E6B}" type="pres">
      <dgm:prSet presAssocID="{A574971F-CEA0-4F57-B76F-0BF4598EE00C}" presName="tx1" presStyleLbl="revTx" presStyleIdx="1" presStyleCnt="4"/>
      <dgm:spPr/>
    </dgm:pt>
    <dgm:pt modelId="{0F240A09-0929-4CBC-A0A8-51845B5584ED}" type="pres">
      <dgm:prSet presAssocID="{A574971F-CEA0-4F57-B76F-0BF4598EE00C}" presName="vert1" presStyleCnt="0"/>
      <dgm:spPr/>
    </dgm:pt>
    <dgm:pt modelId="{4A22597F-A29B-4E0B-BB3C-F3C296193EB9}" type="pres">
      <dgm:prSet presAssocID="{79E48FB5-7350-4261-8B7B-4F077501E1B8}" presName="thickLine" presStyleLbl="alignNode1" presStyleIdx="2" presStyleCnt="4"/>
      <dgm:spPr/>
    </dgm:pt>
    <dgm:pt modelId="{9B83055F-FD4D-485B-8689-5A1B29FBCEEB}" type="pres">
      <dgm:prSet presAssocID="{79E48FB5-7350-4261-8B7B-4F077501E1B8}" presName="horz1" presStyleCnt="0"/>
      <dgm:spPr/>
    </dgm:pt>
    <dgm:pt modelId="{4EA82718-6EF6-4AE7-8F47-7741A068797B}" type="pres">
      <dgm:prSet presAssocID="{79E48FB5-7350-4261-8B7B-4F077501E1B8}" presName="tx1" presStyleLbl="revTx" presStyleIdx="2" presStyleCnt="4"/>
      <dgm:spPr/>
    </dgm:pt>
    <dgm:pt modelId="{CA5328A7-19BC-4EF8-9DBC-4E0D17FEC126}" type="pres">
      <dgm:prSet presAssocID="{79E48FB5-7350-4261-8B7B-4F077501E1B8}" presName="vert1" presStyleCnt="0"/>
      <dgm:spPr/>
    </dgm:pt>
    <dgm:pt modelId="{1FA15F51-9001-4281-B0B7-EC49EF3606AB}" type="pres">
      <dgm:prSet presAssocID="{501FF3CC-4F4D-4E2F-8D68-52CE6AC95F7B}" presName="thickLine" presStyleLbl="alignNode1" presStyleIdx="3" presStyleCnt="4"/>
      <dgm:spPr/>
    </dgm:pt>
    <dgm:pt modelId="{8407133A-DD25-42E0-A31B-D29916817F18}" type="pres">
      <dgm:prSet presAssocID="{501FF3CC-4F4D-4E2F-8D68-52CE6AC95F7B}" presName="horz1" presStyleCnt="0"/>
      <dgm:spPr/>
    </dgm:pt>
    <dgm:pt modelId="{55201110-47B9-46F2-989B-61BE264E5542}" type="pres">
      <dgm:prSet presAssocID="{501FF3CC-4F4D-4E2F-8D68-52CE6AC95F7B}" presName="tx1" presStyleLbl="revTx" presStyleIdx="3" presStyleCnt="4"/>
      <dgm:spPr/>
    </dgm:pt>
    <dgm:pt modelId="{2EF72C48-2786-4E4F-8861-7AEDD4D86C82}" type="pres">
      <dgm:prSet presAssocID="{501FF3CC-4F4D-4E2F-8D68-52CE6AC95F7B}" presName="vert1" presStyleCnt="0"/>
      <dgm:spPr/>
    </dgm:pt>
  </dgm:ptLst>
  <dgm:cxnLst>
    <dgm:cxn modelId="{F585F30F-F303-4401-9B61-54BB881074AA}" srcId="{2481DDC0-8D8D-4144-8F63-7DB42CC8BC67}" destId="{79E48FB5-7350-4261-8B7B-4F077501E1B8}" srcOrd="2" destOrd="0" parTransId="{3647A902-99B6-451C-B8EA-840EDD971872}" sibTransId="{95367086-9B4C-4099-8E93-AA851F1A0A96}"/>
    <dgm:cxn modelId="{222F3020-547A-46D4-977A-B0EEB3489FF8}" srcId="{2481DDC0-8D8D-4144-8F63-7DB42CC8BC67}" destId="{501FF3CC-4F4D-4E2F-8D68-52CE6AC95F7B}" srcOrd="3" destOrd="0" parTransId="{0C9ECCD9-DE5C-45BC-9F3E-707E270E80BA}" sibTransId="{20A3E8DA-AFB0-4EB2-BA5D-269517CCDD37}"/>
    <dgm:cxn modelId="{2EB14034-201D-4D2F-AD01-01D134ACF341}" type="presOf" srcId="{A574971F-CEA0-4F57-B76F-0BF4598EE00C}" destId="{763FED87-7D35-4EFA-8FC2-1C3257119E6B}" srcOrd="0" destOrd="0" presId="urn:microsoft.com/office/officeart/2008/layout/LinedList"/>
    <dgm:cxn modelId="{10685D3E-8784-44F5-A92D-65EF648A95A6}" type="presOf" srcId="{79E48FB5-7350-4261-8B7B-4F077501E1B8}" destId="{4EA82718-6EF6-4AE7-8F47-7741A068797B}" srcOrd="0" destOrd="0" presId="urn:microsoft.com/office/officeart/2008/layout/LinedList"/>
    <dgm:cxn modelId="{532B365E-51FE-4A77-83C1-73A6EAB75ABD}" type="presOf" srcId="{501FF3CC-4F4D-4E2F-8D68-52CE6AC95F7B}" destId="{55201110-47B9-46F2-989B-61BE264E5542}" srcOrd="0" destOrd="0" presId="urn:microsoft.com/office/officeart/2008/layout/LinedList"/>
    <dgm:cxn modelId="{EB08E09F-617B-4F4A-B8A6-7E56BA9A5553}" type="presOf" srcId="{2481DDC0-8D8D-4144-8F63-7DB42CC8BC67}" destId="{BF002485-9DDB-439C-A97A-6688AC2CE4CE}" srcOrd="0" destOrd="0" presId="urn:microsoft.com/office/officeart/2008/layout/LinedList"/>
    <dgm:cxn modelId="{F22AD7B4-07C6-4E1A-99CB-465194271546}" srcId="{2481DDC0-8D8D-4144-8F63-7DB42CC8BC67}" destId="{73877C31-C005-4C88-898F-6D116C62A582}" srcOrd="0" destOrd="0" parTransId="{A8F56E12-D0BC-403F-BE22-D3462B38AAFB}" sibTransId="{E5E4FCF5-3139-44A4-935B-76FF683FA773}"/>
    <dgm:cxn modelId="{A8DBD5E6-D300-4E7A-85A5-9D2342CBCF78}" type="presOf" srcId="{73877C31-C005-4C88-898F-6D116C62A582}" destId="{DCA65985-CBA1-4913-829A-7E9F27390546}" srcOrd="0" destOrd="0" presId="urn:microsoft.com/office/officeart/2008/layout/LinedList"/>
    <dgm:cxn modelId="{A35B0BEA-9EF2-40E1-BDAB-F7AA206A1BDF}" srcId="{2481DDC0-8D8D-4144-8F63-7DB42CC8BC67}" destId="{A574971F-CEA0-4F57-B76F-0BF4598EE00C}" srcOrd="1" destOrd="0" parTransId="{30F8EDCB-F281-41D4-B456-DD960251CDDF}" sibTransId="{2F99604B-0344-4962-A441-DF5458A0F5C9}"/>
    <dgm:cxn modelId="{FB871DE6-F395-4013-B28A-2134DC3421A7}" type="presParOf" srcId="{BF002485-9DDB-439C-A97A-6688AC2CE4CE}" destId="{F26530A1-4699-4F2D-8BDE-9AA921085C40}" srcOrd="0" destOrd="0" presId="urn:microsoft.com/office/officeart/2008/layout/LinedList"/>
    <dgm:cxn modelId="{F58524F6-929C-4D28-96CB-5CFBFABDFF70}" type="presParOf" srcId="{BF002485-9DDB-439C-A97A-6688AC2CE4CE}" destId="{565B2AC3-B4F4-438B-8DE3-B2C5DB04C43D}" srcOrd="1" destOrd="0" presId="urn:microsoft.com/office/officeart/2008/layout/LinedList"/>
    <dgm:cxn modelId="{BB86D885-CEBC-4E7F-AAD8-E19AAB76FB75}" type="presParOf" srcId="{565B2AC3-B4F4-438B-8DE3-B2C5DB04C43D}" destId="{DCA65985-CBA1-4913-829A-7E9F27390546}" srcOrd="0" destOrd="0" presId="urn:microsoft.com/office/officeart/2008/layout/LinedList"/>
    <dgm:cxn modelId="{603148CC-A00D-48A8-A987-8E4CB9F2B603}" type="presParOf" srcId="{565B2AC3-B4F4-438B-8DE3-B2C5DB04C43D}" destId="{45467B85-3E1C-4127-821E-623FC2AE12FB}" srcOrd="1" destOrd="0" presId="urn:microsoft.com/office/officeart/2008/layout/LinedList"/>
    <dgm:cxn modelId="{D6CAAEC2-E783-44F9-BAB2-99C80AA50103}" type="presParOf" srcId="{BF002485-9DDB-439C-A97A-6688AC2CE4CE}" destId="{7627967A-8D47-4D63-A13E-BB35D00E75B9}" srcOrd="2" destOrd="0" presId="urn:microsoft.com/office/officeart/2008/layout/LinedList"/>
    <dgm:cxn modelId="{56374E3F-E4AE-4000-9F64-62EADC805286}" type="presParOf" srcId="{BF002485-9DDB-439C-A97A-6688AC2CE4CE}" destId="{A1379A90-4779-4A95-8D81-532122DD91F8}" srcOrd="3" destOrd="0" presId="urn:microsoft.com/office/officeart/2008/layout/LinedList"/>
    <dgm:cxn modelId="{443131CE-D374-43DC-945C-81C4FCFD9F38}" type="presParOf" srcId="{A1379A90-4779-4A95-8D81-532122DD91F8}" destId="{763FED87-7D35-4EFA-8FC2-1C3257119E6B}" srcOrd="0" destOrd="0" presId="urn:microsoft.com/office/officeart/2008/layout/LinedList"/>
    <dgm:cxn modelId="{AD11C534-F58C-47CC-8F92-2DE9BB8BBDF3}" type="presParOf" srcId="{A1379A90-4779-4A95-8D81-532122DD91F8}" destId="{0F240A09-0929-4CBC-A0A8-51845B5584ED}" srcOrd="1" destOrd="0" presId="urn:microsoft.com/office/officeart/2008/layout/LinedList"/>
    <dgm:cxn modelId="{18517426-8546-4F5C-B32B-CAE0481F873B}" type="presParOf" srcId="{BF002485-9DDB-439C-A97A-6688AC2CE4CE}" destId="{4A22597F-A29B-4E0B-BB3C-F3C296193EB9}" srcOrd="4" destOrd="0" presId="urn:microsoft.com/office/officeart/2008/layout/LinedList"/>
    <dgm:cxn modelId="{BAD19BEC-C3E3-4A4B-B4BF-42D98434134B}" type="presParOf" srcId="{BF002485-9DDB-439C-A97A-6688AC2CE4CE}" destId="{9B83055F-FD4D-485B-8689-5A1B29FBCEEB}" srcOrd="5" destOrd="0" presId="urn:microsoft.com/office/officeart/2008/layout/LinedList"/>
    <dgm:cxn modelId="{3FF605B7-AC17-49B3-B9D9-FD9525FA265E}" type="presParOf" srcId="{9B83055F-FD4D-485B-8689-5A1B29FBCEEB}" destId="{4EA82718-6EF6-4AE7-8F47-7741A068797B}" srcOrd="0" destOrd="0" presId="urn:microsoft.com/office/officeart/2008/layout/LinedList"/>
    <dgm:cxn modelId="{C51599E2-DB3C-4A81-8ED5-EBFA1EAB820B}" type="presParOf" srcId="{9B83055F-FD4D-485B-8689-5A1B29FBCEEB}" destId="{CA5328A7-19BC-4EF8-9DBC-4E0D17FEC126}" srcOrd="1" destOrd="0" presId="urn:microsoft.com/office/officeart/2008/layout/LinedList"/>
    <dgm:cxn modelId="{7CF26B53-4414-4879-8CF6-05C4B757F787}" type="presParOf" srcId="{BF002485-9DDB-439C-A97A-6688AC2CE4CE}" destId="{1FA15F51-9001-4281-B0B7-EC49EF3606AB}" srcOrd="6" destOrd="0" presId="urn:microsoft.com/office/officeart/2008/layout/LinedList"/>
    <dgm:cxn modelId="{AC6C1241-1BBD-4C9E-9CF4-01ACFFB20F0A}" type="presParOf" srcId="{BF002485-9DDB-439C-A97A-6688AC2CE4CE}" destId="{8407133A-DD25-42E0-A31B-D29916817F18}" srcOrd="7" destOrd="0" presId="urn:microsoft.com/office/officeart/2008/layout/LinedList"/>
    <dgm:cxn modelId="{484FFFEC-2843-4BD4-9A8D-328B03997A2D}" type="presParOf" srcId="{8407133A-DD25-42E0-A31B-D29916817F18}" destId="{55201110-47B9-46F2-989B-61BE264E5542}" srcOrd="0" destOrd="0" presId="urn:microsoft.com/office/officeart/2008/layout/LinedList"/>
    <dgm:cxn modelId="{5E5DF3B8-D31D-49FC-BD67-B50B5C528DFA}" type="presParOf" srcId="{8407133A-DD25-42E0-A31B-D29916817F18}" destId="{2EF72C48-2786-4E4F-8861-7AEDD4D86C8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6376BA-4198-40FC-9757-235BC5B36F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E6C9E2-1AF3-4027-964D-AAB353BC5F94}">
      <dgm:prSet/>
      <dgm:spPr/>
      <dgm:t>
        <a:bodyPr/>
        <a:lstStyle/>
        <a:p>
          <a:pPr>
            <a:lnSpc>
              <a:spcPct val="100000"/>
            </a:lnSpc>
          </a:pPr>
          <a:r>
            <a:rPr lang="en-US" dirty="0"/>
            <a:t>All </a:t>
          </a:r>
          <a:r>
            <a:rPr lang="en-US" dirty="0" err="1"/>
            <a:t>cppcc</a:t>
          </a:r>
          <a:r>
            <a:rPr lang="en-US" dirty="0"/>
            <a:t> staff should have/or in the near future will receive emails from Virtual Hallway to set up an account.  These are time sensitive to access the link within 48 hours to sign.</a:t>
          </a:r>
        </a:p>
      </dgm:t>
    </dgm:pt>
    <dgm:pt modelId="{3D1340F6-4BCD-4047-8E23-2E456DFD9083}" type="parTrans" cxnId="{D5651A5C-9414-4DDA-8F04-96E0E1A3A286}">
      <dgm:prSet/>
      <dgm:spPr/>
      <dgm:t>
        <a:bodyPr/>
        <a:lstStyle/>
        <a:p>
          <a:endParaRPr lang="en-US"/>
        </a:p>
      </dgm:t>
    </dgm:pt>
    <dgm:pt modelId="{AF7F8765-9033-4C51-8FBB-DA440562F098}" type="sibTrans" cxnId="{D5651A5C-9414-4DDA-8F04-96E0E1A3A286}">
      <dgm:prSet/>
      <dgm:spPr/>
      <dgm:t>
        <a:bodyPr/>
        <a:lstStyle/>
        <a:p>
          <a:endParaRPr lang="en-US"/>
        </a:p>
      </dgm:t>
    </dgm:pt>
    <dgm:pt modelId="{D31B02F5-6529-43F7-9422-0E60BEFF3112}">
      <dgm:prSet/>
      <dgm:spPr/>
      <dgm:t>
        <a:bodyPr/>
        <a:lstStyle/>
        <a:p>
          <a:pPr>
            <a:lnSpc>
              <a:spcPct val="100000"/>
            </a:lnSpc>
          </a:pPr>
          <a:r>
            <a:rPr lang="en-US" dirty="0"/>
            <a:t>This is how you book an appointment to speak with NPs</a:t>
          </a:r>
        </a:p>
      </dgm:t>
    </dgm:pt>
    <dgm:pt modelId="{86E8FDB1-8B82-44BF-BF24-6527B941028E}" type="parTrans" cxnId="{B1F5D353-25DA-4B2E-9CCA-8FBB13769E1F}">
      <dgm:prSet/>
      <dgm:spPr/>
      <dgm:t>
        <a:bodyPr/>
        <a:lstStyle/>
        <a:p>
          <a:endParaRPr lang="en-US"/>
        </a:p>
      </dgm:t>
    </dgm:pt>
    <dgm:pt modelId="{28DACB52-F439-47A5-B37E-2DAB6C4640B9}" type="sibTrans" cxnId="{B1F5D353-25DA-4B2E-9CCA-8FBB13769E1F}">
      <dgm:prSet/>
      <dgm:spPr/>
      <dgm:t>
        <a:bodyPr/>
        <a:lstStyle/>
        <a:p>
          <a:endParaRPr lang="en-US"/>
        </a:p>
      </dgm:t>
    </dgm:pt>
    <dgm:pt modelId="{878BD873-75A3-4F49-BD07-23E4D9A06248}">
      <dgm:prSet/>
      <dgm:spPr/>
      <dgm:t>
        <a:bodyPr/>
        <a:lstStyle/>
        <a:p>
          <a:pPr>
            <a:lnSpc>
              <a:spcPct val="100000"/>
            </a:lnSpc>
          </a:pPr>
          <a:r>
            <a:rPr lang="en-US"/>
            <a:t>You are required to upload the patient’s consultation summary and PANS form for diagnosing HTN or T2D if they is why you are booking in</a:t>
          </a:r>
        </a:p>
      </dgm:t>
    </dgm:pt>
    <dgm:pt modelId="{9D21885F-0BA1-4DA3-B57D-3626010A4AE5}" type="parTrans" cxnId="{CC9CA5ED-433C-480C-8452-D5C592D12170}">
      <dgm:prSet/>
      <dgm:spPr/>
      <dgm:t>
        <a:bodyPr/>
        <a:lstStyle/>
        <a:p>
          <a:endParaRPr lang="en-US"/>
        </a:p>
      </dgm:t>
    </dgm:pt>
    <dgm:pt modelId="{4D8E3640-5885-4B62-A604-1185D1DFEA76}" type="sibTrans" cxnId="{CC9CA5ED-433C-480C-8452-D5C592D12170}">
      <dgm:prSet/>
      <dgm:spPr/>
      <dgm:t>
        <a:bodyPr/>
        <a:lstStyle/>
        <a:p>
          <a:endParaRPr lang="en-US"/>
        </a:p>
      </dgm:t>
    </dgm:pt>
    <dgm:pt modelId="{376BFC61-46B7-4FDE-908B-E1925CCDD89D}">
      <dgm:prSet/>
      <dgm:spPr/>
      <dgm:t>
        <a:bodyPr/>
        <a:lstStyle/>
        <a:p>
          <a:pPr>
            <a:lnSpc>
              <a:spcPct val="100000"/>
            </a:lnSpc>
          </a:pPr>
          <a:r>
            <a:rPr lang="en-US"/>
            <a:t>NP will call you (at phone line provided when booking) at apt time</a:t>
          </a:r>
        </a:p>
      </dgm:t>
    </dgm:pt>
    <dgm:pt modelId="{D9BAE3F2-9039-4A34-8435-41C089045207}" type="parTrans" cxnId="{2C9A5E8F-1FC5-47D3-BD23-AB8F98D770E5}">
      <dgm:prSet/>
      <dgm:spPr/>
      <dgm:t>
        <a:bodyPr/>
        <a:lstStyle/>
        <a:p>
          <a:endParaRPr lang="en-US"/>
        </a:p>
      </dgm:t>
    </dgm:pt>
    <dgm:pt modelId="{6D041CBD-65E4-4A37-BE93-3B8CA5828B71}" type="sibTrans" cxnId="{2C9A5E8F-1FC5-47D3-BD23-AB8F98D770E5}">
      <dgm:prSet/>
      <dgm:spPr/>
      <dgm:t>
        <a:bodyPr/>
        <a:lstStyle/>
        <a:p>
          <a:endParaRPr lang="en-US"/>
        </a:p>
      </dgm:t>
    </dgm:pt>
    <dgm:pt modelId="{1A09D84A-FC17-4BFE-8560-A8367CE9E22E}" type="pres">
      <dgm:prSet presAssocID="{5D6376BA-4198-40FC-9757-235BC5B36F98}" presName="root" presStyleCnt="0">
        <dgm:presLayoutVars>
          <dgm:dir/>
          <dgm:resizeHandles val="exact"/>
        </dgm:presLayoutVars>
      </dgm:prSet>
      <dgm:spPr/>
    </dgm:pt>
    <dgm:pt modelId="{BFF9DE40-67AA-4712-A0D7-34E1573BB15A}" type="pres">
      <dgm:prSet presAssocID="{99E6C9E2-1AF3-4027-964D-AAB353BC5F94}" presName="compNode" presStyleCnt="0"/>
      <dgm:spPr/>
    </dgm:pt>
    <dgm:pt modelId="{2E0131E7-0BBE-40B0-ACFD-EBD2A39CA3CB}" type="pres">
      <dgm:prSet presAssocID="{99E6C9E2-1AF3-4027-964D-AAB353BC5F94}" presName="bgRect" presStyleLbl="bgShp" presStyleIdx="0" presStyleCnt="4"/>
      <dgm:spPr/>
    </dgm:pt>
    <dgm:pt modelId="{303F7516-BD37-4D4E-80C6-941BDBB71DB6}" type="pres">
      <dgm:prSet presAssocID="{99E6C9E2-1AF3-4027-964D-AAB353BC5F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69A1FC63-D6EB-4ADF-B559-59CED644AAFD}" type="pres">
      <dgm:prSet presAssocID="{99E6C9E2-1AF3-4027-964D-AAB353BC5F94}" presName="spaceRect" presStyleCnt="0"/>
      <dgm:spPr/>
    </dgm:pt>
    <dgm:pt modelId="{03C1DA71-6BCD-49E1-8D20-62E955CEF57F}" type="pres">
      <dgm:prSet presAssocID="{99E6C9E2-1AF3-4027-964D-AAB353BC5F94}" presName="parTx" presStyleLbl="revTx" presStyleIdx="0" presStyleCnt="4">
        <dgm:presLayoutVars>
          <dgm:chMax val="0"/>
          <dgm:chPref val="0"/>
        </dgm:presLayoutVars>
      </dgm:prSet>
      <dgm:spPr/>
    </dgm:pt>
    <dgm:pt modelId="{25A75383-1639-4E47-814F-F5C3AA82A9BA}" type="pres">
      <dgm:prSet presAssocID="{AF7F8765-9033-4C51-8FBB-DA440562F098}" presName="sibTrans" presStyleCnt="0"/>
      <dgm:spPr/>
    </dgm:pt>
    <dgm:pt modelId="{BA383252-11E6-4E79-B129-C611FA463F21}" type="pres">
      <dgm:prSet presAssocID="{D31B02F5-6529-43F7-9422-0E60BEFF3112}" presName="compNode" presStyleCnt="0"/>
      <dgm:spPr/>
    </dgm:pt>
    <dgm:pt modelId="{D1966D6A-4707-442F-8EBD-9D4DA2C5C17C}" type="pres">
      <dgm:prSet presAssocID="{D31B02F5-6529-43F7-9422-0E60BEFF3112}" presName="bgRect" presStyleLbl="bgShp" presStyleIdx="1" presStyleCnt="4"/>
      <dgm:spPr/>
    </dgm:pt>
    <dgm:pt modelId="{3EF63EA8-D6F1-4BE9-AE8D-7947F67D1A6D}" type="pres">
      <dgm:prSet presAssocID="{D31B02F5-6529-43F7-9422-0E60BEFF31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684F620A-7B3F-49A2-9AE3-853A14271D01}" type="pres">
      <dgm:prSet presAssocID="{D31B02F5-6529-43F7-9422-0E60BEFF3112}" presName="spaceRect" presStyleCnt="0"/>
      <dgm:spPr/>
    </dgm:pt>
    <dgm:pt modelId="{D0064062-23C3-4301-AF22-FE567EF7188B}" type="pres">
      <dgm:prSet presAssocID="{D31B02F5-6529-43F7-9422-0E60BEFF3112}" presName="parTx" presStyleLbl="revTx" presStyleIdx="1" presStyleCnt="4">
        <dgm:presLayoutVars>
          <dgm:chMax val="0"/>
          <dgm:chPref val="0"/>
        </dgm:presLayoutVars>
      </dgm:prSet>
      <dgm:spPr/>
    </dgm:pt>
    <dgm:pt modelId="{9658196C-964E-414E-B82D-B45E2191C5B1}" type="pres">
      <dgm:prSet presAssocID="{28DACB52-F439-47A5-B37E-2DAB6C4640B9}" presName="sibTrans" presStyleCnt="0"/>
      <dgm:spPr/>
    </dgm:pt>
    <dgm:pt modelId="{3F66B663-33F9-4AB1-AD68-ECE6437F4CF4}" type="pres">
      <dgm:prSet presAssocID="{878BD873-75A3-4F49-BD07-23E4D9A06248}" presName="compNode" presStyleCnt="0"/>
      <dgm:spPr/>
    </dgm:pt>
    <dgm:pt modelId="{2710A16C-797E-4539-97A8-B7F9487D9414}" type="pres">
      <dgm:prSet presAssocID="{878BD873-75A3-4F49-BD07-23E4D9A06248}" presName="bgRect" presStyleLbl="bgShp" presStyleIdx="2" presStyleCnt="4"/>
      <dgm:spPr/>
    </dgm:pt>
    <dgm:pt modelId="{63F29616-E316-4029-ADF4-A73B2E3E8989}" type="pres">
      <dgm:prSet presAssocID="{878BD873-75A3-4F49-BD07-23E4D9A062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0537C9B8-2302-4545-9B69-7356C20AA0D7}" type="pres">
      <dgm:prSet presAssocID="{878BD873-75A3-4F49-BD07-23E4D9A06248}" presName="spaceRect" presStyleCnt="0"/>
      <dgm:spPr/>
    </dgm:pt>
    <dgm:pt modelId="{9167CCA3-4DBA-4CC5-9546-57376CB99015}" type="pres">
      <dgm:prSet presAssocID="{878BD873-75A3-4F49-BD07-23E4D9A06248}" presName="parTx" presStyleLbl="revTx" presStyleIdx="2" presStyleCnt="4">
        <dgm:presLayoutVars>
          <dgm:chMax val="0"/>
          <dgm:chPref val="0"/>
        </dgm:presLayoutVars>
      </dgm:prSet>
      <dgm:spPr/>
    </dgm:pt>
    <dgm:pt modelId="{28969A65-6844-4D3A-9B27-DE0C122DAECC}" type="pres">
      <dgm:prSet presAssocID="{4D8E3640-5885-4B62-A604-1185D1DFEA76}" presName="sibTrans" presStyleCnt="0"/>
      <dgm:spPr/>
    </dgm:pt>
    <dgm:pt modelId="{E331C750-7FB4-4160-8D90-D0F2C1CE1ED6}" type="pres">
      <dgm:prSet presAssocID="{376BFC61-46B7-4FDE-908B-E1925CCDD89D}" presName="compNode" presStyleCnt="0"/>
      <dgm:spPr/>
    </dgm:pt>
    <dgm:pt modelId="{6C9387A5-820A-4510-A039-76F1AA038062}" type="pres">
      <dgm:prSet presAssocID="{376BFC61-46B7-4FDE-908B-E1925CCDD89D}" presName="bgRect" presStyleLbl="bgShp" presStyleIdx="3" presStyleCnt="4"/>
      <dgm:spPr/>
    </dgm:pt>
    <dgm:pt modelId="{D3918699-F8A5-419B-81A5-2086E9BBF0A4}" type="pres">
      <dgm:prSet presAssocID="{376BFC61-46B7-4FDE-908B-E1925CCDD8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ceiver"/>
        </a:ext>
      </dgm:extLst>
    </dgm:pt>
    <dgm:pt modelId="{D44D3E6E-1D4D-4AD7-82AC-FCCF5D83E9FE}" type="pres">
      <dgm:prSet presAssocID="{376BFC61-46B7-4FDE-908B-E1925CCDD89D}" presName="spaceRect" presStyleCnt="0"/>
      <dgm:spPr/>
    </dgm:pt>
    <dgm:pt modelId="{11C5DD36-924F-4480-B7BC-9ED17DEE1713}" type="pres">
      <dgm:prSet presAssocID="{376BFC61-46B7-4FDE-908B-E1925CCDD89D}" presName="parTx" presStyleLbl="revTx" presStyleIdx="3" presStyleCnt="4">
        <dgm:presLayoutVars>
          <dgm:chMax val="0"/>
          <dgm:chPref val="0"/>
        </dgm:presLayoutVars>
      </dgm:prSet>
      <dgm:spPr/>
    </dgm:pt>
  </dgm:ptLst>
  <dgm:cxnLst>
    <dgm:cxn modelId="{9840E71B-05F0-4AAF-8E67-4173E7E67D23}" type="presOf" srcId="{D31B02F5-6529-43F7-9422-0E60BEFF3112}" destId="{D0064062-23C3-4301-AF22-FE567EF7188B}" srcOrd="0" destOrd="0" presId="urn:microsoft.com/office/officeart/2018/2/layout/IconVerticalSolidList"/>
    <dgm:cxn modelId="{D5651A5C-9414-4DDA-8F04-96E0E1A3A286}" srcId="{5D6376BA-4198-40FC-9757-235BC5B36F98}" destId="{99E6C9E2-1AF3-4027-964D-AAB353BC5F94}" srcOrd="0" destOrd="0" parTransId="{3D1340F6-4BCD-4047-8E23-2E456DFD9083}" sibTransId="{AF7F8765-9033-4C51-8FBB-DA440562F098}"/>
    <dgm:cxn modelId="{82A81A6C-02AE-4842-8D8B-7354C59B9BD7}" type="presOf" srcId="{5D6376BA-4198-40FC-9757-235BC5B36F98}" destId="{1A09D84A-FC17-4BFE-8560-A8367CE9E22E}" srcOrd="0" destOrd="0" presId="urn:microsoft.com/office/officeart/2018/2/layout/IconVerticalSolidList"/>
    <dgm:cxn modelId="{B1F5D353-25DA-4B2E-9CCA-8FBB13769E1F}" srcId="{5D6376BA-4198-40FC-9757-235BC5B36F98}" destId="{D31B02F5-6529-43F7-9422-0E60BEFF3112}" srcOrd="1" destOrd="0" parTransId="{86E8FDB1-8B82-44BF-BF24-6527B941028E}" sibTransId="{28DACB52-F439-47A5-B37E-2DAB6C4640B9}"/>
    <dgm:cxn modelId="{DBE48B78-CC22-428E-96B2-69F653C19F9E}" type="presOf" srcId="{878BD873-75A3-4F49-BD07-23E4D9A06248}" destId="{9167CCA3-4DBA-4CC5-9546-57376CB99015}" srcOrd="0" destOrd="0" presId="urn:microsoft.com/office/officeart/2018/2/layout/IconVerticalSolidList"/>
    <dgm:cxn modelId="{2C9A5E8F-1FC5-47D3-BD23-AB8F98D770E5}" srcId="{5D6376BA-4198-40FC-9757-235BC5B36F98}" destId="{376BFC61-46B7-4FDE-908B-E1925CCDD89D}" srcOrd="3" destOrd="0" parTransId="{D9BAE3F2-9039-4A34-8435-41C089045207}" sibTransId="{6D041CBD-65E4-4A37-BE93-3B8CA5828B71}"/>
    <dgm:cxn modelId="{D48FAB91-1FB7-4044-8863-E20BFD0B0A7C}" type="presOf" srcId="{99E6C9E2-1AF3-4027-964D-AAB353BC5F94}" destId="{03C1DA71-6BCD-49E1-8D20-62E955CEF57F}" srcOrd="0" destOrd="0" presId="urn:microsoft.com/office/officeart/2018/2/layout/IconVerticalSolidList"/>
    <dgm:cxn modelId="{7EE403A4-A418-4937-BF86-5BB3A3DCB918}" type="presOf" srcId="{376BFC61-46B7-4FDE-908B-E1925CCDD89D}" destId="{11C5DD36-924F-4480-B7BC-9ED17DEE1713}" srcOrd="0" destOrd="0" presId="urn:microsoft.com/office/officeart/2018/2/layout/IconVerticalSolidList"/>
    <dgm:cxn modelId="{CC9CA5ED-433C-480C-8452-D5C592D12170}" srcId="{5D6376BA-4198-40FC-9757-235BC5B36F98}" destId="{878BD873-75A3-4F49-BD07-23E4D9A06248}" srcOrd="2" destOrd="0" parTransId="{9D21885F-0BA1-4DA3-B57D-3626010A4AE5}" sibTransId="{4D8E3640-5885-4B62-A604-1185D1DFEA76}"/>
    <dgm:cxn modelId="{91C212B8-121C-4EBE-ABDC-A1764F6A121E}" type="presParOf" srcId="{1A09D84A-FC17-4BFE-8560-A8367CE9E22E}" destId="{BFF9DE40-67AA-4712-A0D7-34E1573BB15A}" srcOrd="0" destOrd="0" presId="urn:microsoft.com/office/officeart/2018/2/layout/IconVerticalSolidList"/>
    <dgm:cxn modelId="{6E79CFED-DDF1-4E11-A345-D3CC773848FF}" type="presParOf" srcId="{BFF9DE40-67AA-4712-A0D7-34E1573BB15A}" destId="{2E0131E7-0BBE-40B0-ACFD-EBD2A39CA3CB}" srcOrd="0" destOrd="0" presId="urn:microsoft.com/office/officeart/2018/2/layout/IconVerticalSolidList"/>
    <dgm:cxn modelId="{40C2BAF7-A9DC-4A6C-9EBD-0C8F1E5EF8D7}" type="presParOf" srcId="{BFF9DE40-67AA-4712-A0D7-34E1573BB15A}" destId="{303F7516-BD37-4D4E-80C6-941BDBB71DB6}" srcOrd="1" destOrd="0" presId="urn:microsoft.com/office/officeart/2018/2/layout/IconVerticalSolidList"/>
    <dgm:cxn modelId="{6652665D-C597-42DE-B7B3-6DBD4C7E92CF}" type="presParOf" srcId="{BFF9DE40-67AA-4712-A0D7-34E1573BB15A}" destId="{69A1FC63-D6EB-4ADF-B559-59CED644AAFD}" srcOrd="2" destOrd="0" presId="urn:microsoft.com/office/officeart/2018/2/layout/IconVerticalSolidList"/>
    <dgm:cxn modelId="{EB6D3255-8661-47C4-A661-25EF84A7913D}" type="presParOf" srcId="{BFF9DE40-67AA-4712-A0D7-34E1573BB15A}" destId="{03C1DA71-6BCD-49E1-8D20-62E955CEF57F}" srcOrd="3" destOrd="0" presId="urn:microsoft.com/office/officeart/2018/2/layout/IconVerticalSolidList"/>
    <dgm:cxn modelId="{250793F3-3540-40E4-B7F3-C7C3E789DC09}" type="presParOf" srcId="{1A09D84A-FC17-4BFE-8560-A8367CE9E22E}" destId="{25A75383-1639-4E47-814F-F5C3AA82A9BA}" srcOrd="1" destOrd="0" presId="urn:microsoft.com/office/officeart/2018/2/layout/IconVerticalSolidList"/>
    <dgm:cxn modelId="{43388CE0-E5F5-48DA-BA50-FA083ACD01AF}" type="presParOf" srcId="{1A09D84A-FC17-4BFE-8560-A8367CE9E22E}" destId="{BA383252-11E6-4E79-B129-C611FA463F21}" srcOrd="2" destOrd="0" presId="urn:microsoft.com/office/officeart/2018/2/layout/IconVerticalSolidList"/>
    <dgm:cxn modelId="{31D34AF0-ECAF-4AA7-9946-9EA520146CA4}" type="presParOf" srcId="{BA383252-11E6-4E79-B129-C611FA463F21}" destId="{D1966D6A-4707-442F-8EBD-9D4DA2C5C17C}" srcOrd="0" destOrd="0" presId="urn:microsoft.com/office/officeart/2018/2/layout/IconVerticalSolidList"/>
    <dgm:cxn modelId="{FBA43CA7-64EE-4728-A064-1FC97A6D7DFB}" type="presParOf" srcId="{BA383252-11E6-4E79-B129-C611FA463F21}" destId="{3EF63EA8-D6F1-4BE9-AE8D-7947F67D1A6D}" srcOrd="1" destOrd="0" presId="urn:microsoft.com/office/officeart/2018/2/layout/IconVerticalSolidList"/>
    <dgm:cxn modelId="{86F70EFE-FCF9-414F-BE64-22DCC2C86570}" type="presParOf" srcId="{BA383252-11E6-4E79-B129-C611FA463F21}" destId="{684F620A-7B3F-49A2-9AE3-853A14271D01}" srcOrd="2" destOrd="0" presId="urn:microsoft.com/office/officeart/2018/2/layout/IconVerticalSolidList"/>
    <dgm:cxn modelId="{EED561C7-D2F5-4E21-95AB-57945B89D725}" type="presParOf" srcId="{BA383252-11E6-4E79-B129-C611FA463F21}" destId="{D0064062-23C3-4301-AF22-FE567EF7188B}" srcOrd="3" destOrd="0" presId="urn:microsoft.com/office/officeart/2018/2/layout/IconVerticalSolidList"/>
    <dgm:cxn modelId="{5F596290-472B-48CB-AFD2-71AC00223D76}" type="presParOf" srcId="{1A09D84A-FC17-4BFE-8560-A8367CE9E22E}" destId="{9658196C-964E-414E-B82D-B45E2191C5B1}" srcOrd="3" destOrd="0" presId="urn:microsoft.com/office/officeart/2018/2/layout/IconVerticalSolidList"/>
    <dgm:cxn modelId="{AC543E09-F15C-47A5-B797-8F5385565AF8}" type="presParOf" srcId="{1A09D84A-FC17-4BFE-8560-A8367CE9E22E}" destId="{3F66B663-33F9-4AB1-AD68-ECE6437F4CF4}" srcOrd="4" destOrd="0" presId="urn:microsoft.com/office/officeart/2018/2/layout/IconVerticalSolidList"/>
    <dgm:cxn modelId="{5B927798-82BB-40BF-B84D-49C089A535A6}" type="presParOf" srcId="{3F66B663-33F9-4AB1-AD68-ECE6437F4CF4}" destId="{2710A16C-797E-4539-97A8-B7F9487D9414}" srcOrd="0" destOrd="0" presId="urn:microsoft.com/office/officeart/2018/2/layout/IconVerticalSolidList"/>
    <dgm:cxn modelId="{7A120453-A0E1-4CC9-AADA-E15030A05FC4}" type="presParOf" srcId="{3F66B663-33F9-4AB1-AD68-ECE6437F4CF4}" destId="{63F29616-E316-4029-ADF4-A73B2E3E8989}" srcOrd="1" destOrd="0" presId="urn:microsoft.com/office/officeart/2018/2/layout/IconVerticalSolidList"/>
    <dgm:cxn modelId="{FBAF398C-8E46-45E7-8109-44DF3CFF98A1}" type="presParOf" srcId="{3F66B663-33F9-4AB1-AD68-ECE6437F4CF4}" destId="{0537C9B8-2302-4545-9B69-7356C20AA0D7}" srcOrd="2" destOrd="0" presId="urn:microsoft.com/office/officeart/2018/2/layout/IconVerticalSolidList"/>
    <dgm:cxn modelId="{276F0DC4-EB27-4712-835C-8FDF09DC37A2}" type="presParOf" srcId="{3F66B663-33F9-4AB1-AD68-ECE6437F4CF4}" destId="{9167CCA3-4DBA-4CC5-9546-57376CB99015}" srcOrd="3" destOrd="0" presId="urn:microsoft.com/office/officeart/2018/2/layout/IconVerticalSolidList"/>
    <dgm:cxn modelId="{84199A36-14B9-48C1-855C-9182CE1576A4}" type="presParOf" srcId="{1A09D84A-FC17-4BFE-8560-A8367CE9E22E}" destId="{28969A65-6844-4D3A-9B27-DE0C122DAECC}" srcOrd="5" destOrd="0" presId="urn:microsoft.com/office/officeart/2018/2/layout/IconVerticalSolidList"/>
    <dgm:cxn modelId="{D7505574-A356-4FE7-89EA-67F8D7F58881}" type="presParOf" srcId="{1A09D84A-FC17-4BFE-8560-A8367CE9E22E}" destId="{E331C750-7FB4-4160-8D90-D0F2C1CE1ED6}" srcOrd="6" destOrd="0" presId="urn:microsoft.com/office/officeart/2018/2/layout/IconVerticalSolidList"/>
    <dgm:cxn modelId="{05E3C0C5-D18E-4CAD-A626-5F8305341D5B}" type="presParOf" srcId="{E331C750-7FB4-4160-8D90-D0F2C1CE1ED6}" destId="{6C9387A5-820A-4510-A039-76F1AA038062}" srcOrd="0" destOrd="0" presId="urn:microsoft.com/office/officeart/2018/2/layout/IconVerticalSolidList"/>
    <dgm:cxn modelId="{DCEB3AF8-D4AE-40D0-AE02-BE3B77B80E52}" type="presParOf" srcId="{E331C750-7FB4-4160-8D90-D0F2C1CE1ED6}" destId="{D3918699-F8A5-419B-81A5-2086E9BBF0A4}" srcOrd="1" destOrd="0" presId="urn:microsoft.com/office/officeart/2018/2/layout/IconVerticalSolidList"/>
    <dgm:cxn modelId="{405E4FAD-5866-4B6D-8AEB-06C75A8E8442}" type="presParOf" srcId="{E331C750-7FB4-4160-8D90-D0F2C1CE1ED6}" destId="{D44D3E6E-1D4D-4AD7-82AC-FCCF5D83E9FE}" srcOrd="2" destOrd="0" presId="urn:microsoft.com/office/officeart/2018/2/layout/IconVerticalSolidList"/>
    <dgm:cxn modelId="{9E51E809-AD19-4460-B129-8C9E37E90360}" type="presParOf" srcId="{E331C750-7FB4-4160-8D90-D0F2C1CE1ED6}" destId="{11C5DD36-924F-4480-B7BC-9ED17DEE17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F044C02-7C6D-463B-8FD2-8087ABD74FE2}"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125838-9E65-4B6F-BE0E-1261907D37C0}">
      <dgm:prSet/>
      <dgm:spPr/>
      <dgm:t>
        <a:bodyPr/>
        <a:lstStyle/>
        <a:p>
          <a:r>
            <a:rPr lang="en-CA"/>
            <a:t>This is a project, and outcomes and data collection  are very important.  Need to reinstate all process</a:t>
          </a:r>
          <a:endParaRPr lang="en-US"/>
        </a:p>
      </dgm:t>
    </dgm:pt>
    <dgm:pt modelId="{E8ABAF86-2EC5-4DF6-A5E0-6F0A65EAD80F}" type="parTrans" cxnId="{AC161EC2-B36A-46E5-8420-5DAC2547B9BE}">
      <dgm:prSet/>
      <dgm:spPr/>
      <dgm:t>
        <a:bodyPr/>
        <a:lstStyle/>
        <a:p>
          <a:endParaRPr lang="en-US"/>
        </a:p>
      </dgm:t>
    </dgm:pt>
    <dgm:pt modelId="{13034D24-72F5-4ABD-B91E-1DF50D0B8419}" type="sibTrans" cxnId="{AC161EC2-B36A-46E5-8420-5DAC2547B9BE}">
      <dgm:prSet/>
      <dgm:spPr/>
      <dgm:t>
        <a:bodyPr/>
        <a:lstStyle/>
        <a:p>
          <a:endParaRPr lang="en-US"/>
        </a:p>
      </dgm:t>
    </dgm:pt>
    <dgm:pt modelId="{DE47E553-F21D-4C6B-B1D5-D3E0AD3DE9B1}">
      <dgm:prSet/>
      <dgm:spPr/>
      <dgm:t>
        <a:bodyPr/>
        <a:lstStyle/>
        <a:p>
          <a:r>
            <a:rPr lang="en-CA"/>
            <a:t>Clinical Data portal – all encounters</a:t>
          </a:r>
          <a:endParaRPr lang="en-US"/>
        </a:p>
      </dgm:t>
    </dgm:pt>
    <dgm:pt modelId="{58828188-AF86-4EF0-80E8-7DB9AC5B95FE}" type="parTrans" cxnId="{7F004E82-E925-40E1-9F04-4837F35795D5}">
      <dgm:prSet/>
      <dgm:spPr/>
      <dgm:t>
        <a:bodyPr/>
        <a:lstStyle/>
        <a:p>
          <a:endParaRPr lang="en-US"/>
        </a:p>
      </dgm:t>
    </dgm:pt>
    <dgm:pt modelId="{0E63BE98-FAA1-4D17-B6C2-0478D0E67CFC}" type="sibTrans" cxnId="{7F004E82-E925-40E1-9F04-4837F35795D5}">
      <dgm:prSet/>
      <dgm:spPr/>
      <dgm:t>
        <a:bodyPr/>
        <a:lstStyle/>
        <a:p>
          <a:endParaRPr lang="en-US"/>
        </a:p>
      </dgm:t>
    </dgm:pt>
    <dgm:pt modelId="{F18FE1A6-8FC5-48E1-B4EC-06AF1465A3D0}" type="pres">
      <dgm:prSet presAssocID="{0F044C02-7C6D-463B-8FD2-8087ABD74FE2}" presName="root" presStyleCnt="0">
        <dgm:presLayoutVars>
          <dgm:dir/>
          <dgm:resizeHandles val="exact"/>
        </dgm:presLayoutVars>
      </dgm:prSet>
      <dgm:spPr/>
    </dgm:pt>
    <dgm:pt modelId="{F4740FA4-0930-4E3E-B419-3BD463BAA90A}" type="pres">
      <dgm:prSet presAssocID="{0F044C02-7C6D-463B-8FD2-8087ABD74FE2}" presName="container" presStyleCnt="0">
        <dgm:presLayoutVars>
          <dgm:dir/>
          <dgm:resizeHandles val="exact"/>
        </dgm:presLayoutVars>
      </dgm:prSet>
      <dgm:spPr/>
    </dgm:pt>
    <dgm:pt modelId="{7441F70F-0A25-4566-AE46-6EAE6B967099}" type="pres">
      <dgm:prSet presAssocID="{AB125838-9E65-4B6F-BE0E-1261907D37C0}" presName="compNode" presStyleCnt="0"/>
      <dgm:spPr/>
    </dgm:pt>
    <dgm:pt modelId="{B009834B-C1D2-4268-AC4F-3BDA47BFEB3C}" type="pres">
      <dgm:prSet presAssocID="{AB125838-9E65-4B6F-BE0E-1261907D37C0}" presName="iconBgRect" presStyleLbl="bgShp" presStyleIdx="0" presStyleCnt="2"/>
      <dgm:spPr/>
    </dgm:pt>
    <dgm:pt modelId="{8A7DFA65-A03D-4934-B223-0A7DF97A4FA6}" type="pres">
      <dgm:prSet presAssocID="{AB125838-9E65-4B6F-BE0E-1261907D37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55935EA5-8759-41CC-BD0E-6AD7396E80AF}" type="pres">
      <dgm:prSet presAssocID="{AB125838-9E65-4B6F-BE0E-1261907D37C0}" presName="spaceRect" presStyleCnt="0"/>
      <dgm:spPr/>
    </dgm:pt>
    <dgm:pt modelId="{996DA208-507D-4829-BC11-61740364DB20}" type="pres">
      <dgm:prSet presAssocID="{AB125838-9E65-4B6F-BE0E-1261907D37C0}" presName="textRect" presStyleLbl="revTx" presStyleIdx="0" presStyleCnt="2">
        <dgm:presLayoutVars>
          <dgm:chMax val="1"/>
          <dgm:chPref val="1"/>
        </dgm:presLayoutVars>
      </dgm:prSet>
      <dgm:spPr/>
    </dgm:pt>
    <dgm:pt modelId="{FD80BD80-6CDF-4049-8DA4-0EABBF2FBA80}" type="pres">
      <dgm:prSet presAssocID="{13034D24-72F5-4ABD-B91E-1DF50D0B8419}" presName="sibTrans" presStyleLbl="sibTrans2D1" presStyleIdx="0" presStyleCnt="0"/>
      <dgm:spPr/>
    </dgm:pt>
    <dgm:pt modelId="{6DD8B37A-5A86-4DC4-88FC-FA178CDCC96C}" type="pres">
      <dgm:prSet presAssocID="{DE47E553-F21D-4C6B-B1D5-D3E0AD3DE9B1}" presName="compNode" presStyleCnt="0"/>
      <dgm:spPr/>
    </dgm:pt>
    <dgm:pt modelId="{367B6352-CFF0-47F8-8B5D-C373D6177CB2}" type="pres">
      <dgm:prSet presAssocID="{DE47E553-F21D-4C6B-B1D5-D3E0AD3DE9B1}" presName="iconBgRect" presStyleLbl="bgShp" presStyleIdx="1" presStyleCnt="2"/>
      <dgm:spPr/>
    </dgm:pt>
    <dgm:pt modelId="{0E0CDE0E-9747-4ABC-86AC-94606A0BFFF0}" type="pres">
      <dgm:prSet presAssocID="{DE47E553-F21D-4C6B-B1D5-D3E0AD3DE9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A63FB327-B6DC-45EB-9072-CD1B7CF24C1B}" type="pres">
      <dgm:prSet presAssocID="{DE47E553-F21D-4C6B-B1D5-D3E0AD3DE9B1}" presName="spaceRect" presStyleCnt="0"/>
      <dgm:spPr/>
    </dgm:pt>
    <dgm:pt modelId="{C145FCF4-52AD-4F9F-9AE7-FBA56E9E5203}" type="pres">
      <dgm:prSet presAssocID="{DE47E553-F21D-4C6B-B1D5-D3E0AD3DE9B1}" presName="textRect" presStyleLbl="revTx" presStyleIdx="1" presStyleCnt="2">
        <dgm:presLayoutVars>
          <dgm:chMax val="1"/>
          <dgm:chPref val="1"/>
        </dgm:presLayoutVars>
      </dgm:prSet>
      <dgm:spPr/>
    </dgm:pt>
  </dgm:ptLst>
  <dgm:cxnLst>
    <dgm:cxn modelId="{51B79D21-EA6C-4719-B1E0-9443EC55F2F5}" type="presOf" srcId="{0F044C02-7C6D-463B-8FD2-8087ABD74FE2}" destId="{F18FE1A6-8FC5-48E1-B4EC-06AF1465A3D0}" srcOrd="0" destOrd="0" presId="urn:microsoft.com/office/officeart/2018/2/layout/IconCircleList"/>
    <dgm:cxn modelId="{76FFDC5B-1B1B-4EF7-8CCC-DCDC75A73751}" type="presOf" srcId="{AB125838-9E65-4B6F-BE0E-1261907D37C0}" destId="{996DA208-507D-4829-BC11-61740364DB20}" srcOrd="0" destOrd="0" presId="urn:microsoft.com/office/officeart/2018/2/layout/IconCircleList"/>
    <dgm:cxn modelId="{FDDF8245-29AE-4173-9C1A-2C70BABF51EF}" type="presOf" srcId="{13034D24-72F5-4ABD-B91E-1DF50D0B8419}" destId="{FD80BD80-6CDF-4049-8DA4-0EABBF2FBA80}" srcOrd="0" destOrd="0" presId="urn:microsoft.com/office/officeart/2018/2/layout/IconCircleList"/>
    <dgm:cxn modelId="{7F004E82-E925-40E1-9F04-4837F35795D5}" srcId="{0F044C02-7C6D-463B-8FD2-8087ABD74FE2}" destId="{DE47E553-F21D-4C6B-B1D5-D3E0AD3DE9B1}" srcOrd="1" destOrd="0" parTransId="{58828188-AF86-4EF0-80E8-7DB9AC5B95FE}" sibTransId="{0E63BE98-FAA1-4D17-B6C2-0478D0E67CFC}"/>
    <dgm:cxn modelId="{A9952AA9-ED45-4ED2-A31A-C8BCA82F60BF}" type="presOf" srcId="{DE47E553-F21D-4C6B-B1D5-D3E0AD3DE9B1}" destId="{C145FCF4-52AD-4F9F-9AE7-FBA56E9E5203}" srcOrd="0" destOrd="0" presId="urn:microsoft.com/office/officeart/2018/2/layout/IconCircleList"/>
    <dgm:cxn modelId="{AC161EC2-B36A-46E5-8420-5DAC2547B9BE}" srcId="{0F044C02-7C6D-463B-8FD2-8087ABD74FE2}" destId="{AB125838-9E65-4B6F-BE0E-1261907D37C0}" srcOrd="0" destOrd="0" parTransId="{E8ABAF86-2EC5-4DF6-A5E0-6F0A65EAD80F}" sibTransId="{13034D24-72F5-4ABD-B91E-1DF50D0B8419}"/>
    <dgm:cxn modelId="{8D0F9908-3081-4E40-8768-5A8B8FAEFFD9}" type="presParOf" srcId="{F18FE1A6-8FC5-48E1-B4EC-06AF1465A3D0}" destId="{F4740FA4-0930-4E3E-B419-3BD463BAA90A}" srcOrd="0" destOrd="0" presId="urn:microsoft.com/office/officeart/2018/2/layout/IconCircleList"/>
    <dgm:cxn modelId="{1C4D9095-3E4D-4101-B28E-13664CCEF2EF}" type="presParOf" srcId="{F4740FA4-0930-4E3E-B419-3BD463BAA90A}" destId="{7441F70F-0A25-4566-AE46-6EAE6B967099}" srcOrd="0" destOrd="0" presId="urn:microsoft.com/office/officeart/2018/2/layout/IconCircleList"/>
    <dgm:cxn modelId="{77EC111C-6EA5-487D-94CA-8DE3096A0C91}" type="presParOf" srcId="{7441F70F-0A25-4566-AE46-6EAE6B967099}" destId="{B009834B-C1D2-4268-AC4F-3BDA47BFEB3C}" srcOrd="0" destOrd="0" presId="urn:microsoft.com/office/officeart/2018/2/layout/IconCircleList"/>
    <dgm:cxn modelId="{566B8269-468F-47B1-9F2D-A5C340EE30DB}" type="presParOf" srcId="{7441F70F-0A25-4566-AE46-6EAE6B967099}" destId="{8A7DFA65-A03D-4934-B223-0A7DF97A4FA6}" srcOrd="1" destOrd="0" presId="urn:microsoft.com/office/officeart/2018/2/layout/IconCircleList"/>
    <dgm:cxn modelId="{0F82AD58-D3A9-46AA-B6AA-5D43C62D1DA9}" type="presParOf" srcId="{7441F70F-0A25-4566-AE46-6EAE6B967099}" destId="{55935EA5-8759-41CC-BD0E-6AD7396E80AF}" srcOrd="2" destOrd="0" presId="urn:microsoft.com/office/officeart/2018/2/layout/IconCircleList"/>
    <dgm:cxn modelId="{364AC61D-16E5-4075-B4D6-F76BCEA65EA6}" type="presParOf" srcId="{7441F70F-0A25-4566-AE46-6EAE6B967099}" destId="{996DA208-507D-4829-BC11-61740364DB20}" srcOrd="3" destOrd="0" presId="urn:microsoft.com/office/officeart/2018/2/layout/IconCircleList"/>
    <dgm:cxn modelId="{FE84E998-091C-4E32-9C3D-8007A56C3630}" type="presParOf" srcId="{F4740FA4-0930-4E3E-B419-3BD463BAA90A}" destId="{FD80BD80-6CDF-4049-8DA4-0EABBF2FBA80}" srcOrd="1" destOrd="0" presId="urn:microsoft.com/office/officeart/2018/2/layout/IconCircleList"/>
    <dgm:cxn modelId="{806BFEE2-4FF0-4A54-82D3-F1B9305C49C7}" type="presParOf" srcId="{F4740FA4-0930-4E3E-B419-3BD463BAA90A}" destId="{6DD8B37A-5A86-4DC4-88FC-FA178CDCC96C}" srcOrd="2" destOrd="0" presId="urn:microsoft.com/office/officeart/2018/2/layout/IconCircleList"/>
    <dgm:cxn modelId="{4384E60E-BACE-4994-8E42-32BE21F77B84}" type="presParOf" srcId="{6DD8B37A-5A86-4DC4-88FC-FA178CDCC96C}" destId="{367B6352-CFF0-47F8-8B5D-C373D6177CB2}" srcOrd="0" destOrd="0" presId="urn:microsoft.com/office/officeart/2018/2/layout/IconCircleList"/>
    <dgm:cxn modelId="{DF2040F0-BAE4-4D14-B6B7-70394091101F}" type="presParOf" srcId="{6DD8B37A-5A86-4DC4-88FC-FA178CDCC96C}" destId="{0E0CDE0E-9747-4ABC-86AC-94606A0BFFF0}" srcOrd="1" destOrd="0" presId="urn:microsoft.com/office/officeart/2018/2/layout/IconCircleList"/>
    <dgm:cxn modelId="{5AB45A40-612B-4660-AAF6-0EC6DCF61665}" type="presParOf" srcId="{6DD8B37A-5A86-4DC4-88FC-FA178CDCC96C}" destId="{A63FB327-B6DC-45EB-9072-CD1B7CF24C1B}" srcOrd="2" destOrd="0" presId="urn:microsoft.com/office/officeart/2018/2/layout/IconCircleList"/>
    <dgm:cxn modelId="{0357927E-6F3E-4B82-9923-6B2CC352A218}" type="presParOf" srcId="{6DD8B37A-5A86-4DC4-88FC-FA178CDCC96C}" destId="{C145FCF4-52AD-4F9F-9AE7-FBA56E9E520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E63A9-B9D3-404F-BA73-B826930DEC2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DEA637-58F0-4191-AFB5-B160F5CF9FCA}">
      <dgm:prSet/>
      <dgm:spPr/>
      <dgm:t>
        <a:bodyPr/>
        <a:lstStyle/>
        <a:p>
          <a:pPr>
            <a:defRPr b="1"/>
          </a:pPr>
          <a:r>
            <a:rPr lang="en-US"/>
            <a:t>This is a demonstration project funded by the Department of Health and Wellness, Pharmacy Service Agreement, Tariff Funding</a:t>
          </a:r>
        </a:p>
      </dgm:t>
    </dgm:pt>
    <dgm:pt modelId="{B041D151-0EDE-445B-BB99-DD31A8A0E65C}" type="parTrans" cxnId="{DE3C9EF7-6B06-4F5C-8F97-1C29B1CFA509}">
      <dgm:prSet/>
      <dgm:spPr/>
      <dgm:t>
        <a:bodyPr/>
        <a:lstStyle/>
        <a:p>
          <a:endParaRPr lang="en-US"/>
        </a:p>
      </dgm:t>
    </dgm:pt>
    <dgm:pt modelId="{1CA749AF-203C-4A63-9D44-2AC2F01BA8DC}" type="sibTrans" cxnId="{DE3C9EF7-6B06-4F5C-8F97-1C29B1CFA509}">
      <dgm:prSet/>
      <dgm:spPr/>
      <dgm:t>
        <a:bodyPr/>
        <a:lstStyle/>
        <a:p>
          <a:endParaRPr lang="en-US"/>
        </a:p>
      </dgm:t>
    </dgm:pt>
    <dgm:pt modelId="{8A832483-E5E0-4CA2-A45A-9543FDE4622F}">
      <dgm:prSet/>
      <dgm:spPr/>
      <dgm:t>
        <a:bodyPr/>
        <a:lstStyle/>
        <a:p>
          <a:pPr>
            <a:defRPr b="1"/>
          </a:pPr>
          <a:r>
            <a:rPr lang="en-US"/>
            <a:t>The project is supported by a working group with representatives from Department of Health and Wellness, Nova Scotia Health, Pharmacy Association of Nova Scotia, Doctors Nova Scotia and community pharmacists.</a:t>
          </a:r>
        </a:p>
      </dgm:t>
    </dgm:pt>
    <dgm:pt modelId="{2E0017CC-509C-49CD-8BAE-71DC5F126253}" type="parTrans" cxnId="{B2503194-2CEB-403B-9A9B-9A2020D8CE7B}">
      <dgm:prSet/>
      <dgm:spPr/>
      <dgm:t>
        <a:bodyPr/>
        <a:lstStyle/>
        <a:p>
          <a:endParaRPr lang="en-US"/>
        </a:p>
      </dgm:t>
    </dgm:pt>
    <dgm:pt modelId="{9024DB4E-450A-4AA0-961D-87A75455172F}" type="sibTrans" cxnId="{B2503194-2CEB-403B-9A9B-9A2020D8CE7B}">
      <dgm:prSet/>
      <dgm:spPr/>
      <dgm:t>
        <a:bodyPr/>
        <a:lstStyle/>
        <a:p>
          <a:endParaRPr lang="en-US"/>
        </a:p>
      </dgm:t>
    </dgm:pt>
    <dgm:pt modelId="{1E11DA03-8C27-4802-BE59-4D57334E9E20}">
      <dgm:prSet/>
      <dgm:spPr/>
      <dgm:t>
        <a:bodyPr/>
        <a:lstStyle/>
        <a:p>
          <a:pPr>
            <a:defRPr b="1"/>
          </a:pPr>
          <a:r>
            <a:rPr lang="en-US"/>
            <a:t>We expect the data collection for the majority of the study to end  October 31, 2024, therefore Phase 3 will not participate in the overall data, only for ongoing research projects we will discuss later. The goals of the study were to evaluate:</a:t>
          </a:r>
        </a:p>
      </dgm:t>
    </dgm:pt>
    <dgm:pt modelId="{CD8C25A3-CB83-4AE7-B6A7-EC2E5698C144}" type="parTrans" cxnId="{7CDACC14-0C96-4C42-B8C6-2214394CC583}">
      <dgm:prSet/>
      <dgm:spPr/>
      <dgm:t>
        <a:bodyPr/>
        <a:lstStyle/>
        <a:p>
          <a:endParaRPr lang="en-US"/>
        </a:p>
      </dgm:t>
    </dgm:pt>
    <dgm:pt modelId="{BA04E789-B249-4824-A307-C64DCCBF2358}" type="sibTrans" cxnId="{7CDACC14-0C96-4C42-B8C6-2214394CC583}">
      <dgm:prSet/>
      <dgm:spPr/>
      <dgm:t>
        <a:bodyPr/>
        <a:lstStyle/>
        <a:p>
          <a:endParaRPr lang="en-US"/>
        </a:p>
      </dgm:t>
    </dgm:pt>
    <dgm:pt modelId="{39728AC7-C3DE-45B1-BFA6-5DA8A852BE53}">
      <dgm:prSet/>
      <dgm:spPr/>
      <dgm:t>
        <a:bodyPr/>
        <a:lstStyle/>
        <a:p>
          <a:r>
            <a:rPr lang="en-US"/>
            <a:t>Patient Access and Satisfaction with Care</a:t>
          </a:r>
        </a:p>
      </dgm:t>
    </dgm:pt>
    <dgm:pt modelId="{16A7B53A-BFE6-4D60-9B7C-B22D487F03DD}" type="parTrans" cxnId="{4D885C83-7AE2-4D7A-9DC3-57B91350F890}">
      <dgm:prSet/>
      <dgm:spPr/>
      <dgm:t>
        <a:bodyPr/>
        <a:lstStyle/>
        <a:p>
          <a:endParaRPr lang="en-US"/>
        </a:p>
      </dgm:t>
    </dgm:pt>
    <dgm:pt modelId="{A043D265-E847-4C9D-8DD4-CCC6A160A6B8}" type="sibTrans" cxnId="{4D885C83-7AE2-4D7A-9DC3-57B91350F890}">
      <dgm:prSet/>
      <dgm:spPr/>
      <dgm:t>
        <a:bodyPr/>
        <a:lstStyle/>
        <a:p>
          <a:endParaRPr lang="en-US"/>
        </a:p>
      </dgm:t>
    </dgm:pt>
    <dgm:pt modelId="{9A6D7CE6-CB4C-42ED-BEA5-CCC5027AA0B8}">
      <dgm:prSet/>
      <dgm:spPr/>
      <dgm:t>
        <a:bodyPr/>
        <a:lstStyle/>
        <a:p>
          <a:r>
            <a:rPr lang="en-US"/>
            <a:t>New appointment based pharmacy workflow models- impact to the pharmacy team</a:t>
          </a:r>
        </a:p>
      </dgm:t>
    </dgm:pt>
    <dgm:pt modelId="{8B9B266C-9923-4564-98E5-9B96E2D55E0C}" type="parTrans" cxnId="{F7B002A9-EE2E-4518-8A67-23D415C38BBB}">
      <dgm:prSet/>
      <dgm:spPr/>
      <dgm:t>
        <a:bodyPr/>
        <a:lstStyle/>
        <a:p>
          <a:endParaRPr lang="en-US"/>
        </a:p>
      </dgm:t>
    </dgm:pt>
    <dgm:pt modelId="{09F61EAC-202B-4F27-9CD4-23D6DD8D4F8A}" type="sibTrans" cxnId="{F7B002A9-EE2E-4518-8A67-23D415C38BBB}">
      <dgm:prSet/>
      <dgm:spPr/>
      <dgm:t>
        <a:bodyPr/>
        <a:lstStyle/>
        <a:p>
          <a:endParaRPr lang="en-US"/>
        </a:p>
      </dgm:t>
    </dgm:pt>
    <dgm:pt modelId="{E741B9B6-2EF6-4E0A-B331-9B51FB5DF63A}">
      <dgm:prSet/>
      <dgm:spPr/>
      <dgm:t>
        <a:bodyPr/>
        <a:lstStyle/>
        <a:p>
          <a:r>
            <a:rPr lang="en-US"/>
            <a:t>Impact of the clinics on the healthcare system (ER, community providers and stakeholders).  </a:t>
          </a:r>
        </a:p>
      </dgm:t>
    </dgm:pt>
    <dgm:pt modelId="{843A7BC9-670D-4ADD-94B8-FC250359A7E5}" type="parTrans" cxnId="{44ECD244-7D91-4353-AB27-ECCB6945321B}">
      <dgm:prSet/>
      <dgm:spPr/>
      <dgm:t>
        <a:bodyPr/>
        <a:lstStyle/>
        <a:p>
          <a:endParaRPr lang="en-US"/>
        </a:p>
      </dgm:t>
    </dgm:pt>
    <dgm:pt modelId="{508914C9-AA73-46AC-8799-A6BFA4EF2D6F}" type="sibTrans" cxnId="{44ECD244-7D91-4353-AB27-ECCB6945321B}">
      <dgm:prSet/>
      <dgm:spPr/>
      <dgm:t>
        <a:bodyPr/>
        <a:lstStyle/>
        <a:p>
          <a:endParaRPr lang="en-US"/>
        </a:p>
      </dgm:t>
    </dgm:pt>
    <dgm:pt modelId="{4C97B838-378E-4E40-8BF8-D31151DE8E7A}">
      <dgm:prSet/>
      <dgm:spPr/>
      <dgm:t>
        <a:bodyPr/>
        <a:lstStyle/>
        <a:p>
          <a:r>
            <a:rPr lang="en-US"/>
            <a:t>Understand compensation models that are sustainable for pharmacies.</a:t>
          </a:r>
        </a:p>
      </dgm:t>
    </dgm:pt>
    <dgm:pt modelId="{533623EE-42B0-4955-B7C9-93C150AA7B81}" type="parTrans" cxnId="{EC2DCCC5-93C0-4C90-95C6-932FEB951CD7}">
      <dgm:prSet/>
      <dgm:spPr/>
      <dgm:t>
        <a:bodyPr/>
        <a:lstStyle/>
        <a:p>
          <a:endParaRPr lang="en-US"/>
        </a:p>
      </dgm:t>
    </dgm:pt>
    <dgm:pt modelId="{BDBE26F0-C385-48B6-8CC7-1B70E9080D4B}" type="sibTrans" cxnId="{EC2DCCC5-93C0-4C90-95C6-932FEB951CD7}">
      <dgm:prSet/>
      <dgm:spPr/>
      <dgm:t>
        <a:bodyPr/>
        <a:lstStyle/>
        <a:p>
          <a:endParaRPr lang="en-US"/>
        </a:p>
      </dgm:t>
    </dgm:pt>
    <dgm:pt modelId="{74E2658F-D549-46F7-8502-636CF0FACD4D}" type="pres">
      <dgm:prSet presAssocID="{6C8E63A9-B9D3-404F-BA73-B826930DEC25}" presName="root" presStyleCnt="0">
        <dgm:presLayoutVars>
          <dgm:dir/>
          <dgm:resizeHandles val="exact"/>
        </dgm:presLayoutVars>
      </dgm:prSet>
      <dgm:spPr/>
    </dgm:pt>
    <dgm:pt modelId="{7219B3E9-A9E6-4633-B815-685E02874584}" type="pres">
      <dgm:prSet presAssocID="{DEDEA637-58F0-4191-AFB5-B160F5CF9FCA}" presName="compNode" presStyleCnt="0"/>
      <dgm:spPr/>
    </dgm:pt>
    <dgm:pt modelId="{AC045427-3A35-4565-8AC6-DB0E42569A52}" type="pres">
      <dgm:prSet presAssocID="{DEDEA637-58F0-4191-AFB5-B160F5CF9F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8E2ED114-3169-4487-BDC9-734D6EC804DC}" type="pres">
      <dgm:prSet presAssocID="{DEDEA637-58F0-4191-AFB5-B160F5CF9FCA}" presName="iconSpace" presStyleCnt="0"/>
      <dgm:spPr/>
    </dgm:pt>
    <dgm:pt modelId="{8278C6F5-DF9B-42DC-B731-77EEADC9C213}" type="pres">
      <dgm:prSet presAssocID="{DEDEA637-58F0-4191-AFB5-B160F5CF9FCA}" presName="parTx" presStyleLbl="revTx" presStyleIdx="0" presStyleCnt="6">
        <dgm:presLayoutVars>
          <dgm:chMax val="0"/>
          <dgm:chPref val="0"/>
        </dgm:presLayoutVars>
      </dgm:prSet>
      <dgm:spPr/>
    </dgm:pt>
    <dgm:pt modelId="{54383B09-521C-4C90-9249-757D8F664100}" type="pres">
      <dgm:prSet presAssocID="{DEDEA637-58F0-4191-AFB5-B160F5CF9FCA}" presName="txSpace" presStyleCnt="0"/>
      <dgm:spPr/>
    </dgm:pt>
    <dgm:pt modelId="{3A3267AC-940A-47C5-AF39-1BFBDE3E372D}" type="pres">
      <dgm:prSet presAssocID="{DEDEA637-58F0-4191-AFB5-B160F5CF9FCA}" presName="desTx" presStyleLbl="revTx" presStyleIdx="1" presStyleCnt="6">
        <dgm:presLayoutVars/>
      </dgm:prSet>
      <dgm:spPr/>
    </dgm:pt>
    <dgm:pt modelId="{7F816DED-4990-4514-A645-F32769DBF2B7}" type="pres">
      <dgm:prSet presAssocID="{1CA749AF-203C-4A63-9D44-2AC2F01BA8DC}" presName="sibTrans" presStyleCnt="0"/>
      <dgm:spPr/>
    </dgm:pt>
    <dgm:pt modelId="{47FB9C0A-A8B4-4BAF-A888-E47A1A81F9C8}" type="pres">
      <dgm:prSet presAssocID="{8A832483-E5E0-4CA2-A45A-9543FDE4622F}" presName="compNode" presStyleCnt="0"/>
      <dgm:spPr/>
    </dgm:pt>
    <dgm:pt modelId="{53E7B111-F3C4-4090-9A70-5BCF58F09ECC}" type="pres">
      <dgm:prSet presAssocID="{8A832483-E5E0-4CA2-A45A-9543FDE462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E66D1BCD-749F-4838-A55D-60C09EE5FA8F}" type="pres">
      <dgm:prSet presAssocID="{8A832483-E5E0-4CA2-A45A-9543FDE4622F}" presName="iconSpace" presStyleCnt="0"/>
      <dgm:spPr/>
    </dgm:pt>
    <dgm:pt modelId="{66A5DC63-9A61-402B-B107-9DA2699A8ED7}" type="pres">
      <dgm:prSet presAssocID="{8A832483-E5E0-4CA2-A45A-9543FDE4622F}" presName="parTx" presStyleLbl="revTx" presStyleIdx="2" presStyleCnt="6">
        <dgm:presLayoutVars>
          <dgm:chMax val="0"/>
          <dgm:chPref val="0"/>
        </dgm:presLayoutVars>
      </dgm:prSet>
      <dgm:spPr/>
    </dgm:pt>
    <dgm:pt modelId="{FD326B07-2AE6-4A3B-B1C2-832C4E492D8A}" type="pres">
      <dgm:prSet presAssocID="{8A832483-E5E0-4CA2-A45A-9543FDE4622F}" presName="txSpace" presStyleCnt="0"/>
      <dgm:spPr/>
    </dgm:pt>
    <dgm:pt modelId="{2F32D2CD-00D5-4420-B5B8-EF30B216B088}" type="pres">
      <dgm:prSet presAssocID="{8A832483-E5E0-4CA2-A45A-9543FDE4622F}" presName="desTx" presStyleLbl="revTx" presStyleIdx="3" presStyleCnt="6">
        <dgm:presLayoutVars/>
      </dgm:prSet>
      <dgm:spPr/>
    </dgm:pt>
    <dgm:pt modelId="{2F3905DB-EF0C-436F-8392-5973E99088B5}" type="pres">
      <dgm:prSet presAssocID="{9024DB4E-450A-4AA0-961D-87A75455172F}" presName="sibTrans" presStyleCnt="0"/>
      <dgm:spPr/>
    </dgm:pt>
    <dgm:pt modelId="{3C4958C8-ACC9-45B8-B0D4-AF9A29488F8F}" type="pres">
      <dgm:prSet presAssocID="{1E11DA03-8C27-4802-BE59-4D57334E9E20}" presName="compNode" presStyleCnt="0"/>
      <dgm:spPr/>
    </dgm:pt>
    <dgm:pt modelId="{F143E460-8BD9-4E6E-99B7-89C9AD1A6AED}" type="pres">
      <dgm:prSet presAssocID="{1E11DA03-8C27-4802-BE59-4D57334E9E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Pie Chart"/>
        </a:ext>
      </dgm:extLst>
    </dgm:pt>
    <dgm:pt modelId="{27595287-3E2B-4524-9450-087F00783258}" type="pres">
      <dgm:prSet presAssocID="{1E11DA03-8C27-4802-BE59-4D57334E9E20}" presName="iconSpace" presStyleCnt="0"/>
      <dgm:spPr/>
    </dgm:pt>
    <dgm:pt modelId="{31E4F523-EC33-4E58-A8C2-5A556D7C0F49}" type="pres">
      <dgm:prSet presAssocID="{1E11DA03-8C27-4802-BE59-4D57334E9E20}" presName="parTx" presStyleLbl="revTx" presStyleIdx="4" presStyleCnt="6">
        <dgm:presLayoutVars>
          <dgm:chMax val="0"/>
          <dgm:chPref val="0"/>
        </dgm:presLayoutVars>
      </dgm:prSet>
      <dgm:spPr/>
    </dgm:pt>
    <dgm:pt modelId="{2DF4344D-729A-4EC0-A8B9-F97DF4993D17}" type="pres">
      <dgm:prSet presAssocID="{1E11DA03-8C27-4802-BE59-4D57334E9E20}" presName="txSpace" presStyleCnt="0"/>
      <dgm:spPr/>
    </dgm:pt>
    <dgm:pt modelId="{F06F587C-BEA2-41CA-917A-E383A1519CD7}" type="pres">
      <dgm:prSet presAssocID="{1E11DA03-8C27-4802-BE59-4D57334E9E20}" presName="desTx" presStyleLbl="revTx" presStyleIdx="5" presStyleCnt="6">
        <dgm:presLayoutVars/>
      </dgm:prSet>
      <dgm:spPr/>
    </dgm:pt>
  </dgm:ptLst>
  <dgm:cxnLst>
    <dgm:cxn modelId="{FB2A950E-B5AB-4BE4-8737-FB824FEE428A}" type="presOf" srcId="{6C8E63A9-B9D3-404F-BA73-B826930DEC25}" destId="{74E2658F-D549-46F7-8502-636CF0FACD4D}" srcOrd="0" destOrd="0" presId="urn:microsoft.com/office/officeart/2018/2/layout/IconLabelDescriptionList"/>
    <dgm:cxn modelId="{6529C513-A4AB-4EB5-A79A-AB5E463D3B76}" type="presOf" srcId="{9A6D7CE6-CB4C-42ED-BEA5-CCC5027AA0B8}" destId="{F06F587C-BEA2-41CA-917A-E383A1519CD7}" srcOrd="0" destOrd="1" presId="urn:microsoft.com/office/officeart/2018/2/layout/IconLabelDescriptionList"/>
    <dgm:cxn modelId="{7CDACC14-0C96-4C42-B8C6-2214394CC583}" srcId="{6C8E63A9-B9D3-404F-BA73-B826930DEC25}" destId="{1E11DA03-8C27-4802-BE59-4D57334E9E20}" srcOrd="2" destOrd="0" parTransId="{CD8C25A3-CB83-4AE7-B6A7-EC2E5698C144}" sibTransId="{BA04E789-B249-4824-A307-C64DCCBF2358}"/>
    <dgm:cxn modelId="{9DDB2D2F-2C59-4882-AEAD-9CDB72C1354B}" type="presOf" srcId="{1E11DA03-8C27-4802-BE59-4D57334E9E20}" destId="{31E4F523-EC33-4E58-A8C2-5A556D7C0F49}" srcOrd="0" destOrd="0" presId="urn:microsoft.com/office/officeart/2018/2/layout/IconLabelDescriptionList"/>
    <dgm:cxn modelId="{A345063F-1114-4FF8-BD70-E1BA7602BD3D}" type="presOf" srcId="{E741B9B6-2EF6-4E0A-B331-9B51FB5DF63A}" destId="{F06F587C-BEA2-41CA-917A-E383A1519CD7}" srcOrd="0" destOrd="2" presId="urn:microsoft.com/office/officeart/2018/2/layout/IconLabelDescriptionList"/>
    <dgm:cxn modelId="{44ECD244-7D91-4353-AB27-ECCB6945321B}" srcId="{1E11DA03-8C27-4802-BE59-4D57334E9E20}" destId="{E741B9B6-2EF6-4E0A-B331-9B51FB5DF63A}" srcOrd="2" destOrd="0" parTransId="{843A7BC9-670D-4ADD-94B8-FC250359A7E5}" sibTransId="{508914C9-AA73-46AC-8799-A6BFA4EF2D6F}"/>
    <dgm:cxn modelId="{C7E1DF64-7362-4074-AC9F-9585785F3170}" type="presOf" srcId="{39728AC7-C3DE-45B1-BFA6-5DA8A852BE53}" destId="{F06F587C-BEA2-41CA-917A-E383A1519CD7}" srcOrd="0" destOrd="0" presId="urn:microsoft.com/office/officeart/2018/2/layout/IconLabelDescriptionList"/>
    <dgm:cxn modelId="{9D4B7D66-7AD9-45EB-BA0F-A2D9BD99A613}" type="presOf" srcId="{8A832483-E5E0-4CA2-A45A-9543FDE4622F}" destId="{66A5DC63-9A61-402B-B107-9DA2699A8ED7}" srcOrd="0" destOrd="0" presId="urn:microsoft.com/office/officeart/2018/2/layout/IconLabelDescriptionList"/>
    <dgm:cxn modelId="{CCB36E7E-A81D-4633-BA33-7434A22BD20C}" type="presOf" srcId="{DEDEA637-58F0-4191-AFB5-B160F5CF9FCA}" destId="{8278C6F5-DF9B-42DC-B731-77EEADC9C213}" srcOrd="0" destOrd="0" presId="urn:microsoft.com/office/officeart/2018/2/layout/IconLabelDescriptionList"/>
    <dgm:cxn modelId="{4D885C83-7AE2-4D7A-9DC3-57B91350F890}" srcId="{1E11DA03-8C27-4802-BE59-4D57334E9E20}" destId="{39728AC7-C3DE-45B1-BFA6-5DA8A852BE53}" srcOrd="0" destOrd="0" parTransId="{16A7B53A-BFE6-4D60-9B7C-B22D487F03DD}" sibTransId="{A043D265-E847-4C9D-8DD4-CCC6A160A6B8}"/>
    <dgm:cxn modelId="{B2503194-2CEB-403B-9A9B-9A2020D8CE7B}" srcId="{6C8E63A9-B9D3-404F-BA73-B826930DEC25}" destId="{8A832483-E5E0-4CA2-A45A-9543FDE4622F}" srcOrd="1" destOrd="0" parTransId="{2E0017CC-509C-49CD-8BAE-71DC5F126253}" sibTransId="{9024DB4E-450A-4AA0-961D-87A75455172F}"/>
    <dgm:cxn modelId="{F7B002A9-EE2E-4518-8A67-23D415C38BBB}" srcId="{1E11DA03-8C27-4802-BE59-4D57334E9E20}" destId="{9A6D7CE6-CB4C-42ED-BEA5-CCC5027AA0B8}" srcOrd="1" destOrd="0" parTransId="{8B9B266C-9923-4564-98E5-9B96E2D55E0C}" sibTransId="{09F61EAC-202B-4F27-9CD4-23D6DD8D4F8A}"/>
    <dgm:cxn modelId="{EC2DCCC5-93C0-4C90-95C6-932FEB951CD7}" srcId="{1E11DA03-8C27-4802-BE59-4D57334E9E20}" destId="{4C97B838-378E-4E40-8BF8-D31151DE8E7A}" srcOrd="3" destOrd="0" parTransId="{533623EE-42B0-4955-B7C9-93C150AA7B81}" sibTransId="{BDBE26F0-C385-48B6-8CC7-1B70E9080D4B}"/>
    <dgm:cxn modelId="{529036D7-14B1-4A23-8E36-A8EC29532EFF}" type="presOf" srcId="{4C97B838-378E-4E40-8BF8-D31151DE8E7A}" destId="{F06F587C-BEA2-41CA-917A-E383A1519CD7}" srcOrd="0" destOrd="3" presId="urn:microsoft.com/office/officeart/2018/2/layout/IconLabelDescriptionList"/>
    <dgm:cxn modelId="{DE3C9EF7-6B06-4F5C-8F97-1C29B1CFA509}" srcId="{6C8E63A9-B9D3-404F-BA73-B826930DEC25}" destId="{DEDEA637-58F0-4191-AFB5-B160F5CF9FCA}" srcOrd="0" destOrd="0" parTransId="{B041D151-0EDE-445B-BB99-DD31A8A0E65C}" sibTransId="{1CA749AF-203C-4A63-9D44-2AC2F01BA8DC}"/>
    <dgm:cxn modelId="{B2C0B724-289F-474E-BE7E-E2DC243F5FF2}" type="presParOf" srcId="{74E2658F-D549-46F7-8502-636CF0FACD4D}" destId="{7219B3E9-A9E6-4633-B815-685E02874584}" srcOrd="0" destOrd="0" presId="urn:microsoft.com/office/officeart/2018/2/layout/IconLabelDescriptionList"/>
    <dgm:cxn modelId="{9A94AFEE-B7D7-4701-965F-F8B17A4C4226}" type="presParOf" srcId="{7219B3E9-A9E6-4633-B815-685E02874584}" destId="{AC045427-3A35-4565-8AC6-DB0E42569A52}" srcOrd="0" destOrd="0" presId="urn:microsoft.com/office/officeart/2018/2/layout/IconLabelDescriptionList"/>
    <dgm:cxn modelId="{FB70F408-E6D8-408F-A5AB-1DA2913609DC}" type="presParOf" srcId="{7219B3E9-A9E6-4633-B815-685E02874584}" destId="{8E2ED114-3169-4487-BDC9-734D6EC804DC}" srcOrd="1" destOrd="0" presId="urn:microsoft.com/office/officeart/2018/2/layout/IconLabelDescriptionList"/>
    <dgm:cxn modelId="{A1500E03-5748-4C53-89AF-0D765A1C33B1}" type="presParOf" srcId="{7219B3E9-A9E6-4633-B815-685E02874584}" destId="{8278C6F5-DF9B-42DC-B731-77EEADC9C213}" srcOrd="2" destOrd="0" presId="urn:microsoft.com/office/officeart/2018/2/layout/IconLabelDescriptionList"/>
    <dgm:cxn modelId="{DE2967D6-F179-430F-B765-ECA760831E71}" type="presParOf" srcId="{7219B3E9-A9E6-4633-B815-685E02874584}" destId="{54383B09-521C-4C90-9249-757D8F664100}" srcOrd="3" destOrd="0" presId="urn:microsoft.com/office/officeart/2018/2/layout/IconLabelDescriptionList"/>
    <dgm:cxn modelId="{EC774E05-A068-4535-B21E-C8014B5FB3A0}" type="presParOf" srcId="{7219B3E9-A9E6-4633-B815-685E02874584}" destId="{3A3267AC-940A-47C5-AF39-1BFBDE3E372D}" srcOrd="4" destOrd="0" presId="urn:microsoft.com/office/officeart/2018/2/layout/IconLabelDescriptionList"/>
    <dgm:cxn modelId="{437D1F7F-9409-4760-9872-271BB548BAF7}" type="presParOf" srcId="{74E2658F-D549-46F7-8502-636CF0FACD4D}" destId="{7F816DED-4990-4514-A645-F32769DBF2B7}" srcOrd="1" destOrd="0" presId="urn:microsoft.com/office/officeart/2018/2/layout/IconLabelDescriptionList"/>
    <dgm:cxn modelId="{A0E85739-2428-44EF-9386-15D6F4E07BC2}" type="presParOf" srcId="{74E2658F-D549-46F7-8502-636CF0FACD4D}" destId="{47FB9C0A-A8B4-4BAF-A888-E47A1A81F9C8}" srcOrd="2" destOrd="0" presId="urn:microsoft.com/office/officeart/2018/2/layout/IconLabelDescriptionList"/>
    <dgm:cxn modelId="{D3C1C96D-DDC7-4A9D-B328-AC6469FA7C29}" type="presParOf" srcId="{47FB9C0A-A8B4-4BAF-A888-E47A1A81F9C8}" destId="{53E7B111-F3C4-4090-9A70-5BCF58F09ECC}" srcOrd="0" destOrd="0" presId="urn:microsoft.com/office/officeart/2018/2/layout/IconLabelDescriptionList"/>
    <dgm:cxn modelId="{ED0C9E14-66B2-4234-BE85-C4F590AA2157}" type="presParOf" srcId="{47FB9C0A-A8B4-4BAF-A888-E47A1A81F9C8}" destId="{E66D1BCD-749F-4838-A55D-60C09EE5FA8F}" srcOrd="1" destOrd="0" presId="urn:microsoft.com/office/officeart/2018/2/layout/IconLabelDescriptionList"/>
    <dgm:cxn modelId="{D55C85E1-F96B-498A-A0D2-B7544CCB3C2E}" type="presParOf" srcId="{47FB9C0A-A8B4-4BAF-A888-E47A1A81F9C8}" destId="{66A5DC63-9A61-402B-B107-9DA2699A8ED7}" srcOrd="2" destOrd="0" presId="urn:microsoft.com/office/officeart/2018/2/layout/IconLabelDescriptionList"/>
    <dgm:cxn modelId="{1DEA249A-2BA5-4DC6-B7D0-1F6ADF28EA69}" type="presParOf" srcId="{47FB9C0A-A8B4-4BAF-A888-E47A1A81F9C8}" destId="{FD326B07-2AE6-4A3B-B1C2-832C4E492D8A}" srcOrd="3" destOrd="0" presId="urn:microsoft.com/office/officeart/2018/2/layout/IconLabelDescriptionList"/>
    <dgm:cxn modelId="{C06B35EE-0DF5-4980-9FB9-4E3A2964F7CE}" type="presParOf" srcId="{47FB9C0A-A8B4-4BAF-A888-E47A1A81F9C8}" destId="{2F32D2CD-00D5-4420-B5B8-EF30B216B088}" srcOrd="4" destOrd="0" presId="urn:microsoft.com/office/officeart/2018/2/layout/IconLabelDescriptionList"/>
    <dgm:cxn modelId="{1255E972-E4E9-4AD2-9C05-CE3505092273}" type="presParOf" srcId="{74E2658F-D549-46F7-8502-636CF0FACD4D}" destId="{2F3905DB-EF0C-436F-8392-5973E99088B5}" srcOrd="3" destOrd="0" presId="urn:microsoft.com/office/officeart/2018/2/layout/IconLabelDescriptionList"/>
    <dgm:cxn modelId="{008A91AD-E1E6-4DA1-B206-049D42AF3D9E}" type="presParOf" srcId="{74E2658F-D549-46F7-8502-636CF0FACD4D}" destId="{3C4958C8-ACC9-45B8-B0D4-AF9A29488F8F}" srcOrd="4" destOrd="0" presId="urn:microsoft.com/office/officeart/2018/2/layout/IconLabelDescriptionList"/>
    <dgm:cxn modelId="{607B23D5-91FF-43F7-87C8-F01B2C82FF12}" type="presParOf" srcId="{3C4958C8-ACC9-45B8-B0D4-AF9A29488F8F}" destId="{F143E460-8BD9-4E6E-99B7-89C9AD1A6AED}" srcOrd="0" destOrd="0" presId="urn:microsoft.com/office/officeart/2018/2/layout/IconLabelDescriptionList"/>
    <dgm:cxn modelId="{265A341F-7580-4997-B8C2-3AD6535E5D16}" type="presParOf" srcId="{3C4958C8-ACC9-45B8-B0D4-AF9A29488F8F}" destId="{27595287-3E2B-4524-9450-087F00783258}" srcOrd="1" destOrd="0" presId="urn:microsoft.com/office/officeart/2018/2/layout/IconLabelDescriptionList"/>
    <dgm:cxn modelId="{3945D071-20CA-4ECD-B66A-97F23BFB5143}" type="presParOf" srcId="{3C4958C8-ACC9-45B8-B0D4-AF9A29488F8F}" destId="{31E4F523-EC33-4E58-A8C2-5A556D7C0F49}" srcOrd="2" destOrd="0" presId="urn:microsoft.com/office/officeart/2018/2/layout/IconLabelDescriptionList"/>
    <dgm:cxn modelId="{F52BD89E-E788-452F-AB30-581293D606D5}" type="presParOf" srcId="{3C4958C8-ACC9-45B8-B0D4-AF9A29488F8F}" destId="{2DF4344D-729A-4EC0-A8B9-F97DF4993D17}" srcOrd="3" destOrd="0" presId="urn:microsoft.com/office/officeart/2018/2/layout/IconLabelDescriptionList"/>
    <dgm:cxn modelId="{1A05200F-5D8B-4656-9E3A-D4F805C2F293}" type="presParOf" srcId="{3C4958C8-ACC9-45B8-B0D4-AF9A29488F8F}" destId="{F06F587C-BEA2-41CA-917A-E383A1519CD7}"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F64E07-8370-40F5-A48D-1394E418F12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D387176-D7EC-4AFA-8079-7C1584E3906A}">
      <dgm:prSet/>
      <dgm:spPr/>
      <dgm:t>
        <a:bodyPr/>
        <a:lstStyle/>
        <a:p>
          <a:pPr>
            <a:defRPr b="1"/>
          </a:pPr>
          <a:r>
            <a:rPr lang="en-CA"/>
            <a:t>CPPCC Clinic Page  (show page)</a:t>
          </a:r>
          <a:endParaRPr lang="en-US"/>
        </a:p>
      </dgm:t>
    </dgm:pt>
    <dgm:pt modelId="{BE505944-031A-4ED5-A2F9-7A7807AC1941}" type="parTrans" cxnId="{D43B007C-AF71-40F0-866C-A16F14DD072B}">
      <dgm:prSet/>
      <dgm:spPr/>
      <dgm:t>
        <a:bodyPr/>
        <a:lstStyle/>
        <a:p>
          <a:endParaRPr lang="en-US"/>
        </a:p>
      </dgm:t>
    </dgm:pt>
    <dgm:pt modelId="{D9F0CA3F-79DF-424E-AD08-587AF804DE4E}" type="sibTrans" cxnId="{D43B007C-AF71-40F0-866C-A16F14DD072B}">
      <dgm:prSet/>
      <dgm:spPr/>
      <dgm:t>
        <a:bodyPr/>
        <a:lstStyle/>
        <a:p>
          <a:endParaRPr lang="en-US"/>
        </a:p>
      </dgm:t>
    </dgm:pt>
    <dgm:pt modelId="{95819C0F-672A-4354-92AA-057E5B4EDA33}">
      <dgm:prSet/>
      <dgm:spPr/>
      <dgm:t>
        <a:bodyPr/>
        <a:lstStyle/>
        <a:p>
          <a:r>
            <a:rPr lang="en-CA"/>
            <a:t>Contacts</a:t>
          </a:r>
          <a:endParaRPr lang="en-US"/>
        </a:p>
      </dgm:t>
    </dgm:pt>
    <dgm:pt modelId="{2DBB38C4-5C7F-4A96-A178-8740841F5BE5}" type="parTrans" cxnId="{498B6BE3-3F3D-47AB-B3D1-806E6B20B492}">
      <dgm:prSet/>
      <dgm:spPr/>
      <dgm:t>
        <a:bodyPr/>
        <a:lstStyle/>
        <a:p>
          <a:endParaRPr lang="en-US"/>
        </a:p>
      </dgm:t>
    </dgm:pt>
    <dgm:pt modelId="{AEAB1883-69A8-4C71-A156-B3D4C0E3C325}" type="sibTrans" cxnId="{498B6BE3-3F3D-47AB-B3D1-806E6B20B492}">
      <dgm:prSet/>
      <dgm:spPr/>
      <dgm:t>
        <a:bodyPr/>
        <a:lstStyle/>
        <a:p>
          <a:endParaRPr lang="en-US"/>
        </a:p>
      </dgm:t>
    </dgm:pt>
    <dgm:pt modelId="{90AAA463-5338-40DA-B664-C77916F77E42}">
      <dgm:prSet/>
      <dgm:spPr/>
      <dgm:t>
        <a:bodyPr/>
        <a:lstStyle/>
        <a:p>
          <a:r>
            <a:rPr lang="en-CA"/>
            <a:t>Clinical tools</a:t>
          </a:r>
          <a:endParaRPr lang="en-US"/>
        </a:p>
      </dgm:t>
    </dgm:pt>
    <dgm:pt modelId="{A7CC2342-FFAA-4117-A685-DA9323D72AE8}" type="parTrans" cxnId="{31F771FC-2083-425A-8372-446D42332071}">
      <dgm:prSet/>
      <dgm:spPr/>
      <dgm:t>
        <a:bodyPr/>
        <a:lstStyle/>
        <a:p>
          <a:endParaRPr lang="en-US"/>
        </a:p>
      </dgm:t>
    </dgm:pt>
    <dgm:pt modelId="{69502965-9117-463B-8D22-F7E76189B771}" type="sibTrans" cxnId="{31F771FC-2083-425A-8372-446D42332071}">
      <dgm:prSet/>
      <dgm:spPr/>
      <dgm:t>
        <a:bodyPr/>
        <a:lstStyle/>
        <a:p>
          <a:endParaRPr lang="en-US"/>
        </a:p>
      </dgm:t>
    </dgm:pt>
    <dgm:pt modelId="{3687828D-E47D-45E2-9439-72440C60E903}">
      <dgm:prSet/>
      <dgm:spPr/>
      <dgm:t>
        <a:bodyPr/>
        <a:lstStyle/>
        <a:p>
          <a:r>
            <a:rPr lang="en-CA"/>
            <a:t>Marketing Resources</a:t>
          </a:r>
          <a:endParaRPr lang="en-US"/>
        </a:p>
      </dgm:t>
    </dgm:pt>
    <dgm:pt modelId="{CBF7B1B0-F1CF-4E3D-A446-DBA99043E14E}" type="parTrans" cxnId="{2AECB0E5-0208-4FC3-A592-42C7F25CDE36}">
      <dgm:prSet/>
      <dgm:spPr/>
      <dgm:t>
        <a:bodyPr/>
        <a:lstStyle/>
        <a:p>
          <a:endParaRPr lang="en-US"/>
        </a:p>
      </dgm:t>
    </dgm:pt>
    <dgm:pt modelId="{398BEBD2-14BA-442C-8AF9-45ABACBE7072}" type="sibTrans" cxnId="{2AECB0E5-0208-4FC3-A592-42C7F25CDE36}">
      <dgm:prSet/>
      <dgm:spPr/>
      <dgm:t>
        <a:bodyPr/>
        <a:lstStyle/>
        <a:p>
          <a:endParaRPr lang="en-US"/>
        </a:p>
      </dgm:t>
    </dgm:pt>
    <dgm:pt modelId="{27F2165B-DB5B-4286-8D64-6A7C3993FAE1}">
      <dgm:prSet/>
      <dgm:spPr/>
      <dgm:t>
        <a:bodyPr/>
        <a:lstStyle/>
        <a:p>
          <a:r>
            <a:rPr lang="en-CA"/>
            <a:t>Implementation Tools</a:t>
          </a:r>
          <a:endParaRPr lang="en-US"/>
        </a:p>
      </dgm:t>
    </dgm:pt>
    <dgm:pt modelId="{B478AE08-03D4-4BB3-90FE-E0EB16CBF352}" type="parTrans" cxnId="{18D2A622-178A-4316-BF10-31D6CB161ABD}">
      <dgm:prSet/>
      <dgm:spPr/>
      <dgm:t>
        <a:bodyPr/>
        <a:lstStyle/>
        <a:p>
          <a:endParaRPr lang="en-US"/>
        </a:p>
      </dgm:t>
    </dgm:pt>
    <dgm:pt modelId="{BFC4EAD6-3F3D-498D-8BD6-99967A1CF010}" type="sibTrans" cxnId="{18D2A622-178A-4316-BF10-31D6CB161ABD}">
      <dgm:prSet/>
      <dgm:spPr/>
      <dgm:t>
        <a:bodyPr/>
        <a:lstStyle/>
        <a:p>
          <a:endParaRPr lang="en-US"/>
        </a:p>
      </dgm:t>
    </dgm:pt>
    <dgm:pt modelId="{6A6FA601-ECE0-4CBE-87EC-0DC817236028}">
      <dgm:prSet/>
      <dgm:spPr/>
      <dgm:t>
        <a:bodyPr/>
        <a:lstStyle/>
        <a:p>
          <a:pPr>
            <a:defRPr b="1"/>
          </a:pPr>
          <a:r>
            <a:rPr lang="en-CA" dirty="0"/>
            <a:t>Member Lounge</a:t>
          </a:r>
        </a:p>
        <a:p>
          <a:pPr>
            <a:defRPr b="1"/>
          </a:pPr>
          <a:r>
            <a:rPr lang="en-CA" dirty="0"/>
            <a:t>(show page) </a:t>
          </a:r>
          <a:endParaRPr lang="en-US" dirty="0"/>
        </a:p>
      </dgm:t>
    </dgm:pt>
    <dgm:pt modelId="{970C6807-6A2D-4459-A894-28EF344E5CDF}" type="parTrans" cxnId="{D8A845C3-BE01-4C65-8971-CE357881CF87}">
      <dgm:prSet/>
      <dgm:spPr/>
      <dgm:t>
        <a:bodyPr/>
        <a:lstStyle/>
        <a:p>
          <a:endParaRPr lang="en-US"/>
        </a:p>
      </dgm:t>
    </dgm:pt>
    <dgm:pt modelId="{15FAAA7E-2419-4F16-A447-0B6C7A315C02}" type="sibTrans" cxnId="{D8A845C3-BE01-4C65-8971-CE357881CF87}">
      <dgm:prSet/>
      <dgm:spPr/>
      <dgm:t>
        <a:bodyPr/>
        <a:lstStyle/>
        <a:p>
          <a:endParaRPr lang="en-US"/>
        </a:p>
      </dgm:t>
    </dgm:pt>
    <dgm:pt modelId="{47FAC3C7-C0CD-4F53-9C01-E531FD106717}" type="pres">
      <dgm:prSet presAssocID="{1DF64E07-8370-40F5-A48D-1394E418F12C}" presName="root" presStyleCnt="0">
        <dgm:presLayoutVars>
          <dgm:dir/>
          <dgm:resizeHandles val="exact"/>
        </dgm:presLayoutVars>
      </dgm:prSet>
      <dgm:spPr/>
    </dgm:pt>
    <dgm:pt modelId="{8E3EF43A-8E57-48A2-9979-BCF4ED5546BE}" type="pres">
      <dgm:prSet presAssocID="{ED387176-D7EC-4AFA-8079-7C1584E3906A}" presName="compNode" presStyleCnt="0"/>
      <dgm:spPr/>
    </dgm:pt>
    <dgm:pt modelId="{300DE469-9E43-47C0-8ACE-65C71A58A8E8}" type="pres">
      <dgm:prSet presAssocID="{ED387176-D7EC-4AFA-8079-7C1584E390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4FBD83A1-FDBD-4A61-AB2D-BD492DC01AA0}" type="pres">
      <dgm:prSet presAssocID="{ED387176-D7EC-4AFA-8079-7C1584E3906A}" presName="iconSpace" presStyleCnt="0"/>
      <dgm:spPr/>
    </dgm:pt>
    <dgm:pt modelId="{F1B05B9E-54B1-4FD8-974B-9E59A2329F28}" type="pres">
      <dgm:prSet presAssocID="{ED387176-D7EC-4AFA-8079-7C1584E3906A}" presName="parTx" presStyleLbl="revTx" presStyleIdx="0" presStyleCnt="4">
        <dgm:presLayoutVars>
          <dgm:chMax val="0"/>
          <dgm:chPref val="0"/>
        </dgm:presLayoutVars>
      </dgm:prSet>
      <dgm:spPr/>
    </dgm:pt>
    <dgm:pt modelId="{05524DA0-A375-4AD4-8F50-AA8958F4D800}" type="pres">
      <dgm:prSet presAssocID="{ED387176-D7EC-4AFA-8079-7C1584E3906A}" presName="txSpace" presStyleCnt="0"/>
      <dgm:spPr/>
    </dgm:pt>
    <dgm:pt modelId="{4E5699E8-4D41-44EA-82E4-DAD2FE9A3E19}" type="pres">
      <dgm:prSet presAssocID="{ED387176-D7EC-4AFA-8079-7C1584E3906A}" presName="desTx" presStyleLbl="revTx" presStyleIdx="1" presStyleCnt="4">
        <dgm:presLayoutVars/>
      </dgm:prSet>
      <dgm:spPr/>
    </dgm:pt>
    <dgm:pt modelId="{F7A548AE-2BCE-4218-B208-77250EF75646}" type="pres">
      <dgm:prSet presAssocID="{D9F0CA3F-79DF-424E-AD08-587AF804DE4E}" presName="sibTrans" presStyleCnt="0"/>
      <dgm:spPr/>
    </dgm:pt>
    <dgm:pt modelId="{29D809CF-544C-46AE-9DCF-F5ABBC7CE037}" type="pres">
      <dgm:prSet presAssocID="{6A6FA601-ECE0-4CBE-87EC-0DC817236028}" presName="compNode" presStyleCnt="0"/>
      <dgm:spPr/>
    </dgm:pt>
    <dgm:pt modelId="{43304D75-C270-4D2B-BB1E-B7046B9FCAEC}" type="pres">
      <dgm:prSet presAssocID="{6A6FA601-ECE0-4CBE-87EC-0DC8172360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uch"/>
        </a:ext>
      </dgm:extLst>
    </dgm:pt>
    <dgm:pt modelId="{0D3D04C4-5C25-484A-8E77-D5BD96761454}" type="pres">
      <dgm:prSet presAssocID="{6A6FA601-ECE0-4CBE-87EC-0DC817236028}" presName="iconSpace" presStyleCnt="0"/>
      <dgm:spPr/>
    </dgm:pt>
    <dgm:pt modelId="{1D2D821B-3914-432F-BC12-1AEDAA6611E6}" type="pres">
      <dgm:prSet presAssocID="{6A6FA601-ECE0-4CBE-87EC-0DC817236028}" presName="parTx" presStyleLbl="revTx" presStyleIdx="2" presStyleCnt="4">
        <dgm:presLayoutVars>
          <dgm:chMax val="0"/>
          <dgm:chPref val="0"/>
        </dgm:presLayoutVars>
      </dgm:prSet>
      <dgm:spPr/>
    </dgm:pt>
    <dgm:pt modelId="{FB142239-DFAA-4F80-9924-2D36CAD0743C}" type="pres">
      <dgm:prSet presAssocID="{6A6FA601-ECE0-4CBE-87EC-0DC817236028}" presName="txSpace" presStyleCnt="0"/>
      <dgm:spPr/>
    </dgm:pt>
    <dgm:pt modelId="{AB0B9924-6F4D-46A9-B69C-771C6FA44940}" type="pres">
      <dgm:prSet presAssocID="{6A6FA601-ECE0-4CBE-87EC-0DC817236028}" presName="desTx" presStyleLbl="revTx" presStyleIdx="3" presStyleCnt="4">
        <dgm:presLayoutVars/>
      </dgm:prSet>
      <dgm:spPr/>
    </dgm:pt>
  </dgm:ptLst>
  <dgm:cxnLst>
    <dgm:cxn modelId="{8EA3791A-59E1-40AB-BD74-B537379F6EFB}" type="presOf" srcId="{1DF64E07-8370-40F5-A48D-1394E418F12C}" destId="{47FAC3C7-C0CD-4F53-9C01-E531FD106717}" srcOrd="0" destOrd="0" presId="urn:microsoft.com/office/officeart/2018/5/layout/CenteredIconLabelDescriptionList"/>
    <dgm:cxn modelId="{18D2A622-178A-4316-BF10-31D6CB161ABD}" srcId="{ED387176-D7EC-4AFA-8079-7C1584E3906A}" destId="{27F2165B-DB5B-4286-8D64-6A7C3993FAE1}" srcOrd="3" destOrd="0" parTransId="{B478AE08-03D4-4BB3-90FE-E0EB16CBF352}" sibTransId="{BFC4EAD6-3F3D-498D-8BD6-99967A1CF010}"/>
    <dgm:cxn modelId="{2E310858-08BB-4831-ADFE-876CECBDD45B}" type="presOf" srcId="{27F2165B-DB5B-4286-8D64-6A7C3993FAE1}" destId="{4E5699E8-4D41-44EA-82E4-DAD2FE9A3E19}" srcOrd="0" destOrd="3" presId="urn:microsoft.com/office/officeart/2018/5/layout/CenteredIconLabelDescriptionList"/>
    <dgm:cxn modelId="{D43B007C-AF71-40F0-866C-A16F14DD072B}" srcId="{1DF64E07-8370-40F5-A48D-1394E418F12C}" destId="{ED387176-D7EC-4AFA-8079-7C1584E3906A}" srcOrd="0" destOrd="0" parTransId="{BE505944-031A-4ED5-A2F9-7A7807AC1941}" sibTransId="{D9F0CA3F-79DF-424E-AD08-587AF804DE4E}"/>
    <dgm:cxn modelId="{94B69B82-1018-452E-813B-2F1E74CE2326}" type="presOf" srcId="{95819C0F-672A-4354-92AA-057E5B4EDA33}" destId="{4E5699E8-4D41-44EA-82E4-DAD2FE9A3E19}" srcOrd="0" destOrd="0" presId="urn:microsoft.com/office/officeart/2018/5/layout/CenteredIconLabelDescriptionList"/>
    <dgm:cxn modelId="{8E34A083-9EE1-4402-93E8-95AD3B72CFFE}" type="presOf" srcId="{90AAA463-5338-40DA-B664-C77916F77E42}" destId="{4E5699E8-4D41-44EA-82E4-DAD2FE9A3E19}" srcOrd="0" destOrd="1" presId="urn:microsoft.com/office/officeart/2018/5/layout/CenteredIconLabelDescriptionList"/>
    <dgm:cxn modelId="{8BF0BF9E-3C64-4BB2-9DE0-DCE1DB87E10E}" type="presOf" srcId="{3687828D-E47D-45E2-9439-72440C60E903}" destId="{4E5699E8-4D41-44EA-82E4-DAD2FE9A3E19}" srcOrd="0" destOrd="2" presId="urn:microsoft.com/office/officeart/2018/5/layout/CenteredIconLabelDescriptionList"/>
    <dgm:cxn modelId="{D8A845C3-BE01-4C65-8971-CE357881CF87}" srcId="{1DF64E07-8370-40F5-A48D-1394E418F12C}" destId="{6A6FA601-ECE0-4CBE-87EC-0DC817236028}" srcOrd="1" destOrd="0" parTransId="{970C6807-6A2D-4459-A894-28EF344E5CDF}" sibTransId="{15FAAA7E-2419-4F16-A447-0B6C7A315C02}"/>
    <dgm:cxn modelId="{498B6BE3-3F3D-47AB-B3D1-806E6B20B492}" srcId="{ED387176-D7EC-4AFA-8079-7C1584E3906A}" destId="{95819C0F-672A-4354-92AA-057E5B4EDA33}" srcOrd="0" destOrd="0" parTransId="{2DBB38C4-5C7F-4A96-A178-8740841F5BE5}" sibTransId="{AEAB1883-69A8-4C71-A156-B3D4C0E3C325}"/>
    <dgm:cxn modelId="{2AECB0E5-0208-4FC3-A592-42C7F25CDE36}" srcId="{ED387176-D7EC-4AFA-8079-7C1584E3906A}" destId="{3687828D-E47D-45E2-9439-72440C60E903}" srcOrd="2" destOrd="0" parTransId="{CBF7B1B0-F1CF-4E3D-A446-DBA99043E14E}" sibTransId="{398BEBD2-14BA-442C-8AF9-45ABACBE7072}"/>
    <dgm:cxn modelId="{4EAD5AEE-3198-4243-98C9-AB0DB7AD326B}" type="presOf" srcId="{6A6FA601-ECE0-4CBE-87EC-0DC817236028}" destId="{1D2D821B-3914-432F-BC12-1AEDAA6611E6}" srcOrd="0" destOrd="0" presId="urn:microsoft.com/office/officeart/2018/5/layout/CenteredIconLabelDescriptionList"/>
    <dgm:cxn modelId="{1AA47CF3-4529-458A-A15F-7CE4A915F0DA}" type="presOf" srcId="{ED387176-D7EC-4AFA-8079-7C1584E3906A}" destId="{F1B05B9E-54B1-4FD8-974B-9E59A2329F28}" srcOrd="0" destOrd="0" presId="urn:microsoft.com/office/officeart/2018/5/layout/CenteredIconLabelDescriptionList"/>
    <dgm:cxn modelId="{31F771FC-2083-425A-8372-446D42332071}" srcId="{ED387176-D7EC-4AFA-8079-7C1584E3906A}" destId="{90AAA463-5338-40DA-B664-C77916F77E42}" srcOrd="1" destOrd="0" parTransId="{A7CC2342-FFAA-4117-A685-DA9323D72AE8}" sibTransId="{69502965-9117-463B-8D22-F7E76189B771}"/>
    <dgm:cxn modelId="{C0134759-9A0B-42DE-80A9-FA5358BA0E50}" type="presParOf" srcId="{47FAC3C7-C0CD-4F53-9C01-E531FD106717}" destId="{8E3EF43A-8E57-48A2-9979-BCF4ED5546BE}" srcOrd="0" destOrd="0" presId="urn:microsoft.com/office/officeart/2018/5/layout/CenteredIconLabelDescriptionList"/>
    <dgm:cxn modelId="{D082D074-4841-49EE-95E4-4B2D9E8BAC12}" type="presParOf" srcId="{8E3EF43A-8E57-48A2-9979-BCF4ED5546BE}" destId="{300DE469-9E43-47C0-8ACE-65C71A58A8E8}" srcOrd="0" destOrd="0" presId="urn:microsoft.com/office/officeart/2018/5/layout/CenteredIconLabelDescriptionList"/>
    <dgm:cxn modelId="{92754D1E-D3F8-4ACF-BAF2-ABE65628AE5F}" type="presParOf" srcId="{8E3EF43A-8E57-48A2-9979-BCF4ED5546BE}" destId="{4FBD83A1-FDBD-4A61-AB2D-BD492DC01AA0}" srcOrd="1" destOrd="0" presId="urn:microsoft.com/office/officeart/2018/5/layout/CenteredIconLabelDescriptionList"/>
    <dgm:cxn modelId="{F481EBCA-C165-4C1C-BD59-FE11C0C64A90}" type="presParOf" srcId="{8E3EF43A-8E57-48A2-9979-BCF4ED5546BE}" destId="{F1B05B9E-54B1-4FD8-974B-9E59A2329F28}" srcOrd="2" destOrd="0" presId="urn:microsoft.com/office/officeart/2018/5/layout/CenteredIconLabelDescriptionList"/>
    <dgm:cxn modelId="{C3A19D93-31D1-4797-A98B-866C469D7EFE}" type="presParOf" srcId="{8E3EF43A-8E57-48A2-9979-BCF4ED5546BE}" destId="{05524DA0-A375-4AD4-8F50-AA8958F4D800}" srcOrd="3" destOrd="0" presId="urn:microsoft.com/office/officeart/2018/5/layout/CenteredIconLabelDescriptionList"/>
    <dgm:cxn modelId="{39FC841D-48E9-4FAC-9595-FAB30FE342CD}" type="presParOf" srcId="{8E3EF43A-8E57-48A2-9979-BCF4ED5546BE}" destId="{4E5699E8-4D41-44EA-82E4-DAD2FE9A3E19}" srcOrd="4" destOrd="0" presId="urn:microsoft.com/office/officeart/2018/5/layout/CenteredIconLabelDescriptionList"/>
    <dgm:cxn modelId="{6497D432-6ADB-498E-8802-ED9943F599CA}" type="presParOf" srcId="{47FAC3C7-C0CD-4F53-9C01-E531FD106717}" destId="{F7A548AE-2BCE-4218-B208-77250EF75646}" srcOrd="1" destOrd="0" presId="urn:microsoft.com/office/officeart/2018/5/layout/CenteredIconLabelDescriptionList"/>
    <dgm:cxn modelId="{2DA35C11-95DD-4BBC-8AB1-159312BF2F47}" type="presParOf" srcId="{47FAC3C7-C0CD-4F53-9C01-E531FD106717}" destId="{29D809CF-544C-46AE-9DCF-F5ABBC7CE037}" srcOrd="2" destOrd="0" presId="urn:microsoft.com/office/officeart/2018/5/layout/CenteredIconLabelDescriptionList"/>
    <dgm:cxn modelId="{01DF66A2-4A72-4BDB-8959-002349301585}" type="presParOf" srcId="{29D809CF-544C-46AE-9DCF-F5ABBC7CE037}" destId="{43304D75-C270-4D2B-BB1E-B7046B9FCAEC}" srcOrd="0" destOrd="0" presId="urn:microsoft.com/office/officeart/2018/5/layout/CenteredIconLabelDescriptionList"/>
    <dgm:cxn modelId="{4F9E82D6-2EB2-44DF-984C-8CD09B8991CE}" type="presParOf" srcId="{29D809CF-544C-46AE-9DCF-F5ABBC7CE037}" destId="{0D3D04C4-5C25-484A-8E77-D5BD96761454}" srcOrd="1" destOrd="0" presId="urn:microsoft.com/office/officeart/2018/5/layout/CenteredIconLabelDescriptionList"/>
    <dgm:cxn modelId="{1C088FF3-A386-4CA3-8461-E7E24A2BF175}" type="presParOf" srcId="{29D809CF-544C-46AE-9DCF-F5ABBC7CE037}" destId="{1D2D821B-3914-432F-BC12-1AEDAA6611E6}" srcOrd="2" destOrd="0" presId="urn:microsoft.com/office/officeart/2018/5/layout/CenteredIconLabelDescriptionList"/>
    <dgm:cxn modelId="{2BF54814-B8BE-489D-9207-FABC76E7421B}" type="presParOf" srcId="{29D809CF-544C-46AE-9DCF-F5ABBC7CE037}" destId="{FB142239-DFAA-4F80-9924-2D36CAD0743C}" srcOrd="3" destOrd="0" presId="urn:microsoft.com/office/officeart/2018/5/layout/CenteredIconLabelDescriptionList"/>
    <dgm:cxn modelId="{554A3FC8-B963-4A5C-91F1-A79402CED026}" type="presParOf" srcId="{29D809CF-544C-46AE-9DCF-F5ABBC7CE037}" destId="{AB0B9924-6F4D-46A9-B69C-771C6FA4494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689A87-01BE-4B8B-A7E2-7F3709FC302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002170B-4C06-4E1A-A3F9-6BEB328F4E7F}">
      <dgm:prSet/>
      <dgm:spPr/>
      <dgm:t>
        <a:bodyPr/>
        <a:lstStyle/>
        <a:p>
          <a:pPr>
            <a:lnSpc>
              <a:spcPct val="100000"/>
            </a:lnSpc>
          </a:pPr>
          <a:r>
            <a:rPr lang="en-US" dirty="0">
              <a:latin typeface="Raleway" pitchFamily="2" charset="77"/>
            </a:rPr>
            <a:t>Therapeutic Substitution</a:t>
          </a:r>
        </a:p>
      </dgm:t>
    </dgm:pt>
    <dgm:pt modelId="{BF008078-00B4-4C17-8235-0BF017DADB12}" type="parTrans" cxnId="{674FD691-9BE7-47A9-9D1C-075A6F096C3A}">
      <dgm:prSet/>
      <dgm:spPr/>
      <dgm:t>
        <a:bodyPr/>
        <a:lstStyle/>
        <a:p>
          <a:endParaRPr lang="en-US">
            <a:latin typeface="Raleway" pitchFamily="2" charset="77"/>
          </a:endParaRPr>
        </a:p>
      </dgm:t>
    </dgm:pt>
    <dgm:pt modelId="{1E510424-9C2E-4D20-B991-BD9B97586B68}" type="sibTrans" cxnId="{674FD691-9BE7-47A9-9D1C-075A6F096C3A}">
      <dgm:prSet/>
      <dgm:spPr/>
      <dgm:t>
        <a:bodyPr/>
        <a:lstStyle/>
        <a:p>
          <a:endParaRPr lang="en-US">
            <a:latin typeface="Raleway" pitchFamily="2" charset="77"/>
          </a:endParaRPr>
        </a:p>
      </dgm:t>
    </dgm:pt>
    <dgm:pt modelId="{0D7C58F0-6F88-4B6A-A34C-BCBDBCB40CEB}">
      <dgm:prSet/>
      <dgm:spPr/>
      <dgm:t>
        <a:bodyPr/>
        <a:lstStyle/>
        <a:p>
          <a:pPr>
            <a:lnSpc>
              <a:spcPct val="100000"/>
            </a:lnSpc>
          </a:pPr>
          <a:r>
            <a:rPr lang="en-US" dirty="0">
              <a:latin typeface="Raleway" pitchFamily="2" charset="77"/>
            </a:rPr>
            <a:t>Rx Renewal</a:t>
          </a:r>
        </a:p>
      </dgm:t>
    </dgm:pt>
    <dgm:pt modelId="{D6BBD82C-A58E-4A29-8285-6C4855A9B0D3}" type="parTrans" cxnId="{C4A0FE62-2951-4D7B-B574-3DF431C5E89B}">
      <dgm:prSet/>
      <dgm:spPr/>
      <dgm:t>
        <a:bodyPr/>
        <a:lstStyle/>
        <a:p>
          <a:endParaRPr lang="en-US">
            <a:latin typeface="Raleway" pitchFamily="2" charset="77"/>
          </a:endParaRPr>
        </a:p>
      </dgm:t>
    </dgm:pt>
    <dgm:pt modelId="{53D778DE-F552-40CB-833D-D8605919D2A3}" type="sibTrans" cxnId="{C4A0FE62-2951-4D7B-B574-3DF431C5E89B}">
      <dgm:prSet/>
      <dgm:spPr/>
      <dgm:t>
        <a:bodyPr/>
        <a:lstStyle/>
        <a:p>
          <a:endParaRPr lang="en-US">
            <a:latin typeface="Raleway" pitchFamily="2" charset="77"/>
          </a:endParaRPr>
        </a:p>
      </dgm:t>
    </dgm:pt>
    <dgm:pt modelId="{EF9136DF-CD89-4EAA-A3CB-AC3F167BB431}">
      <dgm:prSet/>
      <dgm:spPr/>
      <dgm:t>
        <a:bodyPr/>
        <a:lstStyle/>
        <a:p>
          <a:pPr>
            <a:lnSpc>
              <a:spcPct val="100000"/>
            </a:lnSpc>
          </a:pPr>
          <a:r>
            <a:rPr lang="en-US" dirty="0">
              <a:latin typeface="Raleway" pitchFamily="2" charset="77"/>
            </a:rPr>
            <a:t>Adaptation </a:t>
          </a:r>
        </a:p>
      </dgm:t>
    </dgm:pt>
    <dgm:pt modelId="{00313FC7-4208-4F0D-972E-D6D4178132A9}" type="sibTrans" cxnId="{51BF6414-94B6-427E-B62F-43AC2F45BFAA}">
      <dgm:prSet/>
      <dgm:spPr/>
      <dgm:t>
        <a:bodyPr/>
        <a:lstStyle/>
        <a:p>
          <a:endParaRPr lang="en-US">
            <a:latin typeface="Raleway" pitchFamily="2" charset="77"/>
          </a:endParaRPr>
        </a:p>
      </dgm:t>
    </dgm:pt>
    <dgm:pt modelId="{65BC6AC9-7EBC-4207-B4BA-D580AE9A273D}" type="parTrans" cxnId="{51BF6414-94B6-427E-B62F-43AC2F45BFAA}">
      <dgm:prSet/>
      <dgm:spPr/>
      <dgm:t>
        <a:bodyPr/>
        <a:lstStyle/>
        <a:p>
          <a:endParaRPr lang="en-US">
            <a:latin typeface="Raleway" pitchFamily="2" charset="77"/>
          </a:endParaRPr>
        </a:p>
      </dgm:t>
    </dgm:pt>
    <dgm:pt modelId="{BCC0446E-488A-46C5-816F-E302F2926D29}" type="pres">
      <dgm:prSet presAssocID="{BA689A87-01BE-4B8B-A7E2-7F3709FC3022}" presName="root" presStyleCnt="0">
        <dgm:presLayoutVars>
          <dgm:dir/>
          <dgm:resizeHandles val="exact"/>
        </dgm:presLayoutVars>
      </dgm:prSet>
      <dgm:spPr/>
    </dgm:pt>
    <dgm:pt modelId="{D95F851A-9E30-4B49-AFD0-404C7AC0199A}" type="pres">
      <dgm:prSet presAssocID="{0D7C58F0-6F88-4B6A-A34C-BCBDBCB40CEB}" presName="compNode" presStyleCnt="0"/>
      <dgm:spPr/>
    </dgm:pt>
    <dgm:pt modelId="{E4B96C34-701C-4009-9C4D-9CCBE982D8F5}" type="pres">
      <dgm:prSet presAssocID="{0D7C58F0-6F88-4B6A-A34C-BCBDBCB40C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peat"/>
        </a:ext>
      </dgm:extLst>
    </dgm:pt>
    <dgm:pt modelId="{AAED3A08-6B41-4CF0-BB41-D75CCDC9FDF0}" type="pres">
      <dgm:prSet presAssocID="{0D7C58F0-6F88-4B6A-A34C-BCBDBCB40CEB}" presName="spaceRect" presStyleCnt="0"/>
      <dgm:spPr/>
    </dgm:pt>
    <dgm:pt modelId="{241E4E2E-18C2-4C47-A52A-7DC9678C62E1}" type="pres">
      <dgm:prSet presAssocID="{0D7C58F0-6F88-4B6A-A34C-BCBDBCB40CEB}" presName="textRect" presStyleLbl="revTx" presStyleIdx="0" presStyleCnt="3">
        <dgm:presLayoutVars>
          <dgm:chMax val="1"/>
          <dgm:chPref val="1"/>
        </dgm:presLayoutVars>
      </dgm:prSet>
      <dgm:spPr/>
    </dgm:pt>
    <dgm:pt modelId="{4BEB87D2-1721-4281-941F-EDA877B4ED70}" type="pres">
      <dgm:prSet presAssocID="{53D778DE-F552-40CB-833D-D8605919D2A3}" presName="sibTrans" presStyleCnt="0"/>
      <dgm:spPr/>
    </dgm:pt>
    <dgm:pt modelId="{06E5881E-B0AE-4E48-84F6-BEDFCBC7257D}" type="pres">
      <dgm:prSet presAssocID="{EF9136DF-CD89-4EAA-A3CB-AC3F167BB431}" presName="compNode" presStyleCnt="0"/>
      <dgm:spPr/>
    </dgm:pt>
    <dgm:pt modelId="{00BB4E51-CB3D-40AF-97F8-649AA5E71F27}" type="pres">
      <dgm:prSet presAssocID="{EF9136DF-CD89-4EAA-A3CB-AC3F167BB431}" presName="iconRect" presStyleLbl="node1" presStyleIdx="1" presStyleCnt="3"/>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ACBEE09-DA9A-4E10-9D3E-D583A7A28E77}" type="pres">
      <dgm:prSet presAssocID="{EF9136DF-CD89-4EAA-A3CB-AC3F167BB431}" presName="spaceRect" presStyleCnt="0"/>
      <dgm:spPr/>
    </dgm:pt>
    <dgm:pt modelId="{F255A99B-D55C-4B77-A6EB-8FBD0C216E70}" type="pres">
      <dgm:prSet presAssocID="{EF9136DF-CD89-4EAA-A3CB-AC3F167BB431}" presName="textRect" presStyleLbl="revTx" presStyleIdx="1" presStyleCnt="3">
        <dgm:presLayoutVars>
          <dgm:chMax val="1"/>
          <dgm:chPref val="1"/>
        </dgm:presLayoutVars>
      </dgm:prSet>
      <dgm:spPr/>
    </dgm:pt>
    <dgm:pt modelId="{CDAB0C6A-7DA7-FE4D-B1DC-ECEEC1DA0FF1}" type="pres">
      <dgm:prSet presAssocID="{00313FC7-4208-4F0D-972E-D6D4178132A9}" presName="sibTrans" presStyleCnt="0"/>
      <dgm:spPr/>
    </dgm:pt>
    <dgm:pt modelId="{88AE5EEF-E7B0-4809-AAB2-9F72742ECCBD}" type="pres">
      <dgm:prSet presAssocID="{B002170B-4C06-4E1A-A3F9-6BEB328F4E7F}" presName="compNode" presStyleCnt="0"/>
      <dgm:spPr/>
    </dgm:pt>
    <dgm:pt modelId="{14E6EBBF-F689-4E6D-A339-B20DF16476A3}" type="pres">
      <dgm:prSet presAssocID="{B002170B-4C06-4E1A-A3F9-6BEB328F4E7F}" presName="iconRect" presStyleLbl="node1" presStyleIdx="2" presStyleCnt="3" custScaleX="110425" custScaleY="11755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Homeopathy with solid fill"/>
        </a:ext>
      </dgm:extLst>
    </dgm:pt>
    <dgm:pt modelId="{6BD8D62D-A601-45CD-B606-DF21C86656F8}" type="pres">
      <dgm:prSet presAssocID="{B002170B-4C06-4E1A-A3F9-6BEB328F4E7F}" presName="spaceRect" presStyleCnt="0"/>
      <dgm:spPr/>
    </dgm:pt>
    <dgm:pt modelId="{4CC54C82-2455-462E-9F94-9FC04A09FD6B}" type="pres">
      <dgm:prSet presAssocID="{B002170B-4C06-4E1A-A3F9-6BEB328F4E7F}" presName="textRect" presStyleLbl="revTx" presStyleIdx="2" presStyleCnt="3">
        <dgm:presLayoutVars>
          <dgm:chMax val="1"/>
          <dgm:chPref val="1"/>
        </dgm:presLayoutVars>
      </dgm:prSet>
      <dgm:spPr/>
    </dgm:pt>
  </dgm:ptLst>
  <dgm:cxnLst>
    <dgm:cxn modelId="{51BF6414-94B6-427E-B62F-43AC2F45BFAA}" srcId="{BA689A87-01BE-4B8B-A7E2-7F3709FC3022}" destId="{EF9136DF-CD89-4EAA-A3CB-AC3F167BB431}" srcOrd="1" destOrd="0" parTransId="{65BC6AC9-7EBC-4207-B4BA-D580AE9A273D}" sibTransId="{00313FC7-4208-4F0D-972E-D6D4178132A9}"/>
    <dgm:cxn modelId="{E690C629-88D5-4C9D-8452-8B3B66146331}" type="presOf" srcId="{BA689A87-01BE-4B8B-A7E2-7F3709FC3022}" destId="{BCC0446E-488A-46C5-816F-E302F2926D29}" srcOrd="0" destOrd="0" presId="urn:microsoft.com/office/officeart/2018/2/layout/IconLabelList"/>
    <dgm:cxn modelId="{C4A0FE62-2951-4D7B-B574-3DF431C5E89B}" srcId="{BA689A87-01BE-4B8B-A7E2-7F3709FC3022}" destId="{0D7C58F0-6F88-4B6A-A34C-BCBDBCB40CEB}" srcOrd="0" destOrd="0" parTransId="{D6BBD82C-A58E-4A29-8285-6C4855A9B0D3}" sibTransId="{53D778DE-F552-40CB-833D-D8605919D2A3}"/>
    <dgm:cxn modelId="{674FD691-9BE7-47A9-9D1C-075A6F096C3A}" srcId="{BA689A87-01BE-4B8B-A7E2-7F3709FC3022}" destId="{B002170B-4C06-4E1A-A3F9-6BEB328F4E7F}" srcOrd="2" destOrd="0" parTransId="{BF008078-00B4-4C17-8235-0BF017DADB12}" sibTransId="{1E510424-9C2E-4D20-B991-BD9B97586B68}"/>
    <dgm:cxn modelId="{20D43CC1-73B3-2043-9B94-F02D2F25B094}" type="presOf" srcId="{B002170B-4C06-4E1A-A3F9-6BEB328F4E7F}" destId="{4CC54C82-2455-462E-9F94-9FC04A09FD6B}" srcOrd="0" destOrd="0" presId="urn:microsoft.com/office/officeart/2018/2/layout/IconLabelList"/>
    <dgm:cxn modelId="{AAF1A7E3-C0E8-E24B-813C-10AE9779EDBD}" type="presOf" srcId="{EF9136DF-CD89-4EAA-A3CB-AC3F167BB431}" destId="{F255A99B-D55C-4B77-A6EB-8FBD0C216E70}" srcOrd="0" destOrd="0" presId="urn:microsoft.com/office/officeart/2018/2/layout/IconLabelList"/>
    <dgm:cxn modelId="{E8691AF4-86B8-A24B-962E-953EBA922602}" type="presOf" srcId="{0D7C58F0-6F88-4B6A-A34C-BCBDBCB40CEB}" destId="{241E4E2E-18C2-4C47-A52A-7DC9678C62E1}" srcOrd="0" destOrd="0" presId="urn:microsoft.com/office/officeart/2018/2/layout/IconLabelList"/>
    <dgm:cxn modelId="{DB976EE3-F1EC-8341-88A4-60C71DC2FE23}" type="presParOf" srcId="{BCC0446E-488A-46C5-816F-E302F2926D29}" destId="{D95F851A-9E30-4B49-AFD0-404C7AC0199A}" srcOrd="0" destOrd="0" presId="urn:microsoft.com/office/officeart/2018/2/layout/IconLabelList"/>
    <dgm:cxn modelId="{B352DB9C-6F51-4849-965C-9B536D49DB1F}" type="presParOf" srcId="{D95F851A-9E30-4B49-AFD0-404C7AC0199A}" destId="{E4B96C34-701C-4009-9C4D-9CCBE982D8F5}" srcOrd="0" destOrd="0" presId="urn:microsoft.com/office/officeart/2018/2/layout/IconLabelList"/>
    <dgm:cxn modelId="{EB1175B4-0FDF-DB47-BA02-3ACCAAA95C01}" type="presParOf" srcId="{D95F851A-9E30-4B49-AFD0-404C7AC0199A}" destId="{AAED3A08-6B41-4CF0-BB41-D75CCDC9FDF0}" srcOrd="1" destOrd="0" presId="urn:microsoft.com/office/officeart/2018/2/layout/IconLabelList"/>
    <dgm:cxn modelId="{C0E30CFD-C3E2-CB4B-9114-05E4D2E4F1B2}" type="presParOf" srcId="{D95F851A-9E30-4B49-AFD0-404C7AC0199A}" destId="{241E4E2E-18C2-4C47-A52A-7DC9678C62E1}" srcOrd="2" destOrd="0" presId="urn:microsoft.com/office/officeart/2018/2/layout/IconLabelList"/>
    <dgm:cxn modelId="{44E9CB47-6830-ED4E-AC5B-08E1E7F0131F}" type="presParOf" srcId="{BCC0446E-488A-46C5-816F-E302F2926D29}" destId="{4BEB87D2-1721-4281-941F-EDA877B4ED70}" srcOrd="1" destOrd="0" presId="urn:microsoft.com/office/officeart/2018/2/layout/IconLabelList"/>
    <dgm:cxn modelId="{85419655-AEC0-7D49-8280-CA575D0BFFDF}" type="presParOf" srcId="{BCC0446E-488A-46C5-816F-E302F2926D29}" destId="{06E5881E-B0AE-4E48-84F6-BEDFCBC7257D}" srcOrd="2" destOrd="0" presId="urn:microsoft.com/office/officeart/2018/2/layout/IconLabelList"/>
    <dgm:cxn modelId="{A52E7107-CD75-4C41-B7EF-644BA7699901}" type="presParOf" srcId="{06E5881E-B0AE-4E48-84F6-BEDFCBC7257D}" destId="{00BB4E51-CB3D-40AF-97F8-649AA5E71F27}" srcOrd="0" destOrd="0" presId="urn:microsoft.com/office/officeart/2018/2/layout/IconLabelList"/>
    <dgm:cxn modelId="{880A3648-3857-8C48-BB55-D3F01D4E38EE}" type="presParOf" srcId="{06E5881E-B0AE-4E48-84F6-BEDFCBC7257D}" destId="{8ACBEE09-DA9A-4E10-9D3E-D583A7A28E77}" srcOrd="1" destOrd="0" presId="urn:microsoft.com/office/officeart/2018/2/layout/IconLabelList"/>
    <dgm:cxn modelId="{56345668-44B4-F04B-BA9E-54F8327AF3FF}" type="presParOf" srcId="{06E5881E-B0AE-4E48-84F6-BEDFCBC7257D}" destId="{F255A99B-D55C-4B77-A6EB-8FBD0C216E70}" srcOrd="2" destOrd="0" presId="urn:microsoft.com/office/officeart/2018/2/layout/IconLabelList"/>
    <dgm:cxn modelId="{4042C652-D524-F84B-96B3-C5AF874A780E}" type="presParOf" srcId="{BCC0446E-488A-46C5-816F-E302F2926D29}" destId="{CDAB0C6A-7DA7-FE4D-B1DC-ECEEC1DA0FF1}" srcOrd="3" destOrd="0" presId="urn:microsoft.com/office/officeart/2018/2/layout/IconLabelList"/>
    <dgm:cxn modelId="{2C8B56DA-CFC9-BE4B-AA31-5CE8BCD2B6FB}" type="presParOf" srcId="{BCC0446E-488A-46C5-816F-E302F2926D29}" destId="{88AE5EEF-E7B0-4809-AAB2-9F72742ECCBD}" srcOrd="4" destOrd="0" presId="urn:microsoft.com/office/officeart/2018/2/layout/IconLabelList"/>
    <dgm:cxn modelId="{6ABB8AAD-3E26-EA4E-8949-494026032B7B}" type="presParOf" srcId="{88AE5EEF-E7B0-4809-AAB2-9F72742ECCBD}" destId="{14E6EBBF-F689-4E6D-A339-B20DF16476A3}" srcOrd="0" destOrd="0" presId="urn:microsoft.com/office/officeart/2018/2/layout/IconLabelList"/>
    <dgm:cxn modelId="{79AD70FB-589A-E542-A830-86E814E9D754}" type="presParOf" srcId="{88AE5EEF-E7B0-4809-AAB2-9F72742ECCBD}" destId="{6BD8D62D-A601-45CD-B606-DF21C86656F8}" srcOrd="1" destOrd="0" presId="urn:microsoft.com/office/officeart/2018/2/layout/IconLabelList"/>
    <dgm:cxn modelId="{07A124F2-A61B-1347-A3DD-E580B0F7F374}" type="presParOf" srcId="{88AE5EEF-E7B0-4809-AAB2-9F72742ECCBD}" destId="{4CC54C82-2455-462E-9F94-9FC04A09FD6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689A87-01BE-4B8B-A7E2-7F3709FC302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002170B-4C06-4E1A-A3F9-6BEB328F4E7F}">
      <dgm:prSet custT="1"/>
      <dgm:spPr>
        <a:noFill/>
        <a:ln>
          <a:noFill/>
        </a:ln>
        <a:effectLst/>
      </dgm:spPr>
      <dgm:t>
        <a:bodyPr spcFirstLastPara="0" vert="horz" wrap="square" lIns="0" tIns="0" rIns="0" bIns="0" numCol="1" spcCol="1270" anchor="t" anchorCtr="0"/>
        <a:lstStyle/>
        <a:p>
          <a:pPr>
            <a:lnSpc>
              <a:spcPct val="100000"/>
            </a:lnSpc>
          </a:pPr>
          <a:r>
            <a:rPr lang="en-US" sz="2300" b="0" kern="1200" dirty="0">
              <a:solidFill>
                <a:srgbClr val="000000">
                  <a:hueOff val="0"/>
                  <a:satOff val="0"/>
                  <a:lumOff val="0"/>
                  <a:alphaOff val="0"/>
                </a:srgbClr>
              </a:solidFill>
              <a:latin typeface="Raleway"/>
              <a:ea typeface="+mn-ea"/>
              <a:cs typeface="+mn-cs"/>
            </a:rPr>
            <a:t>UTI – assessment and prescribing</a:t>
          </a:r>
        </a:p>
      </dgm:t>
    </dgm:pt>
    <dgm:pt modelId="{BF008078-00B4-4C17-8235-0BF017DADB12}" type="parTrans" cxnId="{674FD691-9BE7-47A9-9D1C-075A6F096C3A}">
      <dgm:prSet/>
      <dgm:spPr/>
      <dgm:t>
        <a:bodyPr/>
        <a:lstStyle/>
        <a:p>
          <a:endParaRPr lang="en-US" b="0"/>
        </a:p>
      </dgm:t>
    </dgm:pt>
    <dgm:pt modelId="{1E510424-9C2E-4D20-B991-BD9B97586B68}" type="sibTrans" cxnId="{674FD691-9BE7-47A9-9D1C-075A6F096C3A}">
      <dgm:prSet/>
      <dgm:spPr/>
      <dgm:t>
        <a:bodyPr/>
        <a:lstStyle/>
        <a:p>
          <a:endParaRPr lang="en-US" b="0"/>
        </a:p>
      </dgm:t>
    </dgm:pt>
    <dgm:pt modelId="{5A8034F5-C113-D548-8FCB-66E1E1E26346}">
      <dgm:prSet custT="1"/>
      <dgm:spPr/>
      <dgm:t>
        <a:bodyPr/>
        <a:lstStyle/>
        <a:p>
          <a:pPr>
            <a:lnSpc>
              <a:spcPct val="100000"/>
            </a:lnSpc>
          </a:pPr>
          <a:r>
            <a:rPr lang="en-US" sz="2300" b="0" kern="1200" dirty="0">
              <a:solidFill>
                <a:srgbClr val="000000">
                  <a:hueOff val="0"/>
                  <a:satOff val="0"/>
                  <a:lumOff val="0"/>
                  <a:alphaOff val="0"/>
                </a:srgbClr>
              </a:solidFill>
              <a:latin typeface="Raleway"/>
              <a:ea typeface="+mn-ea"/>
              <a:cs typeface="+mn-cs"/>
            </a:rPr>
            <a:t>Herpes Zoster – assessment and prescribing </a:t>
          </a:r>
        </a:p>
      </dgm:t>
    </dgm:pt>
    <dgm:pt modelId="{BA06E3A4-AC35-D54D-93A2-F9BFCE2FCADF}" type="parTrans" cxnId="{2983237D-AF3D-D74B-B3FA-82A4A98EAE9E}">
      <dgm:prSet/>
      <dgm:spPr/>
      <dgm:t>
        <a:bodyPr/>
        <a:lstStyle/>
        <a:p>
          <a:endParaRPr lang="en-US" b="0"/>
        </a:p>
      </dgm:t>
    </dgm:pt>
    <dgm:pt modelId="{4DDF24BA-F5CB-DC4B-993C-33401469D0DB}" type="sibTrans" cxnId="{2983237D-AF3D-D74B-B3FA-82A4A98EAE9E}">
      <dgm:prSet/>
      <dgm:spPr/>
      <dgm:t>
        <a:bodyPr/>
        <a:lstStyle/>
        <a:p>
          <a:endParaRPr lang="en-US" b="0"/>
        </a:p>
      </dgm:t>
    </dgm:pt>
    <dgm:pt modelId="{1A121E8A-A208-5145-BBEC-0C3EE812EC4D}">
      <dgm:prSet custT="1"/>
      <dgm:spPr/>
      <dgm:t>
        <a:bodyPr/>
        <a:lstStyle/>
        <a:p>
          <a:pPr>
            <a:lnSpc>
              <a:spcPct val="100000"/>
            </a:lnSpc>
          </a:pPr>
          <a:r>
            <a:rPr lang="en-US" sz="2300" dirty="0">
              <a:latin typeface="Raleway"/>
              <a:ea typeface="+mn-ea"/>
              <a:cs typeface="+mn-cs"/>
            </a:rPr>
            <a:t>Lyme Disease prevention</a:t>
          </a:r>
        </a:p>
        <a:p>
          <a:pPr>
            <a:lnSpc>
              <a:spcPct val="100000"/>
            </a:lnSpc>
          </a:pPr>
          <a:r>
            <a:rPr lang="en-US" sz="2300" dirty="0">
              <a:latin typeface="Raleway"/>
              <a:ea typeface="+mn-ea"/>
              <a:cs typeface="+mn-cs"/>
            </a:rPr>
            <a:t>And Treatment</a:t>
          </a:r>
        </a:p>
      </dgm:t>
    </dgm:pt>
    <dgm:pt modelId="{8D230634-D7AE-4F40-8FAB-ED162FFF1101}" type="parTrans" cxnId="{FFB3E24F-8298-3649-8CCD-BF9C98B8BAC4}">
      <dgm:prSet/>
      <dgm:spPr/>
      <dgm:t>
        <a:bodyPr/>
        <a:lstStyle/>
        <a:p>
          <a:endParaRPr lang="en-US"/>
        </a:p>
      </dgm:t>
    </dgm:pt>
    <dgm:pt modelId="{CCFFBD10-30EF-FC4C-AE0F-50EBFED7FFDB}" type="sibTrans" cxnId="{FFB3E24F-8298-3649-8CCD-BF9C98B8BAC4}">
      <dgm:prSet/>
      <dgm:spPr/>
      <dgm:t>
        <a:bodyPr/>
        <a:lstStyle/>
        <a:p>
          <a:endParaRPr lang="en-US"/>
        </a:p>
      </dgm:t>
    </dgm:pt>
    <dgm:pt modelId="{8DBB2B7B-52D9-864B-AF79-CA7C6247B831}">
      <dgm:prSet custT="1"/>
      <dgm:spPr/>
      <dgm:t>
        <a:bodyPr spcFirstLastPara="0" vert="horz" wrap="square" lIns="0" tIns="0" rIns="0" bIns="0" numCol="1" spcCol="1270" anchor="t" anchorCtr="0"/>
        <a:lstStyle/>
        <a:p>
          <a:pPr>
            <a:lnSpc>
              <a:spcPct val="100000"/>
            </a:lnSpc>
          </a:pPr>
          <a:r>
            <a:rPr lang="en-US" sz="2300" dirty="0">
              <a:latin typeface="Raleway"/>
              <a:ea typeface="+mn-ea"/>
              <a:cs typeface="+mn-cs"/>
            </a:rPr>
            <a:t>COVID-19 </a:t>
          </a:r>
        </a:p>
        <a:p>
          <a:pPr>
            <a:lnSpc>
              <a:spcPct val="100000"/>
            </a:lnSpc>
          </a:pPr>
          <a:r>
            <a:rPr lang="en-US" sz="2300" dirty="0">
              <a:latin typeface="Raleway"/>
              <a:ea typeface="+mn-ea"/>
              <a:cs typeface="+mn-cs"/>
            </a:rPr>
            <a:t>Cough</a:t>
          </a:r>
        </a:p>
      </dgm:t>
    </dgm:pt>
    <dgm:pt modelId="{2E8E4EF7-4887-6949-9246-50A8A0FBD416}" type="parTrans" cxnId="{1EF374D4-02A1-A343-A97C-9754306CE35E}">
      <dgm:prSet/>
      <dgm:spPr/>
      <dgm:t>
        <a:bodyPr/>
        <a:lstStyle/>
        <a:p>
          <a:endParaRPr lang="en-US"/>
        </a:p>
      </dgm:t>
    </dgm:pt>
    <dgm:pt modelId="{489EB70A-21B8-154B-9B46-B965BE802D1F}" type="sibTrans" cxnId="{1EF374D4-02A1-A343-A97C-9754306CE35E}">
      <dgm:prSet/>
      <dgm:spPr/>
      <dgm:t>
        <a:bodyPr/>
        <a:lstStyle/>
        <a:p>
          <a:endParaRPr lang="en-US"/>
        </a:p>
      </dgm:t>
    </dgm:pt>
    <dgm:pt modelId="{BCC0446E-488A-46C5-816F-E302F2926D29}" type="pres">
      <dgm:prSet presAssocID="{BA689A87-01BE-4B8B-A7E2-7F3709FC3022}" presName="root" presStyleCnt="0">
        <dgm:presLayoutVars>
          <dgm:dir/>
          <dgm:resizeHandles val="exact"/>
        </dgm:presLayoutVars>
      </dgm:prSet>
      <dgm:spPr/>
    </dgm:pt>
    <dgm:pt modelId="{88AE5EEF-E7B0-4809-AAB2-9F72742ECCBD}" type="pres">
      <dgm:prSet presAssocID="{B002170B-4C06-4E1A-A3F9-6BEB328F4E7F}" presName="compNode" presStyleCnt="0"/>
      <dgm:spPr/>
    </dgm:pt>
    <dgm:pt modelId="{14E6EBBF-F689-4E6D-A339-B20DF16476A3}" type="pres">
      <dgm:prSet presAssocID="{B002170B-4C06-4E1A-A3F9-6BEB328F4E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dicine with solid fill"/>
        </a:ext>
      </dgm:extLst>
    </dgm:pt>
    <dgm:pt modelId="{6BD8D62D-A601-45CD-B606-DF21C86656F8}" type="pres">
      <dgm:prSet presAssocID="{B002170B-4C06-4E1A-A3F9-6BEB328F4E7F}" presName="spaceRect" presStyleCnt="0"/>
      <dgm:spPr/>
    </dgm:pt>
    <dgm:pt modelId="{4CC54C82-2455-462E-9F94-9FC04A09FD6B}" type="pres">
      <dgm:prSet presAssocID="{B002170B-4C06-4E1A-A3F9-6BEB328F4E7F}" presName="textRect" presStyleLbl="revTx" presStyleIdx="0" presStyleCnt="4">
        <dgm:presLayoutVars>
          <dgm:chMax val="1"/>
          <dgm:chPref val="1"/>
        </dgm:presLayoutVars>
      </dgm:prSet>
      <dgm:spPr>
        <a:xfrm>
          <a:off x="163627" y="2970728"/>
          <a:ext cx="3294181" cy="720000"/>
        </a:xfrm>
        <a:prstGeom prst="rect">
          <a:avLst/>
        </a:prstGeom>
      </dgm:spPr>
    </dgm:pt>
    <dgm:pt modelId="{EBE13460-3069-4E13-83F6-ACFEDA91D75F}" type="pres">
      <dgm:prSet presAssocID="{1E510424-9C2E-4D20-B991-BD9B97586B68}" presName="sibTrans" presStyleCnt="0"/>
      <dgm:spPr/>
    </dgm:pt>
    <dgm:pt modelId="{12F97CA5-AC0B-CB46-840D-DF65E9FCC95A}" type="pres">
      <dgm:prSet presAssocID="{5A8034F5-C113-D548-8FCB-66E1E1E26346}" presName="compNode" presStyleCnt="0"/>
      <dgm:spPr/>
    </dgm:pt>
    <dgm:pt modelId="{4C8A57BA-503C-5040-BC4B-E8DE1590CE9C}" type="pres">
      <dgm:prSet presAssocID="{5A8034F5-C113-D548-8FCB-66E1E1E26346}"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43D055BA-7A9C-384C-80EA-788C0E90140B}" type="pres">
      <dgm:prSet presAssocID="{5A8034F5-C113-D548-8FCB-66E1E1E26346}" presName="spaceRect" presStyleCnt="0"/>
      <dgm:spPr/>
    </dgm:pt>
    <dgm:pt modelId="{BB1DAB0A-7EB0-DA40-AE35-B3DE040A3460}" type="pres">
      <dgm:prSet presAssocID="{5A8034F5-C113-D548-8FCB-66E1E1E26346}" presName="textRect" presStyleLbl="revTx" presStyleIdx="1" presStyleCnt="4">
        <dgm:presLayoutVars>
          <dgm:chMax val="1"/>
          <dgm:chPref val="1"/>
        </dgm:presLayoutVars>
      </dgm:prSet>
      <dgm:spPr/>
    </dgm:pt>
    <dgm:pt modelId="{11B2E57D-D0CA-904B-B608-7C0BB3FDC434}" type="pres">
      <dgm:prSet presAssocID="{4DDF24BA-F5CB-DC4B-993C-33401469D0DB}" presName="sibTrans" presStyleCnt="0"/>
      <dgm:spPr/>
    </dgm:pt>
    <dgm:pt modelId="{C87BBDB4-E2BE-094C-B91D-9E5E39A82080}" type="pres">
      <dgm:prSet presAssocID="{1A121E8A-A208-5145-BBEC-0C3EE812EC4D}" presName="compNode" presStyleCnt="0"/>
      <dgm:spPr/>
    </dgm:pt>
    <dgm:pt modelId="{89B92257-6566-0F47-8B95-14CECA387100}" type="pres">
      <dgm:prSet presAssocID="{1A121E8A-A208-5145-BBEC-0C3EE812EC4D}"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B4271BF7-741E-2A49-BF60-A9A00A426965}" type="pres">
      <dgm:prSet presAssocID="{1A121E8A-A208-5145-BBEC-0C3EE812EC4D}" presName="spaceRect" presStyleCnt="0"/>
      <dgm:spPr/>
    </dgm:pt>
    <dgm:pt modelId="{D9498D04-7C79-4847-97D6-5144FD8483B3}" type="pres">
      <dgm:prSet presAssocID="{1A121E8A-A208-5145-BBEC-0C3EE812EC4D}" presName="textRect" presStyleLbl="revTx" presStyleIdx="2" presStyleCnt="4" custLinFactNeighborX="2464" custLinFactNeighborY="6804">
        <dgm:presLayoutVars>
          <dgm:chMax val="1"/>
          <dgm:chPref val="1"/>
        </dgm:presLayoutVars>
      </dgm:prSet>
      <dgm:spPr/>
    </dgm:pt>
    <dgm:pt modelId="{15B9E85F-B958-004E-A621-31B57952501D}" type="pres">
      <dgm:prSet presAssocID="{CCFFBD10-30EF-FC4C-AE0F-50EBFED7FFDB}" presName="sibTrans" presStyleCnt="0"/>
      <dgm:spPr/>
    </dgm:pt>
    <dgm:pt modelId="{2ACB5065-973C-944D-B914-8050574B2A40}" type="pres">
      <dgm:prSet presAssocID="{8DBB2B7B-52D9-864B-AF79-CA7C6247B831}" presName="compNode" presStyleCnt="0"/>
      <dgm:spPr/>
    </dgm:pt>
    <dgm:pt modelId="{9062ED8D-2249-194E-A553-9FB8FBD603B3}" type="pres">
      <dgm:prSet presAssocID="{8DBB2B7B-52D9-864B-AF79-CA7C6247B831}"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524DD006-EAF1-7A46-AC77-D51FE6F41FA8}" type="pres">
      <dgm:prSet presAssocID="{8DBB2B7B-52D9-864B-AF79-CA7C6247B831}" presName="spaceRect" presStyleCnt="0"/>
      <dgm:spPr/>
    </dgm:pt>
    <dgm:pt modelId="{94ABBD93-A15D-C347-A05D-6F916636E7C6}" type="pres">
      <dgm:prSet presAssocID="{8DBB2B7B-52D9-864B-AF79-CA7C6247B831}" presName="textRect" presStyleLbl="revTx" presStyleIdx="3" presStyleCnt="4">
        <dgm:presLayoutVars>
          <dgm:chMax val="1"/>
          <dgm:chPref val="1"/>
        </dgm:presLayoutVars>
      </dgm:prSet>
      <dgm:spPr>
        <a:prstGeom prst="rect">
          <a:avLst/>
        </a:prstGeom>
      </dgm:spPr>
    </dgm:pt>
  </dgm:ptLst>
  <dgm:cxnLst>
    <dgm:cxn modelId="{E690C629-88D5-4C9D-8452-8B3B66146331}" type="presOf" srcId="{BA689A87-01BE-4B8B-A7E2-7F3709FC3022}" destId="{BCC0446E-488A-46C5-816F-E302F2926D29}" srcOrd="0" destOrd="0" presId="urn:microsoft.com/office/officeart/2018/2/layout/IconLabelList"/>
    <dgm:cxn modelId="{3191B22C-6262-7649-9BB3-5709CD344F7A}" type="presOf" srcId="{8DBB2B7B-52D9-864B-AF79-CA7C6247B831}" destId="{94ABBD93-A15D-C347-A05D-6F916636E7C6}" srcOrd="0" destOrd="0" presId="urn:microsoft.com/office/officeart/2018/2/layout/IconLabelList"/>
    <dgm:cxn modelId="{426B424A-6359-D84C-A8A0-F7A78346D07D}" type="presOf" srcId="{5A8034F5-C113-D548-8FCB-66E1E1E26346}" destId="{BB1DAB0A-7EB0-DA40-AE35-B3DE040A3460}" srcOrd="0" destOrd="0" presId="urn:microsoft.com/office/officeart/2018/2/layout/IconLabelList"/>
    <dgm:cxn modelId="{FFB3E24F-8298-3649-8CCD-BF9C98B8BAC4}" srcId="{BA689A87-01BE-4B8B-A7E2-7F3709FC3022}" destId="{1A121E8A-A208-5145-BBEC-0C3EE812EC4D}" srcOrd="2" destOrd="0" parTransId="{8D230634-D7AE-4F40-8FAB-ED162FFF1101}" sibTransId="{CCFFBD10-30EF-FC4C-AE0F-50EBFED7FFDB}"/>
    <dgm:cxn modelId="{2983237D-AF3D-D74B-B3FA-82A4A98EAE9E}" srcId="{BA689A87-01BE-4B8B-A7E2-7F3709FC3022}" destId="{5A8034F5-C113-D548-8FCB-66E1E1E26346}" srcOrd="1" destOrd="0" parTransId="{BA06E3A4-AC35-D54D-93A2-F9BFCE2FCADF}" sibTransId="{4DDF24BA-F5CB-DC4B-993C-33401469D0DB}"/>
    <dgm:cxn modelId="{4BACCB8A-B784-164C-89D9-D27D6BEB453C}" type="presOf" srcId="{1A121E8A-A208-5145-BBEC-0C3EE812EC4D}" destId="{D9498D04-7C79-4847-97D6-5144FD8483B3}" srcOrd="0" destOrd="0" presId="urn:microsoft.com/office/officeart/2018/2/layout/IconLabelList"/>
    <dgm:cxn modelId="{674FD691-9BE7-47A9-9D1C-075A6F096C3A}" srcId="{BA689A87-01BE-4B8B-A7E2-7F3709FC3022}" destId="{B002170B-4C06-4E1A-A3F9-6BEB328F4E7F}" srcOrd="0" destOrd="0" parTransId="{BF008078-00B4-4C17-8235-0BF017DADB12}" sibTransId="{1E510424-9C2E-4D20-B991-BD9B97586B68}"/>
    <dgm:cxn modelId="{1EF374D4-02A1-A343-A97C-9754306CE35E}" srcId="{BA689A87-01BE-4B8B-A7E2-7F3709FC3022}" destId="{8DBB2B7B-52D9-864B-AF79-CA7C6247B831}" srcOrd="3" destOrd="0" parTransId="{2E8E4EF7-4887-6949-9246-50A8A0FBD416}" sibTransId="{489EB70A-21B8-154B-9B46-B965BE802D1F}"/>
    <dgm:cxn modelId="{D989D1F7-48D8-4555-806F-CDF1B989C4A3}" type="presOf" srcId="{B002170B-4C06-4E1A-A3F9-6BEB328F4E7F}" destId="{4CC54C82-2455-462E-9F94-9FC04A09FD6B}" srcOrd="0" destOrd="0" presId="urn:microsoft.com/office/officeart/2018/2/layout/IconLabelList"/>
    <dgm:cxn modelId="{602226EF-3FD4-4572-9B4C-306B5B5D8F41}" type="presParOf" srcId="{BCC0446E-488A-46C5-816F-E302F2926D29}" destId="{88AE5EEF-E7B0-4809-AAB2-9F72742ECCBD}" srcOrd="0" destOrd="0" presId="urn:microsoft.com/office/officeart/2018/2/layout/IconLabelList"/>
    <dgm:cxn modelId="{9DCADFB5-5C56-4DDB-B559-8ED87F1CC5A4}" type="presParOf" srcId="{88AE5EEF-E7B0-4809-AAB2-9F72742ECCBD}" destId="{14E6EBBF-F689-4E6D-A339-B20DF16476A3}" srcOrd="0" destOrd="0" presId="urn:microsoft.com/office/officeart/2018/2/layout/IconLabelList"/>
    <dgm:cxn modelId="{7490B96D-9CFC-4218-B479-EBC3D3F9928A}" type="presParOf" srcId="{88AE5EEF-E7B0-4809-AAB2-9F72742ECCBD}" destId="{6BD8D62D-A601-45CD-B606-DF21C86656F8}" srcOrd="1" destOrd="0" presId="urn:microsoft.com/office/officeart/2018/2/layout/IconLabelList"/>
    <dgm:cxn modelId="{3BC7A67F-1036-4AA6-9295-5F505E599217}" type="presParOf" srcId="{88AE5EEF-E7B0-4809-AAB2-9F72742ECCBD}" destId="{4CC54C82-2455-462E-9F94-9FC04A09FD6B}" srcOrd="2" destOrd="0" presId="urn:microsoft.com/office/officeart/2018/2/layout/IconLabelList"/>
    <dgm:cxn modelId="{52B67FC4-50DE-4324-B016-228141CE7EE1}" type="presParOf" srcId="{BCC0446E-488A-46C5-816F-E302F2926D29}" destId="{EBE13460-3069-4E13-83F6-ACFEDA91D75F}" srcOrd="1" destOrd="0" presId="urn:microsoft.com/office/officeart/2018/2/layout/IconLabelList"/>
    <dgm:cxn modelId="{96EC309B-BDDD-DE44-86E4-D89B11C5F69C}" type="presParOf" srcId="{BCC0446E-488A-46C5-816F-E302F2926D29}" destId="{12F97CA5-AC0B-CB46-840D-DF65E9FCC95A}" srcOrd="2" destOrd="0" presId="urn:microsoft.com/office/officeart/2018/2/layout/IconLabelList"/>
    <dgm:cxn modelId="{2BF8A40F-B770-174A-8623-038082FFEEBA}" type="presParOf" srcId="{12F97CA5-AC0B-CB46-840D-DF65E9FCC95A}" destId="{4C8A57BA-503C-5040-BC4B-E8DE1590CE9C}" srcOrd="0" destOrd="0" presId="urn:microsoft.com/office/officeart/2018/2/layout/IconLabelList"/>
    <dgm:cxn modelId="{794E28BC-B45B-8042-940E-7DC0142EFBCF}" type="presParOf" srcId="{12F97CA5-AC0B-CB46-840D-DF65E9FCC95A}" destId="{43D055BA-7A9C-384C-80EA-788C0E90140B}" srcOrd="1" destOrd="0" presId="urn:microsoft.com/office/officeart/2018/2/layout/IconLabelList"/>
    <dgm:cxn modelId="{EA0800CF-14C4-8D47-9E84-4D3B1FDF6880}" type="presParOf" srcId="{12F97CA5-AC0B-CB46-840D-DF65E9FCC95A}" destId="{BB1DAB0A-7EB0-DA40-AE35-B3DE040A3460}" srcOrd="2" destOrd="0" presId="urn:microsoft.com/office/officeart/2018/2/layout/IconLabelList"/>
    <dgm:cxn modelId="{13E12C61-2FA5-9947-A212-21D0FDCC8C4C}" type="presParOf" srcId="{BCC0446E-488A-46C5-816F-E302F2926D29}" destId="{11B2E57D-D0CA-904B-B608-7C0BB3FDC434}" srcOrd="3" destOrd="0" presId="urn:microsoft.com/office/officeart/2018/2/layout/IconLabelList"/>
    <dgm:cxn modelId="{4AD5C07C-C970-D44A-A713-806C5B23A6A0}" type="presParOf" srcId="{BCC0446E-488A-46C5-816F-E302F2926D29}" destId="{C87BBDB4-E2BE-094C-B91D-9E5E39A82080}" srcOrd="4" destOrd="0" presId="urn:microsoft.com/office/officeart/2018/2/layout/IconLabelList"/>
    <dgm:cxn modelId="{9DA58280-B5E5-274E-ABB8-AE5B356467CC}" type="presParOf" srcId="{C87BBDB4-E2BE-094C-B91D-9E5E39A82080}" destId="{89B92257-6566-0F47-8B95-14CECA387100}" srcOrd="0" destOrd="0" presId="urn:microsoft.com/office/officeart/2018/2/layout/IconLabelList"/>
    <dgm:cxn modelId="{3AF3AB9E-E230-EB41-AE53-2D61ACD4E526}" type="presParOf" srcId="{C87BBDB4-E2BE-094C-B91D-9E5E39A82080}" destId="{B4271BF7-741E-2A49-BF60-A9A00A426965}" srcOrd="1" destOrd="0" presId="urn:microsoft.com/office/officeart/2018/2/layout/IconLabelList"/>
    <dgm:cxn modelId="{62A8E56B-6116-BC46-90C9-70E6999A05C8}" type="presParOf" srcId="{C87BBDB4-E2BE-094C-B91D-9E5E39A82080}" destId="{D9498D04-7C79-4847-97D6-5144FD8483B3}" srcOrd="2" destOrd="0" presId="urn:microsoft.com/office/officeart/2018/2/layout/IconLabelList"/>
    <dgm:cxn modelId="{821FF82B-3844-BC40-8507-880DEDD6F127}" type="presParOf" srcId="{BCC0446E-488A-46C5-816F-E302F2926D29}" destId="{15B9E85F-B958-004E-A621-31B57952501D}" srcOrd="5" destOrd="0" presId="urn:microsoft.com/office/officeart/2018/2/layout/IconLabelList"/>
    <dgm:cxn modelId="{CDC91802-FD96-A043-958C-BF32F9A83134}" type="presParOf" srcId="{BCC0446E-488A-46C5-816F-E302F2926D29}" destId="{2ACB5065-973C-944D-B914-8050574B2A40}" srcOrd="6" destOrd="0" presId="urn:microsoft.com/office/officeart/2018/2/layout/IconLabelList"/>
    <dgm:cxn modelId="{D90A8C9E-DFDF-2D4C-B3A6-2D82530EEC55}" type="presParOf" srcId="{2ACB5065-973C-944D-B914-8050574B2A40}" destId="{9062ED8D-2249-194E-A553-9FB8FBD603B3}" srcOrd="0" destOrd="0" presId="urn:microsoft.com/office/officeart/2018/2/layout/IconLabelList"/>
    <dgm:cxn modelId="{90855284-5E36-A54A-82A3-4DE6C2E521B6}" type="presParOf" srcId="{2ACB5065-973C-944D-B914-8050574B2A40}" destId="{524DD006-EAF1-7A46-AC77-D51FE6F41FA8}" srcOrd="1" destOrd="0" presId="urn:microsoft.com/office/officeart/2018/2/layout/IconLabelList"/>
    <dgm:cxn modelId="{6DAB9D77-6021-7041-93E7-61D42C1C9EF4}" type="presParOf" srcId="{2ACB5065-973C-944D-B914-8050574B2A40}" destId="{94ABBD93-A15D-C347-A05D-6F916636E7C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689A87-01BE-4B8B-A7E2-7F3709FC302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002170B-4C06-4E1A-A3F9-6BEB328F4E7F}">
      <dgm:prSet custT="1"/>
      <dgm:spPr/>
      <dgm:t>
        <a:bodyPr spcFirstLastPara="0" vert="horz" wrap="square" lIns="0" tIns="0" rIns="0" bIns="0" numCol="1" spcCol="1270" anchor="t" anchorCtr="0"/>
        <a:lstStyle/>
        <a:p>
          <a:pPr>
            <a:lnSpc>
              <a:spcPct val="100000"/>
            </a:lnSpc>
          </a:pPr>
          <a:r>
            <a:rPr lang="en-US" sz="2300" kern="1200" dirty="0">
              <a:latin typeface="Raleway"/>
              <a:ea typeface="+mn-ea"/>
              <a:cs typeface="+mn-cs"/>
            </a:rPr>
            <a:t>Vaccines </a:t>
          </a:r>
        </a:p>
        <a:p>
          <a:pPr>
            <a:lnSpc>
              <a:spcPct val="100000"/>
            </a:lnSpc>
          </a:pPr>
          <a:r>
            <a:rPr lang="en-US" sz="2300" kern="1200" dirty="0">
              <a:latin typeface="Raleway"/>
              <a:ea typeface="+mn-ea"/>
              <a:cs typeface="+mn-cs"/>
            </a:rPr>
            <a:t>(publicly funded)</a:t>
          </a:r>
        </a:p>
      </dgm:t>
    </dgm:pt>
    <dgm:pt modelId="{BF008078-00B4-4C17-8235-0BF017DADB12}" type="parTrans" cxnId="{674FD691-9BE7-47A9-9D1C-075A6F096C3A}">
      <dgm:prSet/>
      <dgm:spPr/>
      <dgm:t>
        <a:bodyPr/>
        <a:lstStyle/>
        <a:p>
          <a:endParaRPr lang="en-US"/>
        </a:p>
      </dgm:t>
    </dgm:pt>
    <dgm:pt modelId="{1E510424-9C2E-4D20-B991-BD9B97586B68}" type="sibTrans" cxnId="{674FD691-9BE7-47A9-9D1C-075A6F096C3A}">
      <dgm:prSet/>
      <dgm:spPr/>
      <dgm:t>
        <a:bodyPr/>
        <a:lstStyle/>
        <a:p>
          <a:endParaRPr lang="en-US"/>
        </a:p>
      </dgm:t>
    </dgm:pt>
    <dgm:pt modelId="{5A8034F5-C113-D548-8FCB-66E1E1E26346}">
      <dgm:prSet custT="1"/>
      <dgm:spPr/>
      <dgm:t>
        <a:bodyPr/>
        <a:lstStyle/>
        <a:p>
          <a:pPr>
            <a:lnSpc>
              <a:spcPct val="100000"/>
            </a:lnSpc>
          </a:pPr>
          <a:r>
            <a:rPr lang="en-US" sz="2300" kern="1200">
              <a:latin typeface="Raleway"/>
              <a:ea typeface="+mn-ea"/>
              <a:cs typeface="+mn-cs"/>
            </a:rPr>
            <a:t>Bloom Program</a:t>
          </a:r>
          <a:endParaRPr lang="en-US" sz="2300" kern="1200" dirty="0">
            <a:latin typeface="Raleway"/>
            <a:ea typeface="+mn-ea"/>
            <a:cs typeface="+mn-cs"/>
          </a:endParaRPr>
        </a:p>
      </dgm:t>
    </dgm:pt>
    <dgm:pt modelId="{BA06E3A4-AC35-D54D-93A2-F9BFCE2FCADF}" type="parTrans" cxnId="{2983237D-AF3D-D74B-B3FA-82A4A98EAE9E}">
      <dgm:prSet/>
      <dgm:spPr/>
      <dgm:t>
        <a:bodyPr/>
        <a:lstStyle/>
        <a:p>
          <a:endParaRPr lang="en-US"/>
        </a:p>
      </dgm:t>
    </dgm:pt>
    <dgm:pt modelId="{4DDF24BA-F5CB-DC4B-993C-33401469D0DB}" type="sibTrans" cxnId="{2983237D-AF3D-D74B-B3FA-82A4A98EAE9E}">
      <dgm:prSet/>
      <dgm:spPr/>
      <dgm:t>
        <a:bodyPr/>
        <a:lstStyle/>
        <a:p>
          <a:endParaRPr lang="en-US"/>
        </a:p>
      </dgm:t>
    </dgm:pt>
    <dgm:pt modelId="{70880B19-EFC1-0147-9906-F45C454775DF}">
      <dgm:prSet custT="1"/>
      <dgm:spPr/>
      <dgm:t>
        <a:bodyPr/>
        <a:lstStyle/>
        <a:p>
          <a:pPr>
            <a:lnSpc>
              <a:spcPct val="100000"/>
            </a:lnSpc>
          </a:pPr>
          <a:r>
            <a:rPr lang="en-US" sz="2300" b="0" dirty="0">
              <a:solidFill>
                <a:srgbClr val="000000">
                  <a:hueOff val="0"/>
                  <a:satOff val="0"/>
                  <a:lumOff val="0"/>
                  <a:alphaOff val="0"/>
                </a:srgbClr>
              </a:solidFill>
              <a:latin typeface="Raleway"/>
              <a:ea typeface="+mn-ea"/>
              <a:cs typeface="+mn-cs"/>
            </a:rPr>
            <a:t>Anticoagulation Management service (INR testing and assessment)</a:t>
          </a:r>
        </a:p>
      </dgm:t>
    </dgm:pt>
    <dgm:pt modelId="{1BF7FE3B-BAD8-FC48-B1AA-FBFE790CDC36}" type="parTrans" cxnId="{93974707-C302-DA45-88EA-2CD3FAC33A65}">
      <dgm:prSet/>
      <dgm:spPr/>
      <dgm:t>
        <a:bodyPr/>
        <a:lstStyle/>
        <a:p>
          <a:endParaRPr lang="en-US"/>
        </a:p>
      </dgm:t>
    </dgm:pt>
    <dgm:pt modelId="{D42B52C0-EBB6-E74B-A3A3-23E93F255D09}" type="sibTrans" cxnId="{93974707-C302-DA45-88EA-2CD3FAC33A65}">
      <dgm:prSet/>
      <dgm:spPr/>
      <dgm:t>
        <a:bodyPr/>
        <a:lstStyle/>
        <a:p>
          <a:endParaRPr lang="en-US"/>
        </a:p>
      </dgm:t>
    </dgm:pt>
    <dgm:pt modelId="{BCC0446E-488A-46C5-816F-E302F2926D29}" type="pres">
      <dgm:prSet presAssocID="{BA689A87-01BE-4B8B-A7E2-7F3709FC3022}" presName="root" presStyleCnt="0">
        <dgm:presLayoutVars>
          <dgm:dir/>
          <dgm:resizeHandles val="exact"/>
        </dgm:presLayoutVars>
      </dgm:prSet>
      <dgm:spPr/>
    </dgm:pt>
    <dgm:pt modelId="{88AE5EEF-E7B0-4809-AAB2-9F72742ECCBD}" type="pres">
      <dgm:prSet presAssocID="{B002170B-4C06-4E1A-A3F9-6BEB328F4E7F}" presName="compNode" presStyleCnt="0"/>
      <dgm:spPr/>
    </dgm:pt>
    <dgm:pt modelId="{14E6EBBF-F689-4E6D-A339-B20DF16476A3}" type="pres">
      <dgm:prSet presAssocID="{B002170B-4C06-4E1A-A3F9-6BEB328F4E7F}" presName="iconRect" presStyleLbl="node1" presStyleIdx="0" presStyleCnt="3" custLinFactNeighborY="1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6BD8D62D-A601-45CD-B606-DF21C86656F8}" type="pres">
      <dgm:prSet presAssocID="{B002170B-4C06-4E1A-A3F9-6BEB328F4E7F}" presName="spaceRect" presStyleCnt="0"/>
      <dgm:spPr/>
    </dgm:pt>
    <dgm:pt modelId="{4CC54C82-2455-462E-9F94-9FC04A09FD6B}" type="pres">
      <dgm:prSet presAssocID="{B002170B-4C06-4E1A-A3F9-6BEB328F4E7F}" presName="textRect" presStyleLbl="revTx" presStyleIdx="0" presStyleCnt="3">
        <dgm:presLayoutVars>
          <dgm:chMax val="1"/>
          <dgm:chPref val="1"/>
        </dgm:presLayoutVars>
      </dgm:prSet>
      <dgm:spPr>
        <a:xfrm>
          <a:off x="163627" y="2970728"/>
          <a:ext cx="3294181" cy="720000"/>
        </a:xfrm>
        <a:prstGeom prst="rect">
          <a:avLst/>
        </a:prstGeom>
      </dgm:spPr>
    </dgm:pt>
    <dgm:pt modelId="{EBE13460-3069-4E13-83F6-ACFEDA91D75F}" type="pres">
      <dgm:prSet presAssocID="{1E510424-9C2E-4D20-B991-BD9B97586B68}" presName="sibTrans" presStyleCnt="0"/>
      <dgm:spPr/>
    </dgm:pt>
    <dgm:pt modelId="{12F97CA5-AC0B-CB46-840D-DF65E9FCC95A}" type="pres">
      <dgm:prSet presAssocID="{5A8034F5-C113-D548-8FCB-66E1E1E26346}" presName="compNode" presStyleCnt="0"/>
      <dgm:spPr/>
    </dgm:pt>
    <dgm:pt modelId="{4C8A57BA-503C-5040-BC4B-E8DE1590CE9C}" type="pres">
      <dgm:prSet presAssocID="{5A8034F5-C113-D548-8FCB-66E1E1E2634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n in head with solid fill"/>
        </a:ext>
      </dgm:extLst>
    </dgm:pt>
    <dgm:pt modelId="{43D055BA-7A9C-384C-80EA-788C0E90140B}" type="pres">
      <dgm:prSet presAssocID="{5A8034F5-C113-D548-8FCB-66E1E1E26346}" presName="spaceRect" presStyleCnt="0"/>
      <dgm:spPr/>
    </dgm:pt>
    <dgm:pt modelId="{BB1DAB0A-7EB0-DA40-AE35-B3DE040A3460}" type="pres">
      <dgm:prSet presAssocID="{5A8034F5-C113-D548-8FCB-66E1E1E26346}" presName="textRect" presStyleLbl="revTx" presStyleIdx="1" presStyleCnt="3">
        <dgm:presLayoutVars>
          <dgm:chMax val="1"/>
          <dgm:chPref val="1"/>
        </dgm:presLayoutVars>
      </dgm:prSet>
      <dgm:spPr/>
    </dgm:pt>
    <dgm:pt modelId="{11B2E57D-D0CA-904B-B608-7C0BB3FDC434}" type="pres">
      <dgm:prSet presAssocID="{4DDF24BA-F5CB-DC4B-993C-33401469D0DB}" presName="sibTrans" presStyleCnt="0"/>
      <dgm:spPr/>
    </dgm:pt>
    <dgm:pt modelId="{1329B6AC-CD74-B845-840F-065477D4F5CF}" type="pres">
      <dgm:prSet presAssocID="{70880B19-EFC1-0147-9906-F45C454775DF}" presName="compNode" presStyleCnt="0"/>
      <dgm:spPr/>
    </dgm:pt>
    <dgm:pt modelId="{11218B2D-BC95-CD49-ACCC-7642DA413FF2}" type="pres">
      <dgm:prSet presAssocID="{70880B19-EFC1-0147-9906-F45C454775DF}" presName="iconRect" presStyleLbl="node1" presStyleIdx="2" presStyleCnt="3" custScaleX="175649" custScaleY="91537" custLinFactNeighborX="-2460" custLinFactNeighborY="128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6C9434B-A7AB-544C-BD78-D56A6EC47620}" type="pres">
      <dgm:prSet presAssocID="{70880B19-EFC1-0147-9906-F45C454775DF}" presName="spaceRect" presStyleCnt="0"/>
      <dgm:spPr/>
    </dgm:pt>
    <dgm:pt modelId="{E158FDAB-D158-8B4B-81B9-496A5C9A698B}" type="pres">
      <dgm:prSet presAssocID="{70880B19-EFC1-0147-9906-F45C454775DF}" presName="textRect" presStyleLbl="revTx" presStyleIdx="2" presStyleCnt="3" custScaleX="139299">
        <dgm:presLayoutVars>
          <dgm:chMax val="1"/>
          <dgm:chPref val="1"/>
        </dgm:presLayoutVars>
      </dgm:prSet>
      <dgm:spPr/>
    </dgm:pt>
  </dgm:ptLst>
  <dgm:cxnLst>
    <dgm:cxn modelId="{93974707-C302-DA45-88EA-2CD3FAC33A65}" srcId="{BA689A87-01BE-4B8B-A7E2-7F3709FC3022}" destId="{70880B19-EFC1-0147-9906-F45C454775DF}" srcOrd="2" destOrd="0" parTransId="{1BF7FE3B-BAD8-FC48-B1AA-FBFE790CDC36}" sibTransId="{D42B52C0-EBB6-E74B-A3A3-23E93F255D09}"/>
    <dgm:cxn modelId="{2983237D-AF3D-D74B-B3FA-82A4A98EAE9E}" srcId="{BA689A87-01BE-4B8B-A7E2-7F3709FC3022}" destId="{5A8034F5-C113-D548-8FCB-66E1E1E26346}" srcOrd="1" destOrd="0" parTransId="{BA06E3A4-AC35-D54D-93A2-F9BFCE2FCADF}" sibTransId="{4DDF24BA-F5CB-DC4B-993C-33401469D0DB}"/>
    <dgm:cxn modelId="{E814A87E-CD24-604C-BB5C-DCC796F70C35}" type="presOf" srcId="{BA689A87-01BE-4B8B-A7E2-7F3709FC3022}" destId="{BCC0446E-488A-46C5-816F-E302F2926D29}" srcOrd="0" destOrd="0" presId="urn:microsoft.com/office/officeart/2018/2/layout/IconLabelList"/>
    <dgm:cxn modelId="{674FD691-9BE7-47A9-9D1C-075A6F096C3A}" srcId="{BA689A87-01BE-4B8B-A7E2-7F3709FC3022}" destId="{B002170B-4C06-4E1A-A3F9-6BEB328F4E7F}" srcOrd="0" destOrd="0" parTransId="{BF008078-00B4-4C17-8235-0BF017DADB12}" sibTransId="{1E510424-9C2E-4D20-B991-BD9B97586B68}"/>
    <dgm:cxn modelId="{4F129BC0-1565-9E42-8505-826519A278DF}" type="presOf" srcId="{5A8034F5-C113-D548-8FCB-66E1E1E26346}" destId="{BB1DAB0A-7EB0-DA40-AE35-B3DE040A3460}" srcOrd="0" destOrd="0" presId="urn:microsoft.com/office/officeart/2018/2/layout/IconLabelList"/>
    <dgm:cxn modelId="{7430EEE5-3E51-2F4D-8FCB-575619D9DD29}" type="presOf" srcId="{B002170B-4C06-4E1A-A3F9-6BEB328F4E7F}" destId="{4CC54C82-2455-462E-9F94-9FC04A09FD6B}" srcOrd="0" destOrd="0" presId="urn:microsoft.com/office/officeart/2018/2/layout/IconLabelList"/>
    <dgm:cxn modelId="{2377DAFD-3227-B047-8127-CDF7030F2645}" type="presOf" srcId="{70880B19-EFC1-0147-9906-F45C454775DF}" destId="{E158FDAB-D158-8B4B-81B9-496A5C9A698B}" srcOrd="0" destOrd="0" presId="urn:microsoft.com/office/officeart/2018/2/layout/IconLabelList"/>
    <dgm:cxn modelId="{0424E4E0-AA44-E348-8737-E5DE25627D8F}" type="presParOf" srcId="{BCC0446E-488A-46C5-816F-E302F2926D29}" destId="{88AE5EEF-E7B0-4809-AAB2-9F72742ECCBD}" srcOrd="0" destOrd="0" presId="urn:microsoft.com/office/officeart/2018/2/layout/IconLabelList"/>
    <dgm:cxn modelId="{BB9E2161-2C96-C240-9E05-8068BC6148BA}" type="presParOf" srcId="{88AE5EEF-E7B0-4809-AAB2-9F72742ECCBD}" destId="{14E6EBBF-F689-4E6D-A339-B20DF16476A3}" srcOrd="0" destOrd="0" presId="urn:microsoft.com/office/officeart/2018/2/layout/IconLabelList"/>
    <dgm:cxn modelId="{AC23911A-54A4-8242-8749-3016DD428C1B}" type="presParOf" srcId="{88AE5EEF-E7B0-4809-AAB2-9F72742ECCBD}" destId="{6BD8D62D-A601-45CD-B606-DF21C86656F8}" srcOrd="1" destOrd="0" presId="urn:microsoft.com/office/officeart/2018/2/layout/IconLabelList"/>
    <dgm:cxn modelId="{E0653625-1EBC-8944-8BEC-AA9F54508442}" type="presParOf" srcId="{88AE5EEF-E7B0-4809-AAB2-9F72742ECCBD}" destId="{4CC54C82-2455-462E-9F94-9FC04A09FD6B}" srcOrd="2" destOrd="0" presId="urn:microsoft.com/office/officeart/2018/2/layout/IconLabelList"/>
    <dgm:cxn modelId="{4CCAD4F3-0828-A74D-9332-9DE188E0BFE5}" type="presParOf" srcId="{BCC0446E-488A-46C5-816F-E302F2926D29}" destId="{EBE13460-3069-4E13-83F6-ACFEDA91D75F}" srcOrd="1" destOrd="0" presId="urn:microsoft.com/office/officeart/2018/2/layout/IconLabelList"/>
    <dgm:cxn modelId="{8B073795-663C-724A-A5F1-ED218AED6841}" type="presParOf" srcId="{BCC0446E-488A-46C5-816F-E302F2926D29}" destId="{12F97CA5-AC0B-CB46-840D-DF65E9FCC95A}" srcOrd="2" destOrd="0" presId="urn:microsoft.com/office/officeart/2018/2/layout/IconLabelList"/>
    <dgm:cxn modelId="{FD2B3581-A818-6C4A-9722-ABCABD2DBF18}" type="presParOf" srcId="{12F97CA5-AC0B-CB46-840D-DF65E9FCC95A}" destId="{4C8A57BA-503C-5040-BC4B-E8DE1590CE9C}" srcOrd="0" destOrd="0" presId="urn:microsoft.com/office/officeart/2018/2/layout/IconLabelList"/>
    <dgm:cxn modelId="{87BABFD8-2880-B848-914C-4B33B2E5B11B}" type="presParOf" srcId="{12F97CA5-AC0B-CB46-840D-DF65E9FCC95A}" destId="{43D055BA-7A9C-384C-80EA-788C0E90140B}" srcOrd="1" destOrd="0" presId="urn:microsoft.com/office/officeart/2018/2/layout/IconLabelList"/>
    <dgm:cxn modelId="{D0605A50-3F06-8542-89A3-BE8677E43541}" type="presParOf" srcId="{12F97CA5-AC0B-CB46-840D-DF65E9FCC95A}" destId="{BB1DAB0A-7EB0-DA40-AE35-B3DE040A3460}" srcOrd="2" destOrd="0" presId="urn:microsoft.com/office/officeart/2018/2/layout/IconLabelList"/>
    <dgm:cxn modelId="{4940A2B8-DC68-3A4D-A92D-34ABA529AF01}" type="presParOf" srcId="{BCC0446E-488A-46C5-816F-E302F2926D29}" destId="{11B2E57D-D0CA-904B-B608-7C0BB3FDC434}" srcOrd="3" destOrd="0" presId="urn:microsoft.com/office/officeart/2018/2/layout/IconLabelList"/>
    <dgm:cxn modelId="{D817981F-20A3-9644-BADB-E98FB5235979}" type="presParOf" srcId="{BCC0446E-488A-46C5-816F-E302F2926D29}" destId="{1329B6AC-CD74-B845-840F-065477D4F5CF}" srcOrd="4" destOrd="0" presId="urn:microsoft.com/office/officeart/2018/2/layout/IconLabelList"/>
    <dgm:cxn modelId="{7D3E1E04-9075-CC47-9521-BD17B4C74E42}" type="presParOf" srcId="{1329B6AC-CD74-B845-840F-065477D4F5CF}" destId="{11218B2D-BC95-CD49-ACCC-7642DA413FF2}" srcOrd="0" destOrd="0" presId="urn:microsoft.com/office/officeart/2018/2/layout/IconLabelList"/>
    <dgm:cxn modelId="{2E2C7ACC-FBF0-6747-9E63-847CF9E471AF}" type="presParOf" srcId="{1329B6AC-CD74-B845-840F-065477D4F5CF}" destId="{36C9434B-A7AB-544C-BD78-D56A6EC47620}" srcOrd="1" destOrd="0" presId="urn:microsoft.com/office/officeart/2018/2/layout/IconLabelList"/>
    <dgm:cxn modelId="{3D446327-F94D-3840-85B5-9581C6F01D48}" type="presParOf" srcId="{1329B6AC-CD74-B845-840F-065477D4F5CF}" destId="{E158FDAB-D158-8B4B-81B9-496A5C9A698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89A87-01BE-4B8B-A7E2-7F3709FC302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002170B-4C06-4E1A-A3F9-6BEB328F4E7F}">
      <dgm:prSet custT="1"/>
      <dgm:spPr/>
      <dgm:t>
        <a:bodyPr spcFirstLastPara="0" vert="horz" wrap="square" lIns="0" tIns="0" rIns="0" bIns="0" numCol="1" spcCol="1270" anchor="t" anchorCtr="0"/>
        <a:lstStyle/>
        <a:p>
          <a:pPr>
            <a:lnSpc>
              <a:spcPct val="100000"/>
            </a:lnSpc>
          </a:pPr>
          <a:r>
            <a:rPr lang="en-US" sz="2300" kern="1200" dirty="0">
              <a:latin typeface="Raleway"/>
              <a:ea typeface="+mn-ea"/>
              <a:cs typeface="+mn-cs"/>
            </a:rPr>
            <a:t>Hormonal Contraception Management	</a:t>
          </a:r>
        </a:p>
      </dgm:t>
    </dgm:pt>
    <dgm:pt modelId="{BF008078-00B4-4C17-8235-0BF017DADB12}" type="parTrans" cxnId="{674FD691-9BE7-47A9-9D1C-075A6F096C3A}">
      <dgm:prSet/>
      <dgm:spPr/>
      <dgm:t>
        <a:bodyPr/>
        <a:lstStyle/>
        <a:p>
          <a:endParaRPr lang="en-US"/>
        </a:p>
      </dgm:t>
    </dgm:pt>
    <dgm:pt modelId="{1E510424-9C2E-4D20-B991-BD9B97586B68}" type="sibTrans" cxnId="{674FD691-9BE7-47A9-9D1C-075A6F096C3A}">
      <dgm:prSet/>
      <dgm:spPr/>
      <dgm:t>
        <a:bodyPr/>
        <a:lstStyle/>
        <a:p>
          <a:endParaRPr lang="en-US"/>
        </a:p>
      </dgm:t>
    </dgm:pt>
    <dgm:pt modelId="{5A8034F5-C113-D548-8FCB-66E1E1E26346}">
      <dgm:prSet custT="1"/>
      <dgm:spPr/>
      <dgm:t>
        <a:bodyPr/>
        <a:lstStyle/>
        <a:p>
          <a:pPr>
            <a:lnSpc>
              <a:spcPct val="100000"/>
            </a:lnSpc>
          </a:pPr>
          <a:r>
            <a:rPr lang="en-US" sz="2300" kern="1200">
              <a:latin typeface="Raleway"/>
              <a:ea typeface="+mn-ea"/>
              <a:cs typeface="+mn-cs"/>
            </a:rPr>
            <a:t>Naloxone Home Kit Management</a:t>
          </a:r>
        </a:p>
      </dgm:t>
    </dgm:pt>
    <dgm:pt modelId="{BA06E3A4-AC35-D54D-93A2-F9BFCE2FCADF}" type="parTrans" cxnId="{2983237D-AF3D-D74B-B3FA-82A4A98EAE9E}">
      <dgm:prSet/>
      <dgm:spPr/>
      <dgm:t>
        <a:bodyPr/>
        <a:lstStyle/>
        <a:p>
          <a:endParaRPr lang="en-US"/>
        </a:p>
      </dgm:t>
    </dgm:pt>
    <dgm:pt modelId="{4DDF24BA-F5CB-DC4B-993C-33401469D0DB}" type="sibTrans" cxnId="{2983237D-AF3D-D74B-B3FA-82A4A98EAE9E}">
      <dgm:prSet/>
      <dgm:spPr/>
      <dgm:t>
        <a:bodyPr/>
        <a:lstStyle/>
        <a:p>
          <a:endParaRPr lang="en-US"/>
        </a:p>
      </dgm:t>
    </dgm:pt>
    <dgm:pt modelId="{7942C9E5-82A8-8442-9E5C-04BE232E13BB}">
      <dgm:prSet custT="1"/>
      <dgm:spPr/>
      <dgm:t>
        <a:bodyPr/>
        <a:lstStyle/>
        <a:p>
          <a:pPr>
            <a:lnSpc>
              <a:spcPct val="100000"/>
            </a:lnSpc>
          </a:pPr>
          <a:r>
            <a:rPr lang="en-US" sz="2300" kern="1200">
              <a:latin typeface="Raleway"/>
              <a:ea typeface="+mn-ea"/>
              <a:cs typeface="+mn-cs"/>
            </a:rPr>
            <a:t>Medication Reviews</a:t>
          </a:r>
          <a:endParaRPr lang="en-US" sz="2300" kern="1200" dirty="0">
            <a:latin typeface="Raleway"/>
            <a:ea typeface="+mn-ea"/>
            <a:cs typeface="+mn-cs"/>
          </a:endParaRPr>
        </a:p>
      </dgm:t>
    </dgm:pt>
    <dgm:pt modelId="{84DD40D3-A40F-A64F-A92C-5126A8F3321D}" type="parTrans" cxnId="{F4673769-23EC-914F-8C54-293813A4BF53}">
      <dgm:prSet/>
      <dgm:spPr/>
      <dgm:t>
        <a:bodyPr/>
        <a:lstStyle/>
        <a:p>
          <a:endParaRPr lang="en-US"/>
        </a:p>
      </dgm:t>
    </dgm:pt>
    <dgm:pt modelId="{2EFFDBC8-C2C4-6F43-BAB5-020E4C263566}" type="sibTrans" cxnId="{F4673769-23EC-914F-8C54-293813A4BF53}">
      <dgm:prSet/>
      <dgm:spPr/>
      <dgm:t>
        <a:bodyPr/>
        <a:lstStyle/>
        <a:p>
          <a:endParaRPr lang="en-US"/>
        </a:p>
      </dgm:t>
    </dgm:pt>
    <dgm:pt modelId="{28865A4D-DEC1-DE46-A710-A937796CFA77}">
      <dgm:prSet custT="1"/>
      <dgm:spPr/>
      <dgm:t>
        <a:bodyPr spcFirstLastPara="0" vert="horz" wrap="square" lIns="0" tIns="0" rIns="0" bIns="0" numCol="1" spcCol="1270" anchor="t" anchorCtr="0"/>
        <a:lstStyle/>
        <a:p>
          <a:pPr rtl="0">
            <a:lnSpc>
              <a:spcPct val="100000"/>
            </a:lnSpc>
          </a:pPr>
          <a:r>
            <a:rPr lang="en-US" sz="2300" kern="1200" dirty="0">
              <a:latin typeface="Raleway"/>
              <a:ea typeface="+mn-ea"/>
              <a:cs typeface="+mn-cs"/>
            </a:rPr>
            <a:t>Public Health Initiatives- Close Contacts </a:t>
          </a:r>
        </a:p>
      </dgm:t>
    </dgm:pt>
    <dgm:pt modelId="{7DDDBD98-B559-E048-AF9F-CFA7AB2382EE}" type="parTrans" cxnId="{0E779B6C-A326-EE41-8AC8-D5AA428C3EAD}">
      <dgm:prSet/>
      <dgm:spPr/>
      <dgm:t>
        <a:bodyPr/>
        <a:lstStyle/>
        <a:p>
          <a:endParaRPr lang="en-US"/>
        </a:p>
      </dgm:t>
    </dgm:pt>
    <dgm:pt modelId="{40821E98-0671-7C45-B288-F476679E8F9B}" type="sibTrans" cxnId="{0E779B6C-A326-EE41-8AC8-D5AA428C3EAD}">
      <dgm:prSet/>
      <dgm:spPr/>
      <dgm:t>
        <a:bodyPr/>
        <a:lstStyle/>
        <a:p>
          <a:endParaRPr lang="en-US"/>
        </a:p>
      </dgm:t>
    </dgm:pt>
    <dgm:pt modelId="{BCC0446E-488A-46C5-816F-E302F2926D29}" type="pres">
      <dgm:prSet presAssocID="{BA689A87-01BE-4B8B-A7E2-7F3709FC3022}" presName="root" presStyleCnt="0">
        <dgm:presLayoutVars>
          <dgm:dir/>
          <dgm:resizeHandles val="exact"/>
        </dgm:presLayoutVars>
      </dgm:prSet>
      <dgm:spPr/>
    </dgm:pt>
    <dgm:pt modelId="{88AE5EEF-E7B0-4809-AAB2-9F72742ECCBD}" type="pres">
      <dgm:prSet presAssocID="{B002170B-4C06-4E1A-A3F9-6BEB328F4E7F}" presName="compNode" presStyleCnt="0"/>
      <dgm:spPr/>
    </dgm:pt>
    <dgm:pt modelId="{14E6EBBF-F689-4E6D-A339-B20DF16476A3}" type="pres">
      <dgm:prSet presAssocID="{B002170B-4C06-4E1A-A3F9-6BEB328F4E7F}" presName="iconRect" presStyleLbl="node1" presStyleIdx="0" presStyleCnt="4"/>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tretch>
            <a:fillRect t="-2000" b="-2000"/>
          </a:stretch>
        </a:blipFill>
      </dgm:spPr>
      <dgm:extLst>
        <a:ext uri="{E40237B7-FDA0-4F09-8148-C483321AD2D9}">
          <dgm14:cNvPr xmlns:dgm14="http://schemas.microsoft.com/office/drawing/2010/diagram" id="0" name="" descr="Medicine with solid fill"/>
        </a:ext>
      </dgm:extLst>
    </dgm:pt>
    <dgm:pt modelId="{6BD8D62D-A601-45CD-B606-DF21C86656F8}" type="pres">
      <dgm:prSet presAssocID="{B002170B-4C06-4E1A-A3F9-6BEB328F4E7F}" presName="spaceRect" presStyleCnt="0"/>
      <dgm:spPr/>
    </dgm:pt>
    <dgm:pt modelId="{4CC54C82-2455-462E-9F94-9FC04A09FD6B}" type="pres">
      <dgm:prSet presAssocID="{B002170B-4C06-4E1A-A3F9-6BEB328F4E7F}" presName="textRect" presStyleLbl="revTx" presStyleIdx="0" presStyleCnt="4">
        <dgm:presLayoutVars>
          <dgm:chMax val="1"/>
          <dgm:chPref val="1"/>
        </dgm:presLayoutVars>
      </dgm:prSet>
      <dgm:spPr>
        <a:xfrm>
          <a:off x="163627" y="2970728"/>
          <a:ext cx="3294181" cy="720000"/>
        </a:xfrm>
        <a:prstGeom prst="rect">
          <a:avLst/>
        </a:prstGeom>
      </dgm:spPr>
    </dgm:pt>
    <dgm:pt modelId="{EBE13460-3069-4E13-83F6-ACFEDA91D75F}" type="pres">
      <dgm:prSet presAssocID="{1E510424-9C2E-4D20-B991-BD9B97586B68}" presName="sibTrans" presStyleCnt="0"/>
      <dgm:spPr/>
    </dgm:pt>
    <dgm:pt modelId="{F1B61E1C-2BC0-4E4A-BA7F-8486312225F2}" type="pres">
      <dgm:prSet presAssocID="{28865A4D-DEC1-DE46-A710-A937796CFA77}" presName="compNode" presStyleCnt="0"/>
      <dgm:spPr/>
    </dgm:pt>
    <dgm:pt modelId="{92B7FB57-8870-6846-85B4-8C4454136C9C}" type="pres">
      <dgm:prSet presAssocID="{28865A4D-DEC1-DE46-A710-A937796CFA77}" presName="iconRect" presStyleLbl="node1" presStyleIdx="1" presStyleCnt="4"/>
      <dgm:spPr>
        <a:blipFill rotWithShape="1">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9969C137-FC87-5C4A-98B6-DFB85C33D8D6}" type="pres">
      <dgm:prSet presAssocID="{28865A4D-DEC1-DE46-A710-A937796CFA77}" presName="spaceRect" presStyleCnt="0"/>
      <dgm:spPr/>
    </dgm:pt>
    <dgm:pt modelId="{BA3DAAFA-AA23-0E40-A977-F2D01669252D}" type="pres">
      <dgm:prSet presAssocID="{28865A4D-DEC1-DE46-A710-A937796CFA77}" presName="textRect" presStyleLbl="revTx" presStyleIdx="1" presStyleCnt="4">
        <dgm:presLayoutVars>
          <dgm:chMax val="1"/>
          <dgm:chPref val="1"/>
        </dgm:presLayoutVars>
      </dgm:prSet>
      <dgm:spPr/>
    </dgm:pt>
    <dgm:pt modelId="{FC774595-252A-8443-BE8E-6D8ACA7C3402}" type="pres">
      <dgm:prSet presAssocID="{40821E98-0671-7C45-B288-F476679E8F9B}" presName="sibTrans" presStyleCnt="0"/>
      <dgm:spPr/>
    </dgm:pt>
    <dgm:pt modelId="{12F97CA5-AC0B-CB46-840D-DF65E9FCC95A}" type="pres">
      <dgm:prSet presAssocID="{5A8034F5-C113-D548-8FCB-66E1E1E26346}" presName="compNode" presStyleCnt="0"/>
      <dgm:spPr/>
    </dgm:pt>
    <dgm:pt modelId="{4C8A57BA-503C-5040-BC4B-E8DE1590CE9C}" type="pres">
      <dgm:prSet presAssocID="{5A8034F5-C113-D548-8FCB-66E1E1E26346}"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edical"/>
        </a:ext>
      </dgm:extLst>
    </dgm:pt>
    <dgm:pt modelId="{43D055BA-7A9C-384C-80EA-788C0E90140B}" type="pres">
      <dgm:prSet presAssocID="{5A8034F5-C113-D548-8FCB-66E1E1E26346}" presName="spaceRect" presStyleCnt="0"/>
      <dgm:spPr/>
    </dgm:pt>
    <dgm:pt modelId="{BB1DAB0A-7EB0-DA40-AE35-B3DE040A3460}" type="pres">
      <dgm:prSet presAssocID="{5A8034F5-C113-D548-8FCB-66E1E1E26346}" presName="textRect" presStyleLbl="revTx" presStyleIdx="2" presStyleCnt="4">
        <dgm:presLayoutVars>
          <dgm:chMax val="1"/>
          <dgm:chPref val="1"/>
        </dgm:presLayoutVars>
      </dgm:prSet>
      <dgm:spPr/>
    </dgm:pt>
    <dgm:pt modelId="{11B2E57D-D0CA-904B-B608-7C0BB3FDC434}" type="pres">
      <dgm:prSet presAssocID="{4DDF24BA-F5CB-DC4B-993C-33401469D0DB}" presName="sibTrans" presStyleCnt="0"/>
      <dgm:spPr/>
    </dgm:pt>
    <dgm:pt modelId="{65A4D1A5-55D0-444A-BE18-AEFF25B22785}" type="pres">
      <dgm:prSet presAssocID="{7942C9E5-82A8-8442-9E5C-04BE232E13BB}" presName="compNode" presStyleCnt="0"/>
      <dgm:spPr/>
    </dgm:pt>
    <dgm:pt modelId="{55D13217-0330-6B49-809F-9EA9F789C619}" type="pres">
      <dgm:prSet presAssocID="{7942C9E5-82A8-8442-9E5C-04BE232E13BB}"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Document with solid fill"/>
        </a:ext>
      </dgm:extLst>
    </dgm:pt>
    <dgm:pt modelId="{E412DBD8-229B-E246-B386-0D02FE52D07A}" type="pres">
      <dgm:prSet presAssocID="{7942C9E5-82A8-8442-9E5C-04BE232E13BB}" presName="spaceRect" presStyleCnt="0"/>
      <dgm:spPr/>
    </dgm:pt>
    <dgm:pt modelId="{0AB328D0-86D7-7C4B-9808-738AF69A5437}" type="pres">
      <dgm:prSet presAssocID="{7942C9E5-82A8-8442-9E5C-04BE232E13BB}" presName="textRect" presStyleLbl="revTx" presStyleIdx="3" presStyleCnt="4">
        <dgm:presLayoutVars>
          <dgm:chMax val="1"/>
          <dgm:chPref val="1"/>
        </dgm:presLayoutVars>
      </dgm:prSet>
      <dgm:spPr/>
    </dgm:pt>
  </dgm:ptLst>
  <dgm:cxnLst>
    <dgm:cxn modelId="{1BBE3806-DA95-1C46-8018-BD74F2192376}" type="presOf" srcId="{7942C9E5-82A8-8442-9E5C-04BE232E13BB}" destId="{0AB328D0-86D7-7C4B-9808-738AF69A5437}" srcOrd="0" destOrd="0" presId="urn:microsoft.com/office/officeart/2018/2/layout/IconLabelList"/>
    <dgm:cxn modelId="{E690C629-88D5-4C9D-8452-8B3B66146331}" type="presOf" srcId="{BA689A87-01BE-4B8B-A7E2-7F3709FC3022}" destId="{BCC0446E-488A-46C5-816F-E302F2926D29}" srcOrd="0" destOrd="0" presId="urn:microsoft.com/office/officeart/2018/2/layout/IconLabelList"/>
    <dgm:cxn modelId="{F4673769-23EC-914F-8C54-293813A4BF53}" srcId="{BA689A87-01BE-4B8B-A7E2-7F3709FC3022}" destId="{7942C9E5-82A8-8442-9E5C-04BE232E13BB}" srcOrd="3" destOrd="0" parTransId="{84DD40D3-A40F-A64F-A92C-5126A8F3321D}" sibTransId="{2EFFDBC8-C2C4-6F43-BAB5-020E4C263566}"/>
    <dgm:cxn modelId="{426B424A-6359-D84C-A8A0-F7A78346D07D}" type="presOf" srcId="{5A8034F5-C113-D548-8FCB-66E1E1E26346}" destId="{BB1DAB0A-7EB0-DA40-AE35-B3DE040A3460}" srcOrd="0" destOrd="0" presId="urn:microsoft.com/office/officeart/2018/2/layout/IconLabelList"/>
    <dgm:cxn modelId="{0E779B6C-A326-EE41-8AC8-D5AA428C3EAD}" srcId="{BA689A87-01BE-4B8B-A7E2-7F3709FC3022}" destId="{28865A4D-DEC1-DE46-A710-A937796CFA77}" srcOrd="1" destOrd="0" parTransId="{7DDDBD98-B559-E048-AF9F-CFA7AB2382EE}" sibTransId="{40821E98-0671-7C45-B288-F476679E8F9B}"/>
    <dgm:cxn modelId="{2983237D-AF3D-D74B-B3FA-82A4A98EAE9E}" srcId="{BA689A87-01BE-4B8B-A7E2-7F3709FC3022}" destId="{5A8034F5-C113-D548-8FCB-66E1E1E26346}" srcOrd="2" destOrd="0" parTransId="{BA06E3A4-AC35-D54D-93A2-F9BFCE2FCADF}" sibTransId="{4DDF24BA-F5CB-DC4B-993C-33401469D0DB}"/>
    <dgm:cxn modelId="{674FD691-9BE7-47A9-9D1C-075A6F096C3A}" srcId="{BA689A87-01BE-4B8B-A7E2-7F3709FC3022}" destId="{B002170B-4C06-4E1A-A3F9-6BEB328F4E7F}" srcOrd="0" destOrd="0" parTransId="{BF008078-00B4-4C17-8235-0BF017DADB12}" sibTransId="{1E510424-9C2E-4D20-B991-BD9B97586B68}"/>
    <dgm:cxn modelId="{8CFC3FE9-2161-9E42-B55B-DE0F7E6A8E06}" type="presOf" srcId="{28865A4D-DEC1-DE46-A710-A937796CFA77}" destId="{BA3DAAFA-AA23-0E40-A977-F2D01669252D}" srcOrd="0" destOrd="0" presId="urn:microsoft.com/office/officeart/2018/2/layout/IconLabelList"/>
    <dgm:cxn modelId="{D989D1F7-48D8-4555-806F-CDF1B989C4A3}" type="presOf" srcId="{B002170B-4C06-4E1A-A3F9-6BEB328F4E7F}" destId="{4CC54C82-2455-462E-9F94-9FC04A09FD6B}" srcOrd="0" destOrd="0" presId="urn:microsoft.com/office/officeart/2018/2/layout/IconLabelList"/>
    <dgm:cxn modelId="{602226EF-3FD4-4572-9B4C-306B5B5D8F41}" type="presParOf" srcId="{BCC0446E-488A-46C5-816F-E302F2926D29}" destId="{88AE5EEF-E7B0-4809-AAB2-9F72742ECCBD}" srcOrd="0" destOrd="0" presId="urn:microsoft.com/office/officeart/2018/2/layout/IconLabelList"/>
    <dgm:cxn modelId="{9DCADFB5-5C56-4DDB-B559-8ED87F1CC5A4}" type="presParOf" srcId="{88AE5EEF-E7B0-4809-AAB2-9F72742ECCBD}" destId="{14E6EBBF-F689-4E6D-A339-B20DF16476A3}" srcOrd="0" destOrd="0" presId="urn:microsoft.com/office/officeart/2018/2/layout/IconLabelList"/>
    <dgm:cxn modelId="{7490B96D-9CFC-4218-B479-EBC3D3F9928A}" type="presParOf" srcId="{88AE5EEF-E7B0-4809-AAB2-9F72742ECCBD}" destId="{6BD8D62D-A601-45CD-B606-DF21C86656F8}" srcOrd="1" destOrd="0" presId="urn:microsoft.com/office/officeart/2018/2/layout/IconLabelList"/>
    <dgm:cxn modelId="{3BC7A67F-1036-4AA6-9295-5F505E599217}" type="presParOf" srcId="{88AE5EEF-E7B0-4809-AAB2-9F72742ECCBD}" destId="{4CC54C82-2455-462E-9F94-9FC04A09FD6B}" srcOrd="2" destOrd="0" presId="urn:microsoft.com/office/officeart/2018/2/layout/IconLabelList"/>
    <dgm:cxn modelId="{52B67FC4-50DE-4324-B016-228141CE7EE1}" type="presParOf" srcId="{BCC0446E-488A-46C5-816F-E302F2926D29}" destId="{EBE13460-3069-4E13-83F6-ACFEDA91D75F}" srcOrd="1" destOrd="0" presId="urn:microsoft.com/office/officeart/2018/2/layout/IconLabelList"/>
    <dgm:cxn modelId="{6D7AEE1C-9AEE-D540-9020-2B16048128B6}" type="presParOf" srcId="{BCC0446E-488A-46C5-816F-E302F2926D29}" destId="{F1B61E1C-2BC0-4E4A-BA7F-8486312225F2}" srcOrd="2" destOrd="0" presId="urn:microsoft.com/office/officeart/2018/2/layout/IconLabelList"/>
    <dgm:cxn modelId="{4B9A32A4-67F0-994F-8E50-48EE3567F9A5}" type="presParOf" srcId="{F1B61E1C-2BC0-4E4A-BA7F-8486312225F2}" destId="{92B7FB57-8870-6846-85B4-8C4454136C9C}" srcOrd="0" destOrd="0" presId="urn:microsoft.com/office/officeart/2018/2/layout/IconLabelList"/>
    <dgm:cxn modelId="{7BE625F2-3630-134D-B955-FC4DD3F4B83D}" type="presParOf" srcId="{F1B61E1C-2BC0-4E4A-BA7F-8486312225F2}" destId="{9969C137-FC87-5C4A-98B6-DFB85C33D8D6}" srcOrd="1" destOrd="0" presId="urn:microsoft.com/office/officeart/2018/2/layout/IconLabelList"/>
    <dgm:cxn modelId="{D0915146-D7F5-6C4D-AD08-29C2B93437F5}" type="presParOf" srcId="{F1B61E1C-2BC0-4E4A-BA7F-8486312225F2}" destId="{BA3DAAFA-AA23-0E40-A977-F2D01669252D}" srcOrd="2" destOrd="0" presId="urn:microsoft.com/office/officeart/2018/2/layout/IconLabelList"/>
    <dgm:cxn modelId="{72670F1C-A5A7-7042-B29B-E8FC5E414914}" type="presParOf" srcId="{BCC0446E-488A-46C5-816F-E302F2926D29}" destId="{FC774595-252A-8443-BE8E-6D8ACA7C3402}" srcOrd="3" destOrd="0" presId="urn:microsoft.com/office/officeart/2018/2/layout/IconLabelList"/>
    <dgm:cxn modelId="{96EC309B-BDDD-DE44-86E4-D89B11C5F69C}" type="presParOf" srcId="{BCC0446E-488A-46C5-816F-E302F2926D29}" destId="{12F97CA5-AC0B-CB46-840D-DF65E9FCC95A}" srcOrd="4" destOrd="0" presId="urn:microsoft.com/office/officeart/2018/2/layout/IconLabelList"/>
    <dgm:cxn modelId="{2BF8A40F-B770-174A-8623-038082FFEEBA}" type="presParOf" srcId="{12F97CA5-AC0B-CB46-840D-DF65E9FCC95A}" destId="{4C8A57BA-503C-5040-BC4B-E8DE1590CE9C}" srcOrd="0" destOrd="0" presId="urn:microsoft.com/office/officeart/2018/2/layout/IconLabelList"/>
    <dgm:cxn modelId="{794E28BC-B45B-8042-940E-7DC0142EFBCF}" type="presParOf" srcId="{12F97CA5-AC0B-CB46-840D-DF65E9FCC95A}" destId="{43D055BA-7A9C-384C-80EA-788C0E90140B}" srcOrd="1" destOrd="0" presId="urn:microsoft.com/office/officeart/2018/2/layout/IconLabelList"/>
    <dgm:cxn modelId="{EA0800CF-14C4-8D47-9E84-4D3B1FDF6880}" type="presParOf" srcId="{12F97CA5-AC0B-CB46-840D-DF65E9FCC95A}" destId="{BB1DAB0A-7EB0-DA40-AE35-B3DE040A3460}" srcOrd="2" destOrd="0" presId="urn:microsoft.com/office/officeart/2018/2/layout/IconLabelList"/>
    <dgm:cxn modelId="{13E12C61-2FA5-9947-A212-21D0FDCC8C4C}" type="presParOf" srcId="{BCC0446E-488A-46C5-816F-E302F2926D29}" destId="{11B2E57D-D0CA-904B-B608-7C0BB3FDC434}" srcOrd="5" destOrd="0" presId="urn:microsoft.com/office/officeart/2018/2/layout/IconLabelList"/>
    <dgm:cxn modelId="{3926F383-EB09-FB40-93A6-40DDEA94410C}" type="presParOf" srcId="{BCC0446E-488A-46C5-816F-E302F2926D29}" destId="{65A4D1A5-55D0-444A-BE18-AEFF25B22785}" srcOrd="6" destOrd="0" presId="urn:microsoft.com/office/officeart/2018/2/layout/IconLabelList"/>
    <dgm:cxn modelId="{BD6BB8F3-F2EE-134F-8DDC-674FDBD73109}" type="presParOf" srcId="{65A4D1A5-55D0-444A-BE18-AEFF25B22785}" destId="{55D13217-0330-6B49-809F-9EA9F789C619}" srcOrd="0" destOrd="0" presId="urn:microsoft.com/office/officeart/2018/2/layout/IconLabelList"/>
    <dgm:cxn modelId="{2DB387D7-3199-234C-B538-B22F0DF89003}" type="presParOf" srcId="{65A4D1A5-55D0-444A-BE18-AEFF25B22785}" destId="{E412DBD8-229B-E246-B386-0D02FE52D07A}" srcOrd="1" destOrd="0" presId="urn:microsoft.com/office/officeart/2018/2/layout/IconLabelList"/>
    <dgm:cxn modelId="{042A96D1-4FB2-2D45-A100-6685A39DF8F4}" type="presParOf" srcId="{65A4D1A5-55D0-444A-BE18-AEFF25B22785}" destId="{0AB328D0-86D7-7C4B-9808-738AF69A543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803F03-0485-8A4D-9596-251C855709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34C1FF-0CCD-8F4E-B415-5137F590F91D}">
      <dgm:prSet custT="1"/>
      <dgm:spPr/>
      <dgm:t>
        <a:bodyPr/>
        <a:lstStyle/>
        <a:p>
          <a:r>
            <a:rPr lang="en-US" sz="1600" b="1" u="sng" dirty="0">
              <a:latin typeface="Raleway" pitchFamily="2" charset="77"/>
            </a:rPr>
            <a:t>GI</a:t>
          </a:r>
          <a:endParaRPr lang="en-CA" sz="1600" dirty="0">
            <a:latin typeface="Raleway" pitchFamily="2" charset="77"/>
          </a:endParaRPr>
        </a:p>
      </dgm:t>
    </dgm:pt>
    <dgm:pt modelId="{21C0E5E5-BB34-F148-BE79-2410FEC5714B}" type="parTrans" cxnId="{BF84751D-E158-A94F-84E8-674B3068FDA0}">
      <dgm:prSet/>
      <dgm:spPr/>
      <dgm:t>
        <a:bodyPr/>
        <a:lstStyle/>
        <a:p>
          <a:endParaRPr lang="en-US"/>
        </a:p>
      </dgm:t>
    </dgm:pt>
    <dgm:pt modelId="{319BAF72-AAC9-3149-8D61-E6C395129E6F}" type="sibTrans" cxnId="{BF84751D-E158-A94F-84E8-674B3068FDA0}">
      <dgm:prSet/>
      <dgm:spPr/>
      <dgm:t>
        <a:bodyPr/>
        <a:lstStyle/>
        <a:p>
          <a:endParaRPr lang="en-US"/>
        </a:p>
      </dgm:t>
    </dgm:pt>
    <dgm:pt modelId="{42680F0A-1E7D-1C43-823D-35033FEB2531}">
      <dgm:prSet custT="1"/>
      <dgm:spPr/>
      <dgm:t>
        <a:bodyPr/>
        <a:lstStyle/>
        <a:p>
          <a:r>
            <a:rPr lang="en-US" sz="1600" dirty="0">
              <a:latin typeface="Raleway" pitchFamily="2" charset="77"/>
            </a:rPr>
            <a:t>Diarrhea (non-infectious)</a:t>
          </a:r>
          <a:endParaRPr lang="en-CA" sz="1600" dirty="0">
            <a:latin typeface="Raleway" pitchFamily="2" charset="77"/>
          </a:endParaRPr>
        </a:p>
      </dgm:t>
    </dgm:pt>
    <dgm:pt modelId="{1F624D21-A88E-9A4D-8B22-50B2F2E1A417}" type="parTrans" cxnId="{EC3A9BED-06E7-EC4F-9E0B-E1512068E5B6}">
      <dgm:prSet/>
      <dgm:spPr/>
      <dgm:t>
        <a:bodyPr/>
        <a:lstStyle/>
        <a:p>
          <a:endParaRPr lang="en-US"/>
        </a:p>
      </dgm:t>
    </dgm:pt>
    <dgm:pt modelId="{B5364251-A02C-9B48-8C04-9E8FB36C09FD}" type="sibTrans" cxnId="{EC3A9BED-06E7-EC4F-9E0B-E1512068E5B6}">
      <dgm:prSet/>
      <dgm:spPr/>
      <dgm:t>
        <a:bodyPr/>
        <a:lstStyle/>
        <a:p>
          <a:endParaRPr lang="en-US"/>
        </a:p>
      </dgm:t>
    </dgm:pt>
    <dgm:pt modelId="{D954AB92-9029-7740-A9DC-C34215EE15A0}">
      <dgm:prSet custT="1"/>
      <dgm:spPr/>
      <dgm:t>
        <a:bodyPr/>
        <a:lstStyle/>
        <a:p>
          <a:r>
            <a:rPr lang="en-US" sz="1600" dirty="0">
              <a:latin typeface="Raleway" pitchFamily="2" charset="77"/>
            </a:rPr>
            <a:t>Heartburn/Reflux</a:t>
          </a:r>
          <a:endParaRPr lang="en-CA" sz="1600" dirty="0">
            <a:latin typeface="Raleway" pitchFamily="2" charset="77"/>
          </a:endParaRPr>
        </a:p>
      </dgm:t>
    </dgm:pt>
    <dgm:pt modelId="{0216ABEF-371E-074B-9765-125DCBBF7ED3}" type="parTrans" cxnId="{279104C3-CC96-114B-B08C-D47F81CE366D}">
      <dgm:prSet/>
      <dgm:spPr/>
      <dgm:t>
        <a:bodyPr/>
        <a:lstStyle/>
        <a:p>
          <a:endParaRPr lang="en-US"/>
        </a:p>
      </dgm:t>
    </dgm:pt>
    <dgm:pt modelId="{580BE339-3AEA-C243-9F95-F4AD453FDD89}" type="sibTrans" cxnId="{279104C3-CC96-114B-B08C-D47F81CE366D}">
      <dgm:prSet/>
      <dgm:spPr/>
      <dgm:t>
        <a:bodyPr/>
        <a:lstStyle/>
        <a:p>
          <a:endParaRPr lang="en-US"/>
        </a:p>
      </dgm:t>
    </dgm:pt>
    <dgm:pt modelId="{7241EBD8-D2FB-4045-B425-F1AA1968FD75}">
      <dgm:prSet custT="1"/>
      <dgm:spPr/>
      <dgm:t>
        <a:bodyPr/>
        <a:lstStyle/>
        <a:p>
          <a:r>
            <a:rPr lang="en-US" sz="1600" dirty="0">
              <a:latin typeface="Raleway" pitchFamily="2" charset="77"/>
            </a:rPr>
            <a:t>Hemorrhoids</a:t>
          </a:r>
          <a:endParaRPr lang="en-CA" sz="1600" dirty="0">
            <a:latin typeface="Raleway" pitchFamily="2" charset="77"/>
          </a:endParaRPr>
        </a:p>
      </dgm:t>
    </dgm:pt>
    <dgm:pt modelId="{485740CD-E91F-D64D-8327-31009BEC973E}" type="parTrans" cxnId="{E3201160-7273-714B-A37F-B6FF6536A772}">
      <dgm:prSet/>
      <dgm:spPr/>
      <dgm:t>
        <a:bodyPr/>
        <a:lstStyle/>
        <a:p>
          <a:endParaRPr lang="en-US"/>
        </a:p>
      </dgm:t>
    </dgm:pt>
    <dgm:pt modelId="{1659C385-8139-EB41-863B-058D6EEB24B6}" type="sibTrans" cxnId="{E3201160-7273-714B-A37F-B6FF6536A772}">
      <dgm:prSet/>
      <dgm:spPr/>
      <dgm:t>
        <a:bodyPr/>
        <a:lstStyle/>
        <a:p>
          <a:endParaRPr lang="en-US"/>
        </a:p>
      </dgm:t>
    </dgm:pt>
    <dgm:pt modelId="{B681580C-0A21-3C4D-A4D1-4C83C39F5073}">
      <dgm:prSet custT="1"/>
      <dgm:spPr/>
      <dgm:t>
        <a:bodyPr/>
        <a:lstStyle/>
        <a:p>
          <a:r>
            <a:rPr lang="en-US" sz="1600" dirty="0">
              <a:latin typeface="Raleway" pitchFamily="2" charset="77"/>
            </a:rPr>
            <a:t>Nausea</a:t>
          </a:r>
          <a:endParaRPr lang="en-CA" sz="1600" dirty="0">
            <a:latin typeface="Raleway" pitchFamily="2" charset="77"/>
          </a:endParaRPr>
        </a:p>
      </dgm:t>
    </dgm:pt>
    <dgm:pt modelId="{CF5D30AD-D7A8-EB43-AD04-9FB2BAFDE430}" type="parTrans" cxnId="{AC6B985F-AA2F-134A-B6C5-EC1094A37230}">
      <dgm:prSet/>
      <dgm:spPr/>
      <dgm:t>
        <a:bodyPr/>
        <a:lstStyle/>
        <a:p>
          <a:endParaRPr lang="en-US"/>
        </a:p>
      </dgm:t>
    </dgm:pt>
    <dgm:pt modelId="{40F38D51-007B-6F41-8E7C-030A06E9202D}" type="sibTrans" cxnId="{AC6B985F-AA2F-134A-B6C5-EC1094A37230}">
      <dgm:prSet/>
      <dgm:spPr/>
      <dgm:t>
        <a:bodyPr/>
        <a:lstStyle/>
        <a:p>
          <a:endParaRPr lang="en-US"/>
        </a:p>
      </dgm:t>
    </dgm:pt>
    <dgm:pt modelId="{60AA5CA4-DE93-464F-94FD-14FD5F5E7686}" type="pres">
      <dgm:prSet presAssocID="{B3803F03-0485-8A4D-9596-251C8557095C}" presName="Name0" presStyleCnt="0">
        <dgm:presLayoutVars>
          <dgm:dir/>
          <dgm:animLvl val="lvl"/>
          <dgm:resizeHandles val="exact"/>
        </dgm:presLayoutVars>
      </dgm:prSet>
      <dgm:spPr/>
    </dgm:pt>
    <dgm:pt modelId="{B73E8A68-C98D-5B4F-8300-F4E2883350D0}" type="pres">
      <dgm:prSet presAssocID="{E334C1FF-0CCD-8F4E-B415-5137F590F91D}" presName="composite" presStyleCnt="0"/>
      <dgm:spPr/>
    </dgm:pt>
    <dgm:pt modelId="{937F4CC3-9482-6945-8A07-9FFC8D4A0752}" type="pres">
      <dgm:prSet presAssocID="{E334C1FF-0CCD-8F4E-B415-5137F590F91D}" presName="parTx" presStyleLbl="alignNode1" presStyleIdx="0" presStyleCnt="1" custLinFactNeighborX="-6863" custLinFactNeighborY="-24165">
        <dgm:presLayoutVars>
          <dgm:chMax val="0"/>
          <dgm:chPref val="0"/>
          <dgm:bulletEnabled val="1"/>
        </dgm:presLayoutVars>
      </dgm:prSet>
      <dgm:spPr/>
    </dgm:pt>
    <dgm:pt modelId="{53CCF353-C3F0-4544-BC66-F7C93282BF82}" type="pres">
      <dgm:prSet presAssocID="{E334C1FF-0CCD-8F4E-B415-5137F590F91D}" presName="desTx" presStyleLbl="alignAccFollowNode1" presStyleIdx="0" presStyleCnt="1">
        <dgm:presLayoutVars>
          <dgm:bulletEnabled val="1"/>
        </dgm:presLayoutVars>
      </dgm:prSet>
      <dgm:spPr/>
    </dgm:pt>
  </dgm:ptLst>
  <dgm:cxnLst>
    <dgm:cxn modelId="{BF84751D-E158-A94F-84E8-674B3068FDA0}" srcId="{B3803F03-0485-8A4D-9596-251C8557095C}" destId="{E334C1FF-0CCD-8F4E-B415-5137F590F91D}" srcOrd="0" destOrd="0" parTransId="{21C0E5E5-BB34-F148-BE79-2410FEC5714B}" sibTransId="{319BAF72-AAC9-3149-8D61-E6C395129E6F}"/>
    <dgm:cxn modelId="{7184C331-3106-C54A-851A-27A1177BB9F3}" type="presOf" srcId="{42680F0A-1E7D-1C43-823D-35033FEB2531}" destId="{53CCF353-C3F0-4544-BC66-F7C93282BF82}" srcOrd="0" destOrd="0" presId="urn:microsoft.com/office/officeart/2005/8/layout/hList1"/>
    <dgm:cxn modelId="{4E5B2939-5CFD-B848-A354-E1D5B419681D}" type="presOf" srcId="{7241EBD8-D2FB-4045-B425-F1AA1968FD75}" destId="{53CCF353-C3F0-4544-BC66-F7C93282BF82}" srcOrd="0" destOrd="2" presId="urn:microsoft.com/office/officeart/2005/8/layout/hList1"/>
    <dgm:cxn modelId="{AC6B985F-AA2F-134A-B6C5-EC1094A37230}" srcId="{E334C1FF-0CCD-8F4E-B415-5137F590F91D}" destId="{B681580C-0A21-3C4D-A4D1-4C83C39F5073}" srcOrd="3" destOrd="0" parTransId="{CF5D30AD-D7A8-EB43-AD04-9FB2BAFDE430}" sibTransId="{40F38D51-007B-6F41-8E7C-030A06E9202D}"/>
    <dgm:cxn modelId="{E3201160-7273-714B-A37F-B6FF6536A772}" srcId="{E334C1FF-0CCD-8F4E-B415-5137F590F91D}" destId="{7241EBD8-D2FB-4045-B425-F1AA1968FD75}" srcOrd="2" destOrd="0" parTransId="{485740CD-E91F-D64D-8327-31009BEC973E}" sibTransId="{1659C385-8139-EB41-863B-058D6EEB24B6}"/>
    <dgm:cxn modelId="{FAA4B044-BFDE-FD49-94F5-C9593C82A821}" type="presOf" srcId="{D954AB92-9029-7740-A9DC-C34215EE15A0}" destId="{53CCF353-C3F0-4544-BC66-F7C93282BF82}" srcOrd="0" destOrd="1" presId="urn:microsoft.com/office/officeart/2005/8/layout/hList1"/>
    <dgm:cxn modelId="{7E1F137E-E766-6246-B78A-19062D5AF7A8}" type="presOf" srcId="{B681580C-0A21-3C4D-A4D1-4C83C39F5073}" destId="{53CCF353-C3F0-4544-BC66-F7C93282BF82}" srcOrd="0" destOrd="3" presId="urn:microsoft.com/office/officeart/2005/8/layout/hList1"/>
    <dgm:cxn modelId="{9F5385A9-EDF7-824C-8BA5-EE79B5C79442}" type="presOf" srcId="{E334C1FF-0CCD-8F4E-B415-5137F590F91D}" destId="{937F4CC3-9482-6945-8A07-9FFC8D4A0752}" srcOrd="0" destOrd="0" presId="urn:microsoft.com/office/officeart/2005/8/layout/hList1"/>
    <dgm:cxn modelId="{279104C3-CC96-114B-B08C-D47F81CE366D}" srcId="{E334C1FF-0CCD-8F4E-B415-5137F590F91D}" destId="{D954AB92-9029-7740-A9DC-C34215EE15A0}" srcOrd="1" destOrd="0" parTransId="{0216ABEF-371E-074B-9765-125DCBBF7ED3}" sibTransId="{580BE339-3AEA-C243-9F95-F4AD453FDD89}"/>
    <dgm:cxn modelId="{CAE02EE8-DB61-014B-BD04-5CC90CB8D161}" type="presOf" srcId="{B3803F03-0485-8A4D-9596-251C8557095C}" destId="{60AA5CA4-DE93-464F-94FD-14FD5F5E7686}" srcOrd="0" destOrd="0" presId="urn:microsoft.com/office/officeart/2005/8/layout/hList1"/>
    <dgm:cxn modelId="{EC3A9BED-06E7-EC4F-9E0B-E1512068E5B6}" srcId="{E334C1FF-0CCD-8F4E-B415-5137F590F91D}" destId="{42680F0A-1E7D-1C43-823D-35033FEB2531}" srcOrd="0" destOrd="0" parTransId="{1F624D21-A88E-9A4D-8B22-50B2F2E1A417}" sibTransId="{B5364251-A02C-9B48-8C04-9E8FB36C09FD}"/>
    <dgm:cxn modelId="{EA4500BB-B865-C147-BDA6-42F2DD2FE549}" type="presParOf" srcId="{60AA5CA4-DE93-464F-94FD-14FD5F5E7686}" destId="{B73E8A68-C98D-5B4F-8300-F4E2883350D0}" srcOrd="0" destOrd="0" presId="urn:microsoft.com/office/officeart/2005/8/layout/hList1"/>
    <dgm:cxn modelId="{381DD8C0-ABB6-334E-A255-DD00319883F1}" type="presParOf" srcId="{B73E8A68-C98D-5B4F-8300-F4E2883350D0}" destId="{937F4CC3-9482-6945-8A07-9FFC8D4A0752}" srcOrd="0" destOrd="0" presId="urn:microsoft.com/office/officeart/2005/8/layout/hList1"/>
    <dgm:cxn modelId="{B98C852B-ED3A-8C4E-B03E-6AC2F5D68FD1}" type="presParOf" srcId="{B73E8A68-C98D-5B4F-8300-F4E2883350D0}" destId="{53CCF353-C3F0-4544-BC66-F7C93282BF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5C22A-A81C-4CFD-9C27-2C573EB24420}">
      <dsp:nvSpPr>
        <dsp:cNvPr id="0" name=""/>
        <dsp:cNvSpPr/>
      </dsp:nvSpPr>
      <dsp:spPr>
        <a:xfrm>
          <a:off x="0" y="665"/>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D5718D-AA0B-410F-B4A6-64CFE081F700}">
      <dsp:nvSpPr>
        <dsp:cNvPr id="0" name=""/>
        <dsp:cNvSpPr/>
      </dsp:nvSpPr>
      <dsp:spPr>
        <a:xfrm>
          <a:off x="0" y="665"/>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Project overview</a:t>
          </a:r>
        </a:p>
      </dsp:txBody>
      <dsp:txXfrm>
        <a:off x="0" y="665"/>
        <a:ext cx="6666833" cy="419429"/>
      </dsp:txXfrm>
    </dsp:sp>
    <dsp:sp modelId="{D3C7068B-A759-47D3-9B47-78A0264DF085}">
      <dsp:nvSpPr>
        <dsp:cNvPr id="0" name=""/>
        <dsp:cNvSpPr/>
      </dsp:nvSpPr>
      <dsp:spPr>
        <a:xfrm>
          <a:off x="0" y="420095"/>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FF5435-632C-4DBE-BA68-BA9991EB4D97}">
      <dsp:nvSpPr>
        <dsp:cNvPr id="0" name=""/>
        <dsp:cNvSpPr/>
      </dsp:nvSpPr>
      <dsp:spPr>
        <a:xfrm>
          <a:off x="0" y="420095"/>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Background </a:t>
          </a:r>
        </a:p>
      </dsp:txBody>
      <dsp:txXfrm>
        <a:off x="0" y="420095"/>
        <a:ext cx="6666833" cy="419429"/>
      </dsp:txXfrm>
    </dsp:sp>
    <dsp:sp modelId="{3B9A3F82-2DAD-4928-972A-BEABD8DC9BC9}">
      <dsp:nvSpPr>
        <dsp:cNvPr id="0" name=""/>
        <dsp:cNvSpPr/>
      </dsp:nvSpPr>
      <dsp:spPr>
        <a:xfrm>
          <a:off x="0" y="839525"/>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587AA1-00DE-4BBB-9435-965D1966A3FE}">
      <dsp:nvSpPr>
        <dsp:cNvPr id="0" name=""/>
        <dsp:cNvSpPr/>
      </dsp:nvSpPr>
      <dsp:spPr>
        <a:xfrm>
          <a:off x="0" y="839525"/>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CPPCC resources</a:t>
          </a:r>
        </a:p>
      </dsp:txBody>
      <dsp:txXfrm>
        <a:off x="0" y="839525"/>
        <a:ext cx="6666833" cy="419429"/>
      </dsp:txXfrm>
    </dsp:sp>
    <dsp:sp modelId="{B301C480-3C41-4D75-B7FC-FE31A96D7ECD}">
      <dsp:nvSpPr>
        <dsp:cNvPr id="0" name=""/>
        <dsp:cNvSpPr/>
      </dsp:nvSpPr>
      <dsp:spPr>
        <a:xfrm>
          <a:off x="0" y="1258955"/>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7E2EAFE-5E5F-477E-9493-0E1585856F01}">
      <dsp:nvSpPr>
        <dsp:cNvPr id="0" name=""/>
        <dsp:cNvSpPr/>
      </dsp:nvSpPr>
      <dsp:spPr>
        <a:xfrm>
          <a:off x="0" y="1258955"/>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Services Offered</a:t>
          </a:r>
        </a:p>
      </dsp:txBody>
      <dsp:txXfrm>
        <a:off x="0" y="1258955"/>
        <a:ext cx="6666833" cy="419429"/>
      </dsp:txXfrm>
    </dsp:sp>
    <dsp:sp modelId="{96794CFE-DE5D-434F-8E50-267604821EB2}">
      <dsp:nvSpPr>
        <dsp:cNvPr id="0" name=""/>
        <dsp:cNvSpPr/>
      </dsp:nvSpPr>
      <dsp:spPr>
        <a:xfrm>
          <a:off x="0" y="1678385"/>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8F28DAB-AB94-4C8B-BDE8-020E6370DF8A}">
      <dsp:nvSpPr>
        <dsp:cNvPr id="0" name=""/>
        <dsp:cNvSpPr/>
      </dsp:nvSpPr>
      <dsp:spPr>
        <a:xfrm>
          <a:off x="0" y="1678385"/>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Pharmacist Scope of Practice </a:t>
          </a:r>
        </a:p>
      </dsp:txBody>
      <dsp:txXfrm>
        <a:off x="0" y="1678385"/>
        <a:ext cx="6666833" cy="419429"/>
      </dsp:txXfrm>
    </dsp:sp>
    <dsp:sp modelId="{99F15C2D-CA5F-457E-95D6-BA16E2E67665}">
      <dsp:nvSpPr>
        <dsp:cNvPr id="0" name=""/>
        <dsp:cNvSpPr/>
      </dsp:nvSpPr>
      <dsp:spPr>
        <a:xfrm>
          <a:off x="0" y="2097815"/>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257E6F-2B55-47A9-B2AE-A7043C281060}">
      <dsp:nvSpPr>
        <dsp:cNvPr id="0" name=""/>
        <dsp:cNvSpPr/>
      </dsp:nvSpPr>
      <dsp:spPr>
        <a:xfrm>
          <a:off x="0" y="2097815"/>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Clinic patients</a:t>
          </a:r>
        </a:p>
      </dsp:txBody>
      <dsp:txXfrm>
        <a:off x="0" y="2097815"/>
        <a:ext cx="6666833" cy="419429"/>
      </dsp:txXfrm>
    </dsp:sp>
    <dsp:sp modelId="{4C7EEC93-C8C1-4EC1-A6D0-9AE3CE6B37D1}">
      <dsp:nvSpPr>
        <dsp:cNvPr id="0" name=""/>
        <dsp:cNvSpPr/>
      </dsp:nvSpPr>
      <dsp:spPr>
        <a:xfrm>
          <a:off x="0" y="2517245"/>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767E54-3AE9-4705-AAEC-FD0D41D402D7}">
      <dsp:nvSpPr>
        <dsp:cNvPr id="0" name=""/>
        <dsp:cNvSpPr/>
      </dsp:nvSpPr>
      <dsp:spPr>
        <a:xfrm>
          <a:off x="0" y="2517245"/>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Clinical resources</a:t>
          </a:r>
        </a:p>
      </dsp:txBody>
      <dsp:txXfrm>
        <a:off x="0" y="2517245"/>
        <a:ext cx="6666833" cy="419429"/>
      </dsp:txXfrm>
    </dsp:sp>
    <dsp:sp modelId="{FF3289D2-B4A8-4275-8A97-CE8814E4DA5B}">
      <dsp:nvSpPr>
        <dsp:cNvPr id="0" name=""/>
        <dsp:cNvSpPr/>
      </dsp:nvSpPr>
      <dsp:spPr>
        <a:xfrm>
          <a:off x="0" y="2936674"/>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977650-1B14-4724-BE01-0724E785A7F6}">
      <dsp:nvSpPr>
        <dsp:cNvPr id="0" name=""/>
        <dsp:cNvSpPr/>
      </dsp:nvSpPr>
      <dsp:spPr>
        <a:xfrm>
          <a:off x="0" y="2936674"/>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Communication of Results</a:t>
          </a:r>
        </a:p>
      </dsp:txBody>
      <dsp:txXfrm>
        <a:off x="0" y="2936674"/>
        <a:ext cx="6666833" cy="419429"/>
      </dsp:txXfrm>
    </dsp:sp>
    <dsp:sp modelId="{30D891E7-7D30-4C92-8208-6C1A35D3233B}">
      <dsp:nvSpPr>
        <dsp:cNvPr id="0" name=""/>
        <dsp:cNvSpPr/>
      </dsp:nvSpPr>
      <dsp:spPr>
        <a:xfrm>
          <a:off x="0" y="3356104"/>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8E6486D-1AF0-494D-AB35-C1D7A5152E94}">
      <dsp:nvSpPr>
        <dsp:cNvPr id="0" name=""/>
        <dsp:cNvSpPr/>
      </dsp:nvSpPr>
      <dsp:spPr>
        <a:xfrm>
          <a:off x="0" y="3356104"/>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Pharmacy Referrals – out of scope services</a:t>
          </a:r>
        </a:p>
      </dsp:txBody>
      <dsp:txXfrm>
        <a:off x="0" y="3356104"/>
        <a:ext cx="6666833" cy="419429"/>
      </dsp:txXfrm>
    </dsp:sp>
    <dsp:sp modelId="{9E6BA0CF-4380-4980-9C7B-42DD13CAB096}">
      <dsp:nvSpPr>
        <dsp:cNvPr id="0" name=""/>
        <dsp:cNvSpPr/>
      </dsp:nvSpPr>
      <dsp:spPr>
        <a:xfrm>
          <a:off x="0" y="3775534"/>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894F7A-E278-4736-9632-9BF3DFBAE6C6}">
      <dsp:nvSpPr>
        <dsp:cNvPr id="0" name=""/>
        <dsp:cNvSpPr/>
      </dsp:nvSpPr>
      <dsp:spPr>
        <a:xfrm>
          <a:off x="0" y="3775534"/>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Clinic Admin Role</a:t>
          </a:r>
        </a:p>
      </dsp:txBody>
      <dsp:txXfrm>
        <a:off x="0" y="3775534"/>
        <a:ext cx="6666833" cy="419429"/>
      </dsp:txXfrm>
    </dsp:sp>
    <dsp:sp modelId="{D3D2A113-743B-47C2-8089-7B18769FF35B}">
      <dsp:nvSpPr>
        <dsp:cNvPr id="0" name=""/>
        <dsp:cNvSpPr/>
      </dsp:nvSpPr>
      <dsp:spPr>
        <a:xfrm>
          <a:off x="0" y="4194964"/>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473BDC-C1FE-4820-BAB3-88586E45EFC5}">
      <dsp:nvSpPr>
        <dsp:cNvPr id="0" name=""/>
        <dsp:cNvSpPr/>
      </dsp:nvSpPr>
      <dsp:spPr>
        <a:xfrm>
          <a:off x="0" y="4194964"/>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Data collection</a:t>
          </a:r>
        </a:p>
      </dsp:txBody>
      <dsp:txXfrm>
        <a:off x="0" y="4194964"/>
        <a:ext cx="6666833" cy="419429"/>
      </dsp:txXfrm>
    </dsp:sp>
    <dsp:sp modelId="{278C657F-3B0A-43B8-962E-16031C564997}">
      <dsp:nvSpPr>
        <dsp:cNvPr id="0" name=""/>
        <dsp:cNvSpPr/>
      </dsp:nvSpPr>
      <dsp:spPr>
        <a:xfrm>
          <a:off x="0" y="4614394"/>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CFFDDE-A358-44A8-930A-B571DA4B6426}">
      <dsp:nvSpPr>
        <dsp:cNvPr id="0" name=""/>
        <dsp:cNvSpPr/>
      </dsp:nvSpPr>
      <dsp:spPr>
        <a:xfrm>
          <a:off x="0" y="4614394"/>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FAQ: What do I bill</a:t>
          </a:r>
        </a:p>
      </dsp:txBody>
      <dsp:txXfrm>
        <a:off x="0" y="4614394"/>
        <a:ext cx="6666833" cy="419429"/>
      </dsp:txXfrm>
    </dsp:sp>
    <dsp:sp modelId="{C90EF4C8-4BFD-46FC-B750-E94EEE10F24F}">
      <dsp:nvSpPr>
        <dsp:cNvPr id="0" name=""/>
        <dsp:cNvSpPr/>
      </dsp:nvSpPr>
      <dsp:spPr>
        <a:xfrm>
          <a:off x="0" y="5033824"/>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C9A36E-F5B5-4AE7-B881-6A8501C393B5}">
      <dsp:nvSpPr>
        <dsp:cNvPr id="0" name=""/>
        <dsp:cNvSpPr/>
      </dsp:nvSpPr>
      <dsp:spPr>
        <a:xfrm>
          <a:off x="0" y="5033824"/>
          <a:ext cx="6666833"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Site Visits</a:t>
          </a:r>
        </a:p>
      </dsp:txBody>
      <dsp:txXfrm>
        <a:off x="0" y="5033824"/>
        <a:ext cx="6666833" cy="419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19345-C8CD-6A4A-8EAA-10781B610AA5}">
      <dsp:nvSpPr>
        <dsp:cNvPr id="0" name=""/>
        <dsp:cNvSpPr/>
      </dsp:nvSpPr>
      <dsp:spPr>
        <a:xfrm>
          <a:off x="0" y="20416"/>
          <a:ext cx="359628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Raleway" pitchFamily="2" charset="77"/>
            </a:rPr>
            <a:t>INFECTIONS</a:t>
          </a:r>
          <a:endParaRPr lang="en-CA" sz="1600" kern="1200" dirty="0">
            <a:latin typeface="Raleway" pitchFamily="2" charset="77"/>
          </a:endParaRPr>
        </a:p>
      </dsp:txBody>
      <dsp:txXfrm>
        <a:off x="0" y="20416"/>
        <a:ext cx="3596285" cy="460800"/>
      </dsp:txXfrm>
    </dsp:sp>
    <dsp:sp modelId="{009CF4CB-AE63-BB4A-99C0-FD3FFBE85CC8}">
      <dsp:nvSpPr>
        <dsp:cNvPr id="0" name=""/>
        <dsp:cNvSpPr/>
      </dsp:nvSpPr>
      <dsp:spPr>
        <a:xfrm>
          <a:off x="0" y="501632"/>
          <a:ext cx="3596285" cy="2459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Raleway" pitchFamily="2" charset="77"/>
            </a:rPr>
            <a:t>Bladder Infections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Shingles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Strep Throat </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Vaginal yeast infections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Fungal infections of the skin</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Impetigo</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Cold Sores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Lyme disease chemoprophylaxis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Bacterial conjunctivitis</a:t>
          </a:r>
          <a:endParaRPr lang="en-CA" sz="1600" kern="1200" dirty="0">
            <a:latin typeface="Raleway" pitchFamily="2" charset="77"/>
          </a:endParaRPr>
        </a:p>
      </dsp:txBody>
      <dsp:txXfrm>
        <a:off x="0" y="501632"/>
        <a:ext cx="3596285" cy="2459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B00CE-68AA-2D41-95AB-F2D31A5CA595}">
      <dsp:nvSpPr>
        <dsp:cNvPr id="0" name=""/>
        <dsp:cNvSpPr/>
      </dsp:nvSpPr>
      <dsp:spPr>
        <a:xfrm>
          <a:off x="0" y="3780"/>
          <a:ext cx="3596284"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Raleway" pitchFamily="2" charset="77"/>
            </a:rPr>
            <a:t>HEAD/ NOSE/ THROAT</a:t>
          </a:r>
          <a:endParaRPr lang="en-CA" sz="1600" kern="1200" dirty="0">
            <a:latin typeface="Raleway" pitchFamily="2" charset="77"/>
          </a:endParaRPr>
        </a:p>
      </dsp:txBody>
      <dsp:txXfrm>
        <a:off x="0" y="3780"/>
        <a:ext cx="3596284" cy="547200"/>
      </dsp:txXfrm>
    </dsp:sp>
    <dsp:sp modelId="{20A210CF-4AE4-F343-B0A0-41F9E0AF7488}">
      <dsp:nvSpPr>
        <dsp:cNvPr id="0" name=""/>
        <dsp:cNvSpPr/>
      </dsp:nvSpPr>
      <dsp:spPr>
        <a:xfrm>
          <a:off x="0" y="550980"/>
          <a:ext cx="3596284" cy="11995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Raleway" pitchFamily="2" charset="77"/>
            </a:rPr>
            <a:t>Allergic rhinitis and conjunctivitis </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Headache (mild)</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Oral Thrush</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Oral Ulcers</a:t>
          </a:r>
          <a:endParaRPr lang="en-CA" sz="1600" kern="1200" dirty="0">
            <a:latin typeface="Raleway" pitchFamily="2" charset="77"/>
          </a:endParaRPr>
        </a:p>
      </dsp:txBody>
      <dsp:txXfrm>
        <a:off x="0" y="550980"/>
        <a:ext cx="3596284" cy="11995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BE98C-2E89-4B4B-A68C-ADEB19638E47}">
      <dsp:nvSpPr>
        <dsp:cNvPr id="0" name=""/>
        <dsp:cNvSpPr/>
      </dsp:nvSpPr>
      <dsp:spPr>
        <a:xfrm>
          <a:off x="0" y="20415"/>
          <a:ext cx="3772029"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Raleway" pitchFamily="2" charset="77"/>
            </a:rPr>
            <a:t>SKIN CONDITIONS</a:t>
          </a:r>
          <a:endParaRPr lang="en-CA" sz="1600" kern="1200" dirty="0">
            <a:latin typeface="Raleway" pitchFamily="2" charset="77"/>
          </a:endParaRPr>
        </a:p>
      </dsp:txBody>
      <dsp:txXfrm>
        <a:off x="0" y="20415"/>
        <a:ext cx="3772029" cy="460800"/>
      </dsp:txXfrm>
    </dsp:sp>
    <dsp:sp modelId="{A19E99E1-EB03-1645-8598-4D58E04A943A}">
      <dsp:nvSpPr>
        <dsp:cNvPr id="0" name=""/>
        <dsp:cNvSpPr/>
      </dsp:nvSpPr>
      <dsp:spPr>
        <a:xfrm>
          <a:off x="0" y="481216"/>
          <a:ext cx="3772029" cy="2459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Raleway" pitchFamily="2" charset="77"/>
            </a:rPr>
            <a:t>Acne (mild)</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Calluses and Corns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Contact Allergic Dermatitis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Dandruff</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Eczema (mild to moderate)</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Fungal Infections of the Skin</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Hives (mild)</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Impetigo</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Warts (excluding facial and genital)</a:t>
          </a:r>
          <a:endParaRPr lang="en-CA" sz="1600" kern="1200" dirty="0">
            <a:latin typeface="Raleway" pitchFamily="2" charset="77"/>
          </a:endParaRPr>
        </a:p>
      </dsp:txBody>
      <dsp:txXfrm>
        <a:off x="0" y="481216"/>
        <a:ext cx="3772029" cy="24595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0B63-B3D3-FC4E-93E0-48C04080A8F6}">
      <dsp:nvSpPr>
        <dsp:cNvPr id="0" name=""/>
        <dsp:cNvSpPr/>
      </dsp:nvSpPr>
      <dsp:spPr>
        <a:xfrm>
          <a:off x="0" y="0"/>
          <a:ext cx="2877670"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Raleway" pitchFamily="2" charset="77"/>
            </a:rPr>
            <a:t>OTHER</a:t>
          </a:r>
          <a:endParaRPr lang="en-CA" sz="1600" kern="1200" dirty="0">
            <a:latin typeface="Raleway" pitchFamily="2" charset="77"/>
          </a:endParaRPr>
        </a:p>
      </dsp:txBody>
      <dsp:txXfrm>
        <a:off x="0" y="0"/>
        <a:ext cx="2877670" cy="460800"/>
      </dsp:txXfrm>
    </dsp:sp>
    <dsp:sp modelId="{8103E895-626A-3A43-8DA2-EBF3F0128A1D}">
      <dsp:nvSpPr>
        <dsp:cNvPr id="0" name=""/>
        <dsp:cNvSpPr/>
      </dsp:nvSpPr>
      <dsp:spPr>
        <a:xfrm>
          <a:off x="0" y="470596"/>
          <a:ext cx="2877670" cy="1712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Raleway" pitchFamily="2" charset="77"/>
            </a:rPr>
            <a:t>Dry Eye</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Joint Pain (minor)</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Muscle Pain (minor)</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Birth Control</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Smoking Cessation</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Pinworms</a:t>
          </a:r>
          <a:endParaRPr lang="en-CA" sz="1600" kern="1200" dirty="0">
            <a:latin typeface="Raleway" pitchFamily="2" charset="77"/>
          </a:endParaRPr>
        </a:p>
      </dsp:txBody>
      <dsp:txXfrm>
        <a:off x="0" y="470596"/>
        <a:ext cx="2877670" cy="17128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A2F93-39A9-6948-B858-3EABA98217A7}">
      <dsp:nvSpPr>
        <dsp:cNvPr id="0" name=""/>
        <dsp:cNvSpPr/>
      </dsp:nvSpPr>
      <dsp:spPr>
        <a:xfrm>
          <a:off x="4239067" y="880595"/>
          <a:ext cx="677385" cy="91440"/>
        </a:xfrm>
        <a:custGeom>
          <a:avLst/>
          <a:gdLst/>
          <a:ahLst/>
          <a:cxnLst/>
          <a:rect l="0" t="0" r="0" b="0"/>
          <a:pathLst>
            <a:path>
              <a:moveTo>
                <a:pt x="0" y="45720"/>
              </a:moveTo>
              <a:lnTo>
                <a:pt x="677385" y="45720"/>
              </a:lnTo>
            </a:path>
          </a:pathLst>
        </a:custGeom>
        <a:noFill/>
        <a:ln w="6350" cap="flat" cmpd="sng" algn="ctr">
          <a:solidFill>
            <a:schemeClr val="accent1">
              <a:shade val="90000"/>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0060" y="922775"/>
        <a:ext cx="35399" cy="7079"/>
      </dsp:txXfrm>
    </dsp:sp>
    <dsp:sp modelId="{58876954-394B-F640-A6E7-6FDFC5B96211}">
      <dsp:nvSpPr>
        <dsp:cNvPr id="0" name=""/>
        <dsp:cNvSpPr/>
      </dsp:nvSpPr>
      <dsp:spPr>
        <a:xfrm>
          <a:off x="1162670" y="2856"/>
          <a:ext cx="3078197" cy="1846918"/>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b="0" i="0" kern="1200" dirty="0"/>
            <a:t>Behavioural counselling</a:t>
          </a:r>
          <a:endParaRPr lang="en-CA" sz="2200" kern="1200" dirty="0"/>
        </a:p>
      </dsp:txBody>
      <dsp:txXfrm>
        <a:off x="1162670" y="2856"/>
        <a:ext cx="3078197" cy="1846918"/>
      </dsp:txXfrm>
    </dsp:sp>
    <dsp:sp modelId="{7B43E382-C9BA-2340-BF2F-D6DC25D5EDD3}">
      <dsp:nvSpPr>
        <dsp:cNvPr id="0" name=""/>
        <dsp:cNvSpPr/>
      </dsp:nvSpPr>
      <dsp:spPr>
        <a:xfrm>
          <a:off x="2701768" y="1847974"/>
          <a:ext cx="3786182" cy="677385"/>
        </a:xfrm>
        <a:custGeom>
          <a:avLst/>
          <a:gdLst/>
          <a:ahLst/>
          <a:cxnLst/>
          <a:rect l="0" t="0" r="0" b="0"/>
          <a:pathLst>
            <a:path>
              <a:moveTo>
                <a:pt x="3786182" y="0"/>
              </a:moveTo>
              <a:lnTo>
                <a:pt x="3786182" y="355792"/>
              </a:lnTo>
              <a:lnTo>
                <a:pt x="0" y="355792"/>
              </a:lnTo>
              <a:lnTo>
                <a:pt x="0" y="677385"/>
              </a:lnTo>
            </a:path>
          </a:pathLst>
        </a:custGeom>
        <a:noFill/>
        <a:ln w="6350" cap="flat" cmpd="sng" algn="ctr">
          <a:solidFill>
            <a:schemeClr val="accent1">
              <a:shade val="90000"/>
              <a:hueOff val="391896"/>
              <a:satOff val="-35675"/>
              <a:lumOff val="18684"/>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8564" y="2183127"/>
        <a:ext cx="192590" cy="7079"/>
      </dsp:txXfrm>
    </dsp:sp>
    <dsp:sp modelId="{37F0075F-F707-4A4D-B1FB-B66C0958301C}">
      <dsp:nvSpPr>
        <dsp:cNvPr id="0" name=""/>
        <dsp:cNvSpPr/>
      </dsp:nvSpPr>
      <dsp:spPr>
        <a:xfrm>
          <a:off x="4948852" y="2856"/>
          <a:ext cx="3078197" cy="1846918"/>
        </a:xfrm>
        <a:prstGeom prst="rect">
          <a:avLst/>
        </a:prstGeom>
        <a:solidFill>
          <a:schemeClr val="accent1">
            <a:shade val="80000"/>
            <a:hueOff val="259238"/>
            <a:satOff val="-23783"/>
            <a:lumOff val="129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b="0" i="0" kern="1200" dirty="0"/>
            <a:t>Creating a plan</a:t>
          </a:r>
          <a:endParaRPr lang="en-CA" sz="2200" kern="1200" dirty="0"/>
        </a:p>
      </dsp:txBody>
      <dsp:txXfrm>
        <a:off x="4948852" y="2856"/>
        <a:ext cx="3078197" cy="1846918"/>
      </dsp:txXfrm>
    </dsp:sp>
    <dsp:sp modelId="{42F29617-5330-5740-9171-825DBE0018C4}">
      <dsp:nvSpPr>
        <dsp:cNvPr id="0" name=""/>
        <dsp:cNvSpPr/>
      </dsp:nvSpPr>
      <dsp:spPr>
        <a:xfrm>
          <a:off x="4239067" y="3435499"/>
          <a:ext cx="677385" cy="91440"/>
        </a:xfrm>
        <a:custGeom>
          <a:avLst/>
          <a:gdLst/>
          <a:ahLst/>
          <a:cxnLst/>
          <a:rect l="0" t="0" r="0" b="0"/>
          <a:pathLst>
            <a:path>
              <a:moveTo>
                <a:pt x="0" y="45720"/>
              </a:moveTo>
              <a:lnTo>
                <a:pt x="677385" y="45720"/>
              </a:lnTo>
            </a:path>
          </a:pathLst>
        </a:custGeom>
        <a:noFill/>
        <a:ln w="6350" cap="flat" cmpd="sng" algn="ctr">
          <a:solidFill>
            <a:schemeClr val="accent1">
              <a:shade val="90000"/>
              <a:hueOff val="783792"/>
              <a:satOff val="-71350"/>
              <a:lumOff val="37369"/>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0060" y="3477679"/>
        <a:ext cx="35399" cy="7079"/>
      </dsp:txXfrm>
    </dsp:sp>
    <dsp:sp modelId="{0B9BA8AA-CA36-094B-8052-8EF53026B2F3}">
      <dsp:nvSpPr>
        <dsp:cNvPr id="0" name=""/>
        <dsp:cNvSpPr/>
      </dsp:nvSpPr>
      <dsp:spPr>
        <a:xfrm>
          <a:off x="1162670" y="2557760"/>
          <a:ext cx="3078197" cy="1846918"/>
        </a:xfrm>
        <a:prstGeom prst="rect">
          <a:avLst/>
        </a:prstGeom>
        <a:solidFill>
          <a:schemeClr val="accent1">
            <a:shade val="80000"/>
            <a:hueOff val="518476"/>
            <a:satOff val="-47567"/>
            <a:lumOff val="2596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b="0" i="0" kern="1200" dirty="0"/>
            <a:t>Recommending nicotine replacement therapy/Prescribe Medication</a:t>
          </a:r>
          <a:endParaRPr lang="en-CA" sz="2200" kern="1200" dirty="0"/>
        </a:p>
      </dsp:txBody>
      <dsp:txXfrm>
        <a:off x="1162670" y="2557760"/>
        <a:ext cx="3078197" cy="1846918"/>
      </dsp:txXfrm>
    </dsp:sp>
    <dsp:sp modelId="{A63A0D3E-DB1F-7643-A1E4-645FF5FE829B}">
      <dsp:nvSpPr>
        <dsp:cNvPr id="0" name=""/>
        <dsp:cNvSpPr/>
      </dsp:nvSpPr>
      <dsp:spPr>
        <a:xfrm>
          <a:off x="4948852" y="2557760"/>
          <a:ext cx="3078197" cy="1846918"/>
        </a:xfrm>
        <a:prstGeom prst="rect">
          <a:avLst/>
        </a:prstGeom>
        <a:solidFill>
          <a:schemeClr val="accent1">
            <a:shade val="80000"/>
            <a:hueOff val="777714"/>
            <a:satOff val="-71350"/>
            <a:lumOff val="389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b="0" i="0" kern="1200" dirty="0"/>
            <a:t>Follow-up visits.</a:t>
          </a:r>
          <a:endParaRPr lang="en-CA" sz="2200" kern="1200" dirty="0"/>
        </a:p>
      </dsp:txBody>
      <dsp:txXfrm>
        <a:off x="4948852" y="2557760"/>
        <a:ext cx="3078197" cy="18469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E7ED0-F75D-451D-AB9C-3631AE2C7381}">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6023B-4751-4984-B1AB-460AAE4E2B84}">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01846B-104C-4BCE-822A-44BCFDBBA07C}">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1066800">
            <a:lnSpc>
              <a:spcPct val="90000"/>
            </a:lnSpc>
            <a:spcBef>
              <a:spcPct val="0"/>
            </a:spcBef>
            <a:spcAft>
              <a:spcPct val="35000"/>
            </a:spcAft>
            <a:buNone/>
          </a:pPr>
          <a:r>
            <a:rPr lang="en-CA" sz="2400" b="0" i="0" kern="1200"/>
            <a:t>Diabetes</a:t>
          </a:r>
          <a:endParaRPr lang="en-US" sz="2400" kern="1200"/>
        </a:p>
      </dsp:txBody>
      <dsp:txXfrm>
        <a:off x="1074268" y="4366"/>
        <a:ext cx="5170996" cy="930102"/>
      </dsp:txXfrm>
    </dsp:sp>
    <dsp:sp modelId="{9726A9A6-03BD-431A-8192-62E10E972E11}">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A2CCC8-3A83-4D71-BA68-C73C31918DDE}">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A217FB-F958-444C-B621-3C4ECF9CECE2}">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1066800">
            <a:lnSpc>
              <a:spcPct val="90000"/>
            </a:lnSpc>
            <a:spcBef>
              <a:spcPct val="0"/>
            </a:spcBef>
            <a:spcAft>
              <a:spcPct val="35000"/>
            </a:spcAft>
            <a:buNone/>
          </a:pPr>
          <a:r>
            <a:rPr lang="en-CA" sz="2400" b="0" i="0" kern="1200"/>
            <a:t>COPD</a:t>
          </a:r>
          <a:endParaRPr lang="en-US" sz="2400" kern="1200"/>
        </a:p>
      </dsp:txBody>
      <dsp:txXfrm>
        <a:off x="1074268" y="1166994"/>
        <a:ext cx="5170996" cy="930102"/>
      </dsp:txXfrm>
    </dsp:sp>
    <dsp:sp modelId="{0366D9DE-E365-4940-83A2-817B1137B5D1}">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4E614-B5A8-4C19-B894-E9CD034445D7}">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B4255-788E-4E22-A6AD-5BF979C7DF06}">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1066800">
            <a:lnSpc>
              <a:spcPct val="90000"/>
            </a:lnSpc>
            <a:spcBef>
              <a:spcPct val="0"/>
            </a:spcBef>
            <a:spcAft>
              <a:spcPct val="35000"/>
            </a:spcAft>
            <a:buNone/>
          </a:pPr>
          <a:r>
            <a:rPr lang="en-US" sz="2400" kern="1200"/>
            <a:t>Asthma </a:t>
          </a:r>
        </a:p>
      </dsp:txBody>
      <dsp:txXfrm>
        <a:off x="1074268" y="2329622"/>
        <a:ext cx="5170996" cy="930102"/>
      </dsp:txXfrm>
    </dsp:sp>
    <dsp:sp modelId="{4DCB96A8-4D29-46AF-BC16-9B896D8DA035}">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BD310-247B-419F-AE05-B3606AE45C0C}">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91720F-9603-4004-9E67-7232ACDC1413}">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1066800">
            <a:lnSpc>
              <a:spcPct val="90000"/>
            </a:lnSpc>
            <a:spcBef>
              <a:spcPct val="0"/>
            </a:spcBef>
            <a:spcAft>
              <a:spcPct val="35000"/>
            </a:spcAft>
            <a:buNone/>
          </a:pPr>
          <a:r>
            <a:rPr lang="en-CA" sz="2400" b="0" i="0" kern="1200"/>
            <a:t>Mental Health</a:t>
          </a:r>
          <a:endParaRPr lang="en-US" sz="2400" kern="1200"/>
        </a:p>
      </dsp:txBody>
      <dsp:txXfrm>
        <a:off x="1074268" y="3492250"/>
        <a:ext cx="5170996" cy="930102"/>
      </dsp:txXfrm>
    </dsp:sp>
    <dsp:sp modelId="{15832303-6740-4959-A580-B74B26CC7451}">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CBDE5-D21E-439A-BEA0-F67A2A7CD755}">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18E283-0367-4182-8D7C-F8F832A333EE}">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1066800">
            <a:lnSpc>
              <a:spcPct val="90000"/>
            </a:lnSpc>
            <a:spcBef>
              <a:spcPct val="0"/>
            </a:spcBef>
            <a:spcAft>
              <a:spcPct val="35000"/>
            </a:spcAft>
            <a:buNone/>
          </a:pPr>
          <a:r>
            <a:rPr lang="en-CA" sz="2400" b="0" i="0" kern="1200"/>
            <a:t>High blood pressure and hyperlipidemia</a:t>
          </a:r>
          <a:endParaRPr lang="en-US" sz="2400" kern="1200"/>
        </a:p>
      </dsp:txBody>
      <dsp:txXfrm>
        <a:off x="1074268" y="4654878"/>
        <a:ext cx="5170996" cy="9301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B8C16-BC1C-4B69-8082-816F010CD310}">
      <dsp:nvSpPr>
        <dsp:cNvPr id="0" name=""/>
        <dsp:cNvSpPr/>
      </dsp:nvSpPr>
      <dsp:spPr>
        <a:xfrm rot="5400000">
          <a:off x="6955336" y="-2900619"/>
          <a:ext cx="951174" cy="69938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a:t>Basic – Bill to MSI using CPPCC </a:t>
          </a:r>
          <a:r>
            <a:rPr lang="en-CA" sz="2600" kern="1200" dirty="0" err="1"/>
            <a:t>PIn</a:t>
          </a:r>
          <a:endParaRPr lang="en-US" sz="2600" kern="1200" dirty="0"/>
        </a:p>
        <a:p>
          <a:pPr marL="228600" lvl="1" indent="-228600" algn="l" defTabSz="1155700">
            <a:lnSpc>
              <a:spcPct val="90000"/>
            </a:lnSpc>
            <a:spcBef>
              <a:spcPct val="0"/>
            </a:spcBef>
            <a:spcAft>
              <a:spcPct val="15000"/>
            </a:spcAft>
            <a:buChar char="•"/>
          </a:pPr>
          <a:r>
            <a:rPr lang="en-CA" sz="2600" kern="1200" dirty="0"/>
            <a:t>Complex – Bill Basic + complex PIN to MSI</a:t>
          </a:r>
          <a:endParaRPr lang="en-US" sz="2600" kern="1200" dirty="0"/>
        </a:p>
      </dsp:txBody>
      <dsp:txXfrm rot="-5400000">
        <a:off x="3934018" y="167131"/>
        <a:ext cx="6947378" cy="858310"/>
      </dsp:txXfrm>
    </dsp:sp>
    <dsp:sp modelId="{4BECB5D0-9C87-4CCC-A72E-5BFC3E3EE491}">
      <dsp:nvSpPr>
        <dsp:cNvPr id="0" name=""/>
        <dsp:cNvSpPr/>
      </dsp:nvSpPr>
      <dsp:spPr>
        <a:xfrm>
          <a:off x="0" y="1801"/>
          <a:ext cx="3934018" cy="11889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kern="1200"/>
            <a:t>Medication Injection</a:t>
          </a:r>
          <a:endParaRPr lang="en-US" sz="2900" kern="1200"/>
        </a:p>
      </dsp:txBody>
      <dsp:txXfrm>
        <a:off x="58041" y="59842"/>
        <a:ext cx="3817936" cy="1072886"/>
      </dsp:txXfrm>
    </dsp:sp>
    <dsp:sp modelId="{E10E0F39-C7C0-4044-B77A-F0E4869384A5}">
      <dsp:nvSpPr>
        <dsp:cNvPr id="0" name=""/>
        <dsp:cNvSpPr/>
      </dsp:nvSpPr>
      <dsp:spPr>
        <a:xfrm rot="5400000">
          <a:off x="6955336" y="-1652202"/>
          <a:ext cx="951174" cy="699381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a:t>Basic – Add to CANImmunize </a:t>
          </a:r>
          <a:endParaRPr lang="en-US" sz="2600" kern="1200" dirty="0"/>
        </a:p>
        <a:p>
          <a:pPr marL="228600" lvl="1" indent="-228600" algn="l" defTabSz="1155700">
            <a:lnSpc>
              <a:spcPct val="90000"/>
            </a:lnSpc>
            <a:spcBef>
              <a:spcPct val="0"/>
            </a:spcBef>
            <a:spcAft>
              <a:spcPct val="15000"/>
            </a:spcAft>
            <a:buChar char="•"/>
          </a:pPr>
          <a:r>
            <a:rPr lang="en-CA" sz="2600" kern="1200" dirty="0"/>
            <a:t>Complex –If meets criteria, Bill PIN to MSI</a:t>
          </a:r>
          <a:endParaRPr lang="en-US" sz="2600" kern="1200" dirty="0"/>
        </a:p>
      </dsp:txBody>
      <dsp:txXfrm rot="-5400000">
        <a:off x="3934018" y="1415548"/>
        <a:ext cx="6947378" cy="858310"/>
      </dsp:txXfrm>
    </dsp:sp>
    <dsp:sp modelId="{0C3A8841-F473-41BA-9100-3A2015A31FDB}">
      <dsp:nvSpPr>
        <dsp:cNvPr id="0" name=""/>
        <dsp:cNvSpPr/>
      </dsp:nvSpPr>
      <dsp:spPr>
        <a:xfrm>
          <a:off x="0" y="1250218"/>
          <a:ext cx="3934018" cy="11889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kern="1200"/>
            <a:t>Publicly funded vaccine Injection </a:t>
          </a:r>
          <a:endParaRPr lang="en-US" sz="2900" kern="1200"/>
        </a:p>
      </dsp:txBody>
      <dsp:txXfrm>
        <a:off x="58041" y="1308259"/>
        <a:ext cx="3817936" cy="1072886"/>
      </dsp:txXfrm>
    </dsp:sp>
    <dsp:sp modelId="{C3E2A75E-651E-4C3C-A940-B6F1DD9A1A9A}">
      <dsp:nvSpPr>
        <dsp:cNvPr id="0" name=""/>
        <dsp:cNvSpPr/>
      </dsp:nvSpPr>
      <dsp:spPr>
        <a:xfrm rot="5400000">
          <a:off x="6955336" y="-403785"/>
          <a:ext cx="951174" cy="699381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a:t>Patient pays (bill private plan or pays cash)</a:t>
          </a:r>
        </a:p>
      </dsp:txBody>
      <dsp:txXfrm rot="-5400000">
        <a:off x="3934018" y="2663965"/>
        <a:ext cx="6947378" cy="858310"/>
      </dsp:txXfrm>
    </dsp:sp>
    <dsp:sp modelId="{F937F09A-2582-4505-B53F-D8F05E0B3055}">
      <dsp:nvSpPr>
        <dsp:cNvPr id="0" name=""/>
        <dsp:cNvSpPr/>
      </dsp:nvSpPr>
      <dsp:spPr>
        <a:xfrm>
          <a:off x="0" y="2498635"/>
          <a:ext cx="3934018" cy="118896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kern="1200" dirty="0"/>
            <a:t>Non-publicly funded vaccine injection</a:t>
          </a:r>
          <a:endParaRPr lang="en-US" sz="2900" kern="1200" dirty="0"/>
        </a:p>
      </dsp:txBody>
      <dsp:txXfrm>
        <a:off x="58041" y="2556676"/>
        <a:ext cx="3817936" cy="10728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95E4-4418-425D-B88F-229BA7AA488E}">
      <dsp:nvSpPr>
        <dsp:cNvPr id="0" name=""/>
        <dsp:cNvSpPr/>
      </dsp:nvSpPr>
      <dsp:spPr>
        <a:xfrm>
          <a:off x="0" y="6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85C2C-6EF3-40E9-80A6-EF33B3263BCD}">
      <dsp:nvSpPr>
        <dsp:cNvPr id="0" name=""/>
        <dsp:cNvSpPr/>
      </dsp:nvSpPr>
      <dsp:spPr>
        <a:xfrm>
          <a:off x="0" y="614"/>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Pharmacists ordering lab tests was enabled by scope of practice in 2013, however they are just starting to be added as providers to the NSH Lab System</a:t>
          </a:r>
        </a:p>
      </dsp:txBody>
      <dsp:txXfrm>
        <a:off x="0" y="614"/>
        <a:ext cx="10515600" cy="718735"/>
      </dsp:txXfrm>
    </dsp:sp>
    <dsp:sp modelId="{CF488A2D-54B0-4386-95D4-9A3C364E80F1}">
      <dsp:nvSpPr>
        <dsp:cNvPr id="0" name=""/>
        <dsp:cNvSpPr/>
      </dsp:nvSpPr>
      <dsp:spPr>
        <a:xfrm>
          <a:off x="0" y="71934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5EEF2-0CA4-42A8-A497-A675FBF9D1D5}">
      <dsp:nvSpPr>
        <dsp:cNvPr id="0" name=""/>
        <dsp:cNvSpPr/>
      </dsp:nvSpPr>
      <dsp:spPr>
        <a:xfrm>
          <a:off x="0" y="719349"/>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Pharmacists in this pilot are the first group of pharmacists with this access.   </a:t>
          </a:r>
        </a:p>
      </dsp:txBody>
      <dsp:txXfrm>
        <a:off x="0" y="719349"/>
        <a:ext cx="10515600" cy="718735"/>
      </dsp:txXfrm>
    </dsp:sp>
    <dsp:sp modelId="{BDE5A983-FC7E-44F4-8BAF-637550F26ED4}">
      <dsp:nvSpPr>
        <dsp:cNvPr id="0" name=""/>
        <dsp:cNvSpPr/>
      </dsp:nvSpPr>
      <dsp:spPr>
        <a:xfrm>
          <a:off x="0" y="143808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628DD-9142-45BE-B383-AA3073F7C635}">
      <dsp:nvSpPr>
        <dsp:cNvPr id="0" name=""/>
        <dsp:cNvSpPr/>
      </dsp:nvSpPr>
      <dsp:spPr>
        <a:xfrm>
          <a:off x="0" y="1438084"/>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Pharmacists can order tests that are recommended for initiation or monitoring of drug therapy.  Pharmacists will receive results via fax and/or EMR.  </a:t>
          </a:r>
        </a:p>
      </dsp:txBody>
      <dsp:txXfrm>
        <a:off x="0" y="1438084"/>
        <a:ext cx="10515600" cy="718735"/>
      </dsp:txXfrm>
    </dsp:sp>
    <dsp:sp modelId="{36969716-5C65-4CED-B42E-6A09A4EE589F}">
      <dsp:nvSpPr>
        <dsp:cNvPr id="0" name=""/>
        <dsp:cNvSpPr/>
      </dsp:nvSpPr>
      <dsp:spPr>
        <a:xfrm>
          <a:off x="0" y="215681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7CD71-FC90-4550-88AA-D570AB650E18}">
      <dsp:nvSpPr>
        <dsp:cNvPr id="0" name=""/>
        <dsp:cNvSpPr/>
      </dsp:nvSpPr>
      <dsp:spPr>
        <a:xfrm>
          <a:off x="0" y="2156819"/>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Results will be in SHARE for other providers to access.</a:t>
          </a:r>
        </a:p>
      </dsp:txBody>
      <dsp:txXfrm>
        <a:off x="0" y="2156819"/>
        <a:ext cx="10515600" cy="718735"/>
      </dsp:txXfrm>
    </dsp:sp>
    <dsp:sp modelId="{C034C32F-AE7E-4403-82CD-94744A568595}">
      <dsp:nvSpPr>
        <dsp:cNvPr id="0" name=""/>
        <dsp:cNvSpPr/>
      </dsp:nvSpPr>
      <dsp:spPr>
        <a:xfrm>
          <a:off x="0" y="287555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C136D-F0E9-4732-B3F6-F6C02535FB7B}">
      <dsp:nvSpPr>
        <dsp:cNvPr id="0" name=""/>
        <dsp:cNvSpPr/>
      </dsp:nvSpPr>
      <dsp:spPr>
        <a:xfrm>
          <a:off x="0" y="2875555"/>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Family physician/NPs must be notified when results are out of range and any prescribing actions taken by the pharmacist</a:t>
          </a:r>
        </a:p>
      </dsp:txBody>
      <dsp:txXfrm>
        <a:off x="0" y="2875555"/>
        <a:ext cx="10515600" cy="718735"/>
      </dsp:txXfrm>
    </dsp:sp>
    <dsp:sp modelId="{D4BA610C-14C7-4A34-AFB3-042BE1387960}">
      <dsp:nvSpPr>
        <dsp:cNvPr id="0" name=""/>
        <dsp:cNvSpPr/>
      </dsp:nvSpPr>
      <dsp:spPr>
        <a:xfrm>
          <a:off x="0" y="359429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6AC0D-8A8A-45D7-8B94-50103F684CF9}">
      <dsp:nvSpPr>
        <dsp:cNvPr id="0" name=""/>
        <dsp:cNvSpPr/>
      </dsp:nvSpPr>
      <dsp:spPr>
        <a:xfrm>
          <a:off x="0" y="3594290"/>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Ensure all pharmacists have taken the U of Sask course and sent in forms as will take up to 3 weeks to set up (</a:t>
          </a:r>
        </a:p>
      </dsp:txBody>
      <dsp:txXfrm>
        <a:off x="0" y="3594290"/>
        <a:ext cx="10515600" cy="718735"/>
      </dsp:txXfrm>
    </dsp:sp>
    <dsp:sp modelId="{D8A138E8-2888-49F2-9B79-90AC73DABDE1}">
      <dsp:nvSpPr>
        <dsp:cNvPr id="0" name=""/>
        <dsp:cNvSpPr/>
      </dsp:nvSpPr>
      <dsp:spPr>
        <a:xfrm>
          <a:off x="0" y="43130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3B056-D11E-412E-9C53-095F6C23C37D}">
      <dsp:nvSpPr>
        <dsp:cNvPr id="0" name=""/>
        <dsp:cNvSpPr/>
      </dsp:nvSpPr>
      <dsp:spPr>
        <a:xfrm>
          <a:off x="0" y="4313025"/>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Fax results and e-results </a:t>
          </a:r>
        </a:p>
      </dsp:txBody>
      <dsp:txXfrm>
        <a:off x="0" y="4313025"/>
        <a:ext cx="10515600" cy="7187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85092-D237-42EA-8DCE-89E8381A9CD4}">
      <dsp:nvSpPr>
        <dsp:cNvPr id="0" name=""/>
        <dsp:cNvSpPr/>
      </dsp:nvSpPr>
      <dsp:spPr>
        <a:xfrm>
          <a:off x="0" y="6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80532-18DA-46FE-93DB-E843ACA88E27}">
      <dsp:nvSpPr>
        <dsp:cNvPr id="0" name=""/>
        <dsp:cNvSpPr/>
      </dsp:nvSpPr>
      <dsp:spPr>
        <a:xfrm>
          <a:off x="0" y="614"/>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When ordering a test, need to think about what you will do with the results, will it be clinically relevant, why is the monograph recommending it, will you make a change as a result</a:t>
          </a:r>
        </a:p>
      </dsp:txBody>
      <dsp:txXfrm>
        <a:off x="0" y="614"/>
        <a:ext cx="10515600" cy="718735"/>
      </dsp:txXfrm>
    </dsp:sp>
    <dsp:sp modelId="{87D09502-2941-4E7F-9C07-3AB276FCCD3F}">
      <dsp:nvSpPr>
        <dsp:cNvPr id="0" name=""/>
        <dsp:cNvSpPr/>
      </dsp:nvSpPr>
      <dsp:spPr>
        <a:xfrm>
          <a:off x="0" y="71934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FE530-B61B-4D6B-9A1A-1418150056F5}">
      <dsp:nvSpPr>
        <dsp:cNvPr id="0" name=""/>
        <dsp:cNvSpPr/>
      </dsp:nvSpPr>
      <dsp:spPr>
        <a:xfrm>
          <a:off x="0" y="719349"/>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Need a system to review and respond in a timely manner.  Think about vacation times, pharmacists that may only be scheduled once per week</a:t>
          </a:r>
        </a:p>
      </dsp:txBody>
      <dsp:txXfrm>
        <a:off x="0" y="719349"/>
        <a:ext cx="10515600" cy="718735"/>
      </dsp:txXfrm>
    </dsp:sp>
    <dsp:sp modelId="{F8A6969A-239E-42BE-9DEA-6F8C82B10796}">
      <dsp:nvSpPr>
        <dsp:cNvPr id="0" name=""/>
        <dsp:cNvSpPr/>
      </dsp:nvSpPr>
      <dsp:spPr>
        <a:xfrm>
          <a:off x="0" y="143808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51E5B-4FEE-442D-941B-C96972B3C26D}">
      <dsp:nvSpPr>
        <dsp:cNvPr id="0" name=""/>
        <dsp:cNvSpPr/>
      </dsp:nvSpPr>
      <dsp:spPr>
        <a:xfrm>
          <a:off x="0" y="1438084"/>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Need scheduled time in day to review results.</a:t>
          </a:r>
        </a:p>
      </dsp:txBody>
      <dsp:txXfrm>
        <a:off x="0" y="1438084"/>
        <a:ext cx="10515600" cy="718735"/>
      </dsp:txXfrm>
    </dsp:sp>
    <dsp:sp modelId="{48D46B13-B19B-4A6F-91F4-2EEA9C320689}">
      <dsp:nvSpPr>
        <dsp:cNvPr id="0" name=""/>
        <dsp:cNvSpPr/>
      </dsp:nvSpPr>
      <dsp:spPr>
        <a:xfrm>
          <a:off x="0" y="215681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2CD01-1B5D-47DB-867D-14E5E2A79595}">
      <dsp:nvSpPr>
        <dsp:cNvPr id="0" name=""/>
        <dsp:cNvSpPr/>
      </dsp:nvSpPr>
      <dsp:spPr>
        <a:xfrm>
          <a:off x="0" y="2156819"/>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How will you handle normal results?  </a:t>
          </a:r>
        </a:p>
      </dsp:txBody>
      <dsp:txXfrm>
        <a:off x="0" y="2156819"/>
        <a:ext cx="10515600" cy="718735"/>
      </dsp:txXfrm>
    </dsp:sp>
    <dsp:sp modelId="{ECCB8242-02E9-4AA7-8841-85453ABCAA3E}">
      <dsp:nvSpPr>
        <dsp:cNvPr id="0" name=""/>
        <dsp:cNvSpPr/>
      </dsp:nvSpPr>
      <dsp:spPr>
        <a:xfrm>
          <a:off x="0" y="287555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49932-5D8A-4FAF-B2D7-260682C2DBF9}">
      <dsp:nvSpPr>
        <dsp:cNvPr id="0" name=""/>
        <dsp:cNvSpPr/>
      </dsp:nvSpPr>
      <dsp:spPr>
        <a:xfrm>
          <a:off x="0" y="2875555"/>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Abnormal results -Pharmacist Clinical Consult Team is available to provide guidance as you learn how to manage abnormal results</a:t>
          </a:r>
        </a:p>
      </dsp:txBody>
      <dsp:txXfrm>
        <a:off x="0" y="2875555"/>
        <a:ext cx="10515600" cy="718735"/>
      </dsp:txXfrm>
    </dsp:sp>
    <dsp:sp modelId="{F7AB8C83-27F3-4F5E-A407-B31F33A79836}">
      <dsp:nvSpPr>
        <dsp:cNvPr id="0" name=""/>
        <dsp:cNvSpPr/>
      </dsp:nvSpPr>
      <dsp:spPr>
        <a:xfrm>
          <a:off x="0" y="359429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23FA9-B8E7-4862-8E74-04E589738419}">
      <dsp:nvSpPr>
        <dsp:cNvPr id="0" name=""/>
        <dsp:cNvSpPr/>
      </dsp:nvSpPr>
      <dsp:spPr>
        <a:xfrm>
          <a:off x="0" y="3594290"/>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All critical values are reported to the Pharmacist Clinical Consult team to be discussed with the pharmacist (during clinic hours) or directly with the patient (if after hours)</a:t>
          </a:r>
        </a:p>
      </dsp:txBody>
      <dsp:txXfrm>
        <a:off x="0" y="3594290"/>
        <a:ext cx="10515600" cy="718735"/>
      </dsp:txXfrm>
    </dsp:sp>
    <dsp:sp modelId="{30F92533-F3D9-4ED1-BC99-D2C0A49B62A3}">
      <dsp:nvSpPr>
        <dsp:cNvPr id="0" name=""/>
        <dsp:cNvSpPr/>
      </dsp:nvSpPr>
      <dsp:spPr>
        <a:xfrm>
          <a:off x="0" y="43130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77042-2703-4C98-8FF4-A7BF18F3F4EA}">
      <dsp:nvSpPr>
        <dsp:cNvPr id="0" name=""/>
        <dsp:cNvSpPr/>
      </dsp:nvSpPr>
      <dsp:spPr>
        <a:xfrm>
          <a:off x="0" y="4313025"/>
          <a:ext cx="10515600" cy="71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Patients can now access results on Your Health NS app</a:t>
          </a:r>
        </a:p>
      </dsp:txBody>
      <dsp:txXfrm>
        <a:off x="0" y="4313025"/>
        <a:ext cx="10515600" cy="7187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AB52D-4DCC-44A0-88C9-305A5E321AC1}">
      <dsp:nvSpPr>
        <dsp:cNvPr id="0" name=""/>
        <dsp:cNvSpPr/>
      </dsp:nvSpPr>
      <dsp:spPr>
        <a:xfrm>
          <a:off x="0" y="436824"/>
          <a:ext cx="5181600" cy="65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Testing Service alone is not advertised.  Intended to be a tool to be used in provision of care.</a:t>
          </a:r>
        </a:p>
      </dsp:txBody>
      <dsp:txXfrm>
        <a:off x="32041" y="468865"/>
        <a:ext cx="5117518" cy="592288"/>
      </dsp:txXfrm>
    </dsp:sp>
    <dsp:sp modelId="{FCD660B1-71F1-4ED9-BCBD-425261BEB356}">
      <dsp:nvSpPr>
        <dsp:cNvPr id="0" name=""/>
        <dsp:cNvSpPr/>
      </dsp:nvSpPr>
      <dsp:spPr>
        <a:xfrm>
          <a:off x="0" y="1142154"/>
          <a:ext cx="5181600" cy="65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Afinion HbA1c</a:t>
          </a:r>
          <a:r>
            <a:rPr lang="en-CA" sz="1700" kern="1200"/>
            <a:t> </a:t>
          </a:r>
          <a:endParaRPr lang="en-US" sz="1700" kern="1200"/>
        </a:p>
      </dsp:txBody>
      <dsp:txXfrm>
        <a:off x="32041" y="1174195"/>
        <a:ext cx="5117518" cy="592288"/>
      </dsp:txXfrm>
    </dsp:sp>
    <dsp:sp modelId="{A8C6069B-DCFD-4A42-BA64-7E8B8896867C}">
      <dsp:nvSpPr>
        <dsp:cNvPr id="0" name=""/>
        <dsp:cNvSpPr/>
      </dsp:nvSpPr>
      <dsp:spPr>
        <a:xfrm>
          <a:off x="0" y="1847484"/>
          <a:ext cx="5181600" cy="65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Afinion Lipid Panel</a:t>
          </a:r>
          <a:endParaRPr lang="en-US" sz="1700" kern="1200"/>
        </a:p>
      </dsp:txBody>
      <dsp:txXfrm>
        <a:off x="32041" y="1879525"/>
        <a:ext cx="5117518" cy="592288"/>
      </dsp:txXfrm>
    </dsp:sp>
    <dsp:sp modelId="{3076BBDC-73C8-4BD0-8D9C-885FC2F5DB84}">
      <dsp:nvSpPr>
        <dsp:cNvPr id="0" name=""/>
        <dsp:cNvSpPr/>
      </dsp:nvSpPr>
      <dsp:spPr>
        <a:xfrm>
          <a:off x="0" y="2552814"/>
          <a:ext cx="5181600" cy="65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ID NOW Group A Strep</a:t>
          </a:r>
          <a:endParaRPr lang="en-US" sz="1700" kern="1200"/>
        </a:p>
      </dsp:txBody>
      <dsp:txXfrm>
        <a:off x="32041" y="2584855"/>
        <a:ext cx="5117518" cy="592288"/>
      </dsp:txXfrm>
    </dsp:sp>
    <dsp:sp modelId="{8276692A-0127-4609-8CB8-E34851456A1E}">
      <dsp:nvSpPr>
        <dsp:cNvPr id="0" name=""/>
        <dsp:cNvSpPr/>
      </dsp:nvSpPr>
      <dsp:spPr>
        <a:xfrm>
          <a:off x="0" y="3258144"/>
          <a:ext cx="5181600" cy="656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Coaguchek Pro II</a:t>
          </a:r>
          <a:endParaRPr lang="en-US" sz="1700" kern="1200"/>
        </a:p>
      </dsp:txBody>
      <dsp:txXfrm>
        <a:off x="32041" y="3290185"/>
        <a:ext cx="5117518" cy="59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530A1-4699-4F2D-8BDE-9AA921085C40}">
      <dsp:nvSpPr>
        <dsp:cNvPr id="0" name=""/>
        <dsp:cNvSpPr/>
      </dsp:nvSpPr>
      <dsp:spPr>
        <a:xfrm>
          <a:off x="0" y="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A65985-CBA1-4913-829A-7E9F27390546}">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dirty="0"/>
            <a:t>The Community Pharmacy Primary Care Clinic (CPPCC) Demonstration Project was launched on February 1</a:t>
          </a:r>
          <a:r>
            <a:rPr lang="en-CA" sz="1500" kern="1200" baseline="30000" dirty="0"/>
            <a:t>st</a:t>
          </a:r>
          <a:r>
            <a:rPr lang="en-CA" sz="1500" kern="1200" dirty="0"/>
            <a:t>, 2022.  The project began with 12 clinic sites which expanded to include an additional 13 sites as of November, 2023, 6 Lawtons PWIC+ sites joined the project June, 2024 and NS Government just announced an additional 14 sites will be added September/October 2024 for a total of 45 sites across Nova Scotia. </a:t>
          </a:r>
          <a:endParaRPr lang="en-US" sz="1500" kern="1200" dirty="0"/>
        </a:p>
      </dsp:txBody>
      <dsp:txXfrm>
        <a:off x="0" y="0"/>
        <a:ext cx="6666833" cy="1363480"/>
      </dsp:txXfrm>
    </dsp:sp>
    <dsp:sp modelId="{7627967A-8D47-4D63-A13E-BB35D00E75B9}">
      <dsp:nvSpPr>
        <dsp:cNvPr id="0" name=""/>
        <dsp:cNvSpPr/>
      </dsp:nvSpPr>
      <dsp:spPr>
        <a:xfrm>
          <a:off x="0" y="136348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3FED87-7D35-4EFA-8FC2-1C3257119E6B}">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Pharmacies are providing appointment-based services for all primary care services that are within the pharmacist scope of practice. This includes same day/next day appointments at all sites and released the day before/morning of for acute conditions.  </a:t>
          </a:r>
        </a:p>
      </dsp:txBody>
      <dsp:txXfrm>
        <a:off x="0" y="1363480"/>
        <a:ext cx="6666833" cy="1363480"/>
      </dsp:txXfrm>
    </dsp:sp>
    <dsp:sp modelId="{4A22597F-A29B-4E0B-BB3C-F3C296193EB9}">
      <dsp:nvSpPr>
        <dsp:cNvPr id="0" name=""/>
        <dsp:cNvSpPr/>
      </dsp:nvSpPr>
      <dsp:spPr>
        <a:xfrm>
          <a:off x="0" y="272696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EA82718-6EF6-4AE7-8F47-7741A068797B}">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 pharmacy clinic admin assistant is hired/re-deployed to support clinic activities, ensuring the pharmacist is maximizing patient appointment time.</a:t>
          </a:r>
        </a:p>
      </dsp:txBody>
      <dsp:txXfrm>
        <a:off x="0" y="2726960"/>
        <a:ext cx="6666833" cy="1363480"/>
      </dsp:txXfrm>
    </dsp:sp>
    <dsp:sp modelId="{1FA15F51-9001-4281-B0B7-EC49EF3606AB}">
      <dsp:nvSpPr>
        <dsp:cNvPr id="0" name=""/>
        <dsp:cNvSpPr/>
      </dsp:nvSpPr>
      <dsp:spPr>
        <a:xfrm>
          <a:off x="0" y="409044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201110-47B9-46F2-989B-61BE264E5542}">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Based on demand in the geographical area and available staff, some clinic have been approved to provide care 20, 40  or up to 60 hours a week which includes a mixture of days, nights and weekend hours.</a:t>
          </a:r>
        </a:p>
      </dsp:txBody>
      <dsp:txXfrm>
        <a:off x="0" y="4090440"/>
        <a:ext cx="6666833" cy="13634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131E7-0BBE-40B0-ACFD-EBD2A39CA3CB}">
      <dsp:nvSpPr>
        <dsp:cNvPr id="0" name=""/>
        <dsp:cNvSpPr/>
      </dsp:nvSpPr>
      <dsp:spPr>
        <a:xfrm>
          <a:off x="0" y="2662"/>
          <a:ext cx="5334000" cy="92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F7516-BD37-4D4E-80C6-941BDBB71DB6}">
      <dsp:nvSpPr>
        <dsp:cNvPr id="0" name=""/>
        <dsp:cNvSpPr/>
      </dsp:nvSpPr>
      <dsp:spPr>
        <a:xfrm>
          <a:off x="278594" y="209881"/>
          <a:ext cx="507030" cy="506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1DA71-6BCD-49E1-8D20-62E955CEF57F}">
      <dsp:nvSpPr>
        <dsp:cNvPr id="0" name=""/>
        <dsp:cNvSpPr/>
      </dsp:nvSpPr>
      <dsp:spPr>
        <a:xfrm>
          <a:off x="1064218" y="2662"/>
          <a:ext cx="4033283" cy="92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65" tIns="97565" rIns="97565" bIns="97565" numCol="1" spcCol="1270" anchor="ctr" anchorCtr="0">
          <a:noAutofit/>
        </a:bodyPr>
        <a:lstStyle/>
        <a:p>
          <a:pPr marL="0" lvl="0" indent="0" algn="l" defTabSz="622300">
            <a:lnSpc>
              <a:spcPct val="100000"/>
            </a:lnSpc>
            <a:spcBef>
              <a:spcPct val="0"/>
            </a:spcBef>
            <a:spcAft>
              <a:spcPct val="35000"/>
            </a:spcAft>
            <a:buNone/>
          </a:pPr>
          <a:r>
            <a:rPr lang="en-US" sz="1400" kern="1200" dirty="0"/>
            <a:t>All </a:t>
          </a:r>
          <a:r>
            <a:rPr lang="en-US" sz="1400" kern="1200" dirty="0" err="1"/>
            <a:t>cppcc</a:t>
          </a:r>
          <a:r>
            <a:rPr lang="en-US" sz="1400" kern="1200" dirty="0"/>
            <a:t> staff should have/or in the near future will receive emails from Virtual Hallway to set up an account.  These are time sensitive to access the link within 48 hours to sign.</a:t>
          </a:r>
        </a:p>
      </dsp:txBody>
      <dsp:txXfrm>
        <a:off x="1064218" y="2662"/>
        <a:ext cx="4033283" cy="921873"/>
      </dsp:txXfrm>
    </dsp:sp>
    <dsp:sp modelId="{D1966D6A-4707-442F-8EBD-9D4DA2C5C17C}">
      <dsp:nvSpPr>
        <dsp:cNvPr id="0" name=""/>
        <dsp:cNvSpPr/>
      </dsp:nvSpPr>
      <dsp:spPr>
        <a:xfrm>
          <a:off x="0" y="1148020"/>
          <a:ext cx="5334000" cy="92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63EA8-D6F1-4BE9-AE8D-7947F67D1A6D}">
      <dsp:nvSpPr>
        <dsp:cNvPr id="0" name=""/>
        <dsp:cNvSpPr/>
      </dsp:nvSpPr>
      <dsp:spPr>
        <a:xfrm>
          <a:off x="278594" y="1355239"/>
          <a:ext cx="507030" cy="506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64062-23C3-4301-AF22-FE567EF7188B}">
      <dsp:nvSpPr>
        <dsp:cNvPr id="0" name=""/>
        <dsp:cNvSpPr/>
      </dsp:nvSpPr>
      <dsp:spPr>
        <a:xfrm>
          <a:off x="1064218" y="1148020"/>
          <a:ext cx="4033283" cy="92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65" tIns="97565" rIns="97565" bIns="97565" numCol="1" spcCol="1270" anchor="ctr" anchorCtr="0">
          <a:noAutofit/>
        </a:bodyPr>
        <a:lstStyle/>
        <a:p>
          <a:pPr marL="0" lvl="0" indent="0" algn="l" defTabSz="622300">
            <a:lnSpc>
              <a:spcPct val="100000"/>
            </a:lnSpc>
            <a:spcBef>
              <a:spcPct val="0"/>
            </a:spcBef>
            <a:spcAft>
              <a:spcPct val="35000"/>
            </a:spcAft>
            <a:buNone/>
          </a:pPr>
          <a:r>
            <a:rPr lang="en-US" sz="1400" kern="1200" dirty="0"/>
            <a:t>This is how you book an appointment to speak with NPs</a:t>
          </a:r>
        </a:p>
      </dsp:txBody>
      <dsp:txXfrm>
        <a:off x="1064218" y="1148020"/>
        <a:ext cx="4033283" cy="921873"/>
      </dsp:txXfrm>
    </dsp:sp>
    <dsp:sp modelId="{2710A16C-797E-4539-97A8-B7F9487D9414}">
      <dsp:nvSpPr>
        <dsp:cNvPr id="0" name=""/>
        <dsp:cNvSpPr/>
      </dsp:nvSpPr>
      <dsp:spPr>
        <a:xfrm>
          <a:off x="0" y="2293377"/>
          <a:ext cx="5334000" cy="92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29616-E316-4029-ADF4-A73B2E3E8989}">
      <dsp:nvSpPr>
        <dsp:cNvPr id="0" name=""/>
        <dsp:cNvSpPr/>
      </dsp:nvSpPr>
      <dsp:spPr>
        <a:xfrm>
          <a:off x="278594" y="2500596"/>
          <a:ext cx="507030" cy="506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7CCA3-4DBA-4CC5-9546-57376CB99015}">
      <dsp:nvSpPr>
        <dsp:cNvPr id="0" name=""/>
        <dsp:cNvSpPr/>
      </dsp:nvSpPr>
      <dsp:spPr>
        <a:xfrm>
          <a:off x="1064218" y="2293377"/>
          <a:ext cx="4033283" cy="92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65" tIns="97565" rIns="97565" bIns="97565" numCol="1" spcCol="1270" anchor="ctr" anchorCtr="0">
          <a:noAutofit/>
        </a:bodyPr>
        <a:lstStyle/>
        <a:p>
          <a:pPr marL="0" lvl="0" indent="0" algn="l" defTabSz="622300">
            <a:lnSpc>
              <a:spcPct val="100000"/>
            </a:lnSpc>
            <a:spcBef>
              <a:spcPct val="0"/>
            </a:spcBef>
            <a:spcAft>
              <a:spcPct val="35000"/>
            </a:spcAft>
            <a:buNone/>
          </a:pPr>
          <a:r>
            <a:rPr lang="en-US" sz="1400" kern="1200"/>
            <a:t>You are required to upload the patient’s consultation summary and PANS form for diagnosing HTN or T2D if they is why you are booking in</a:t>
          </a:r>
        </a:p>
      </dsp:txBody>
      <dsp:txXfrm>
        <a:off x="1064218" y="2293377"/>
        <a:ext cx="4033283" cy="921873"/>
      </dsp:txXfrm>
    </dsp:sp>
    <dsp:sp modelId="{6C9387A5-820A-4510-A039-76F1AA038062}">
      <dsp:nvSpPr>
        <dsp:cNvPr id="0" name=""/>
        <dsp:cNvSpPr/>
      </dsp:nvSpPr>
      <dsp:spPr>
        <a:xfrm>
          <a:off x="0" y="3438735"/>
          <a:ext cx="5334000" cy="920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18699-F8A5-419B-81A5-2086E9BBF0A4}">
      <dsp:nvSpPr>
        <dsp:cNvPr id="0" name=""/>
        <dsp:cNvSpPr/>
      </dsp:nvSpPr>
      <dsp:spPr>
        <a:xfrm>
          <a:off x="278594" y="3645954"/>
          <a:ext cx="507030" cy="506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5DD36-924F-4480-B7BC-9ED17DEE1713}">
      <dsp:nvSpPr>
        <dsp:cNvPr id="0" name=""/>
        <dsp:cNvSpPr/>
      </dsp:nvSpPr>
      <dsp:spPr>
        <a:xfrm>
          <a:off x="1064218" y="3438735"/>
          <a:ext cx="4033283" cy="92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65" tIns="97565" rIns="97565" bIns="97565" numCol="1" spcCol="1270" anchor="ctr" anchorCtr="0">
          <a:noAutofit/>
        </a:bodyPr>
        <a:lstStyle/>
        <a:p>
          <a:pPr marL="0" lvl="0" indent="0" algn="l" defTabSz="622300">
            <a:lnSpc>
              <a:spcPct val="100000"/>
            </a:lnSpc>
            <a:spcBef>
              <a:spcPct val="0"/>
            </a:spcBef>
            <a:spcAft>
              <a:spcPct val="35000"/>
            </a:spcAft>
            <a:buNone/>
          </a:pPr>
          <a:r>
            <a:rPr lang="en-US" sz="1400" kern="1200"/>
            <a:t>NP will call you (at phone line provided when booking) at apt time</a:t>
          </a:r>
        </a:p>
      </dsp:txBody>
      <dsp:txXfrm>
        <a:off x="1064218" y="3438735"/>
        <a:ext cx="4033283" cy="9218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9834B-C1D2-4268-AC4F-3BDA47BFEB3C}">
      <dsp:nvSpPr>
        <dsp:cNvPr id="0" name=""/>
        <dsp:cNvSpPr/>
      </dsp:nvSpPr>
      <dsp:spPr>
        <a:xfrm>
          <a:off x="282221" y="141040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DFA65-A03D-4934-B223-0A7DF97A4FA6}">
      <dsp:nvSpPr>
        <dsp:cNvPr id="0" name=""/>
        <dsp:cNvSpPr/>
      </dsp:nvSpPr>
      <dsp:spPr>
        <a:xfrm>
          <a:off x="570337" y="16985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DA208-507D-4829-BC11-61740364DB20}">
      <dsp:nvSpPr>
        <dsp:cNvPr id="0" name=""/>
        <dsp:cNvSpPr/>
      </dsp:nvSpPr>
      <dsp:spPr>
        <a:xfrm>
          <a:off x="1948202"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CA" sz="2000" kern="1200"/>
            <a:t>This is a project, and outcomes and data collection  are very important.  Need to reinstate all process</a:t>
          </a:r>
          <a:endParaRPr lang="en-US" sz="2000" kern="1200"/>
        </a:p>
      </dsp:txBody>
      <dsp:txXfrm>
        <a:off x="1948202" y="1410409"/>
        <a:ext cx="3233964" cy="1371985"/>
      </dsp:txXfrm>
    </dsp:sp>
    <dsp:sp modelId="{367B6352-CFF0-47F8-8B5D-C373D6177CB2}">
      <dsp:nvSpPr>
        <dsp:cNvPr id="0" name=""/>
        <dsp:cNvSpPr/>
      </dsp:nvSpPr>
      <dsp:spPr>
        <a:xfrm>
          <a:off x="5745661" y="141040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CDE0E-9747-4ABC-86AC-94606A0BFFF0}">
      <dsp:nvSpPr>
        <dsp:cNvPr id="0" name=""/>
        <dsp:cNvSpPr/>
      </dsp:nvSpPr>
      <dsp:spPr>
        <a:xfrm>
          <a:off x="6033778" y="16985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45FCF4-52AD-4F9F-9AE7-FBA56E9E5203}">
      <dsp:nvSpPr>
        <dsp:cNvPr id="0" name=""/>
        <dsp:cNvSpPr/>
      </dsp:nvSpPr>
      <dsp:spPr>
        <a:xfrm>
          <a:off x="7411643"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CA" sz="2000" kern="1200"/>
            <a:t>Clinical Data portal – all encounters</a:t>
          </a:r>
          <a:endParaRPr lang="en-US" sz="2000" kern="1200"/>
        </a:p>
      </dsp:txBody>
      <dsp:txXfrm>
        <a:off x="7411643" y="1410409"/>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45427-3A35-4565-8AC6-DB0E42569A52}">
      <dsp:nvSpPr>
        <dsp:cNvPr id="0" name=""/>
        <dsp:cNvSpPr/>
      </dsp:nvSpPr>
      <dsp:spPr>
        <a:xfrm>
          <a:off x="1582" y="137067"/>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8C6F5-DF9B-42DC-B731-77EEADC9C213}">
      <dsp:nvSpPr>
        <dsp:cNvPr id="0" name=""/>
        <dsp:cNvSpPr/>
      </dsp:nvSpPr>
      <dsp:spPr>
        <a:xfrm>
          <a:off x="1582" y="1446953"/>
          <a:ext cx="3261093" cy="132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This is a demonstration project funded by the Department of Health and Wellness, Pharmacy Service Agreement, Tariff Funding</a:t>
          </a:r>
        </a:p>
      </dsp:txBody>
      <dsp:txXfrm>
        <a:off x="1582" y="1446953"/>
        <a:ext cx="3261093" cy="1320458"/>
      </dsp:txXfrm>
    </dsp:sp>
    <dsp:sp modelId="{3A3267AC-940A-47C5-AF39-1BFBDE3E372D}">
      <dsp:nvSpPr>
        <dsp:cNvPr id="0" name=""/>
        <dsp:cNvSpPr/>
      </dsp:nvSpPr>
      <dsp:spPr>
        <a:xfrm>
          <a:off x="1582" y="2845784"/>
          <a:ext cx="3261093" cy="1209952"/>
        </a:xfrm>
        <a:prstGeom prst="rect">
          <a:avLst/>
        </a:prstGeom>
        <a:noFill/>
        <a:ln>
          <a:noFill/>
        </a:ln>
        <a:effectLst/>
      </dsp:spPr>
      <dsp:style>
        <a:lnRef idx="0">
          <a:scrgbClr r="0" g="0" b="0"/>
        </a:lnRef>
        <a:fillRef idx="0">
          <a:scrgbClr r="0" g="0" b="0"/>
        </a:fillRef>
        <a:effectRef idx="0">
          <a:scrgbClr r="0" g="0" b="0"/>
        </a:effectRef>
        <a:fontRef idx="minor"/>
      </dsp:style>
    </dsp:sp>
    <dsp:sp modelId="{53E7B111-F3C4-4090-9A70-5BCF58F09ECC}">
      <dsp:nvSpPr>
        <dsp:cNvPr id="0" name=""/>
        <dsp:cNvSpPr/>
      </dsp:nvSpPr>
      <dsp:spPr>
        <a:xfrm>
          <a:off x="3833367" y="137067"/>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5DC63-9A61-402B-B107-9DA2699A8ED7}">
      <dsp:nvSpPr>
        <dsp:cNvPr id="0" name=""/>
        <dsp:cNvSpPr/>
      </dsp:nvSpPr>
      <dsp:spPr>
        <a:xfrm>
          <a:off x="3833367" y="1446953"/>
          <a:ext cx="3261093" cy="132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The project is supported by a working group with representatives from Department of Health and Wellness, Nova Scotia Health, Pharmacy Association of Nova Scotia, Doctors Nova Scotia and community pharmacists.</a:t>
          </a:r>
        </a:p>
      </dsp:txBody>
      <dsp:txXfrm>
        <a:off x="3833367" y="1446953"/>
        <a:ext cx="3261093" cy="1320458"/>
      </dsp:txXfrm>
    </dsp:sp>
    <dsp:sp modelId="{2F32D2CD-00D5-4420-B5B8-EF30B216B088}">
      <dsp:nvSpPr>
        <dsp:cNvPr id="0" name=""/>
        <dsp:cNvSpPr/>
      </dsp:nvSpPr>
      <dsp:spPr>
        <a:xfrm>
          <a:off x="3833367" y="2845784"/>
          <a:ext cx="3261093" cy="1209952"/>
        </a:xfrm>
        <a:prstGeom prst="rect">
          <a:avLst/>
        </a:prstGeom>
        <a:noFill/>
        <a:ln>
          <a:noFill/>
        </a:ln>
        <a:effectLst/>
      </dsp:spPr>
      <dsp:style>
        <a:lnRef idx="0">
          <a:scrgbClr r="0" g="0" b="0"/>
        </a:lnRef>
        <a:fillRef idx="0">
          <a:scrgbClr r="0" g="0" b="0"/>
        </a:fillRef>
        <a:effectRef idx="0">
          <a:scrgbClr r="0" g="0" b="0"/>
        </a:effectRef>
        <a:fontRef idx="minor"/>
      </dsp:style>
    </dsp:sp>
    <dsp:sp modelId="{F143E460-8BD9-4E6E-99B7-89C9AD1A6AED}">
      <dsp:nvSpPr>
        <dsp:cNvPr id="0" name=""/>
        <dsp:cNvSpPr/>
      </dsp:nvSpPr>
      <dsp:spPr>
        <a:xfrm>
          <a:off x="7665152" y="137067"/>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E4F523-EC33-4E58-A8C2-5A556D7C0F49}">
      <dsp:nvSpPr>
        <dsp:cNvPr id="0" name=""/>
        <dsp:cNvSpPr/>
      </dsp:nvSpPr>
      <dsp:spPr>
        <a:xfrm>
          <a:off x="7665152" y="1446953"/>
          <a:ext cx="3261093" cy="132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We expect the data collection for the majority of the study to end  October 31, 2024, therefore Phase 3 will not participate in the overall data, only for ongoing research projects we will discuss later. The goals of the study were to evaluate:</a:t>
          </a:r>
        </a:p>
      </dsp:txBody>
      <dsp:txXfrm>
        <a:off x="7665152" y="1446953"/>
        <a:ext cx="3261093" cy="1320458"/>
      </dsp:txXfrm>
    </dsp:sp>
    <dsp:sp modelId="{F06F587C-BEA2-41CA-917A-E383A1519CD7}">
      <dsp:nvSpPr>
        <dsp:cNvPr id="0" name=""/>
        <dsp:cNvSpPr/>
      </dsp:nvSpPr>
      <dsp:spPr>
        <a:xfrm>
          <a:off x="7665152" y="2845784"/>
          <a:ext cx="3261093" cy="120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Patient Access and Satisfaction with Care</a:t>
          </a:r>
        </a:p>
        <a:p>
          <a:pPr marL="0" lvl="0" indent="0" algn="l" defTabSz="488950">
            <a:lnSpc>
              <a:spcPct val="90000"/>
            </a:lnSpc>
            <a:spcBef>
              <a:spcPct val="0"/>
            </a:spcBef>
            <a:spcAft>
              <a:spcPct val="35000"/>
            </a:spcAft>
            <a:buNone/>
          </a:pPr>
          <a:r>
            <a:rPr lang="en-US" sz="1100" kern="1200"/>
            <a:t>New appointment based pharmacy workflow models- impact to the pharmacy team</a:t>
          </a:r>
        </a:p>
        <a:p>
          <a:pPr marL="0" lvl="0" indent="0" algn="l" defTabSz="488950">
            <a:lnSpc>
              <a:spcPct val="90000"/>
            </a:lnSpc>
            <a:spcBef>
              <a:spcPct val="0"/>
            </a:spcBef>
            <a:spcAft>
              <a:spcPct val="35000"/>
            </a:spcAft>
            <a:buNone/>
          </a:pPr>
          <a:r>
            <a:rPr lang="en-US" sz="1100" kern="1200"/>
            <a:t>Impact of the clinics on the healthcare system (ER, community providers and stakeholders).  </a:t>
          </a:r>
        </a:p>
        <a:p>
          <a:pPr marL="0" lvl="0" indent="0" algn="l" defTabSz="488950">
            <a:lnSpc>
              <a:spcPct val="90000"/>
            </a:lnSpc>
            <a:spcBef>
              <a:spcPct val="0"/>
            </a:spcBef>
            <a:spcAft>
              <a:spcPct val="35000"/>
            </a:spcAft>
            <a:buNone/>
          </a:pPr>
          <a:r>
            <a:rPr lang="en-US" sz="1100" kern="1200"/>
            <a:t>Understand compensation models that are sustainable for pharmacies.</a:t>
          </a:r>
        </a:p>
      </dsp:txBody>
      <dsp:txXfrm>
        <a:off x="7665152" y="2845784"/>
        <a:ext cx="3261093" cy="1209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DE469-9E43-47C0-8ACE-65C71A58A8E8}">
      <dsp:nvSpPr>
        <dsp:cNvPr id="0" name=""/>
        <dsp:cNvSpPr/>
      </dsp:nvSpPr>
      <dsp:spPr>
        <a:xfrm>
          <a:off x="2169914" y="38099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B05B9E-54B1-4FD8-974B-9E59A2329F28}">
      <dsp:nvSpPr>
        <dsp:cNvPr id="0" name=""/>
        <dsp:cNvSpPr/>
      </dsp:nvSpPr>
      <dsp:spPr>
        <a:xfrm>
          <a:off x="765914" y="204052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CA" sz="2000" kern="1200"/>
            <a:t>CPPCC Clinic Page  (show page)</a:t>
          </a:r>
          <a:endParaRPr lang="en-US" sz="2000" kern="1200"/>
        </a:p>
      </dsp:txBody>
      <dsp:txXfrm>
        <a:off x="765914" y="2040521"/>
        <a:ext cx="4320000" cy="648000"/>
      </dsp:txXfrm>
    </dsp:sp>
    <dsp:sp modelId="{4E5699E8-4D41-44EA-82E4-DAD2FE9A3E19}">
      <dsp:nvSpPr>
        <dsp:cNvPr id="0" name=""/>
        <dsp:cNvSpPr/>
      </dsp:nvSpPr>
      <dsp:spPr>
        <a:xfrm>
          <a:off x="765914" y="2757137"/>
          <a:ext cx="4320000" cy="105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kern="1200"/>
            <a:t>Contacts</a:t>
          </a:r>
          <a:endParaRPr lang="en-US" sz="1500" kern="1200"/>
        </a:p>
        <a:p>
          <a:pPr marL="0" lvl="0" indent="0" algn="ctr" defTabSz="666750">
            <a:lnSpc>
              <a:spcPct val="90000"/>
            </a:lnSpc>
            <a:spcBef>
              <a:spcPct val="0"/>
            </a:spcBef>
            <a:spcAft>
              <a:spcPct val="35000"/>
            </a:spcAft>
            <a:buNone/>
          </a:pPr>
          <a:r>
            <a:rPr lang="en-CA" sz="1500" kern="1200"/>
            <a:t>Clinical tools</a:t>
          </a:r>
          <a:endParaRPr lang="en-US" sz="1500" kern="1200"/>
        </a:p>
        <a:p>
          <a:pPr marL="0" lvl="0" indent="0" algn="ctr" defTabSz="666750">
            <a:lnSpc>
              <a:spcPct val="90000"/>
            </a:lnSpc>
            <a:spcBef>
              <a:spcPct val="0"/>
            </a:spcBef>
            <a:spcAft>
              <a:spcPct val="35000"/>
            </a:spcAft>
            <a:buNone/>
          </a:pPr>
          <a:r>
            <a:rPr lang="en-CA" sz="1500" kern="1200"/>
            <a:t>Marketing Resources</a:t>
          </a:r>
          <a:endParaRPr lang="en-US" sz="1500" kern="1200"/>
        </a:p>
        <a:p>
          <a:pPr marL="0" lvl="0" indent="0" algn="ctr" defTabSz="666750">
            <a:lnSpc>
              <a:spcPct val="90000"/>
            </a:lnSpc>
            <a:spcBef>
              <a:spcPct val="0"/>
            </a:spcBef>
            <a:spcAft>
              <a:spcPct val="35000"/>
            </a:spcAft>
            <a:buNone/>
          </a:pPr>
          <a:r>
            <a:rPr lang="en-CA" sz="1500" kern="1200"/>
            <a:t>Implementation Tools</a:t>
          </a:r>
          <a:endParaRPr lang="en-US" sz="1500" kern="1200"/>
        </a:p>
      </dsp:txBody>
      <dsp:txXfrm>
        <a:off x="765914" y="2757137"/>
        <a:ext cx="4320000" cy="1054670"/>
      </dsp:txXfrm>
    </dsp:sp>
    <dsp:sp modelId="{43304D75-C270-4D2B-BB1E-B7046B9FCAEC}">
      <dsp:nvSpPr>
        <dsp:cNvPr id="0" name=""/>
        <dsp:cNvSpPr/>
      </dsp:nvSpPr>
      <dsp:spPr>
        <a:xfrm>
          <a:off x="7245914" y="38099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2D821B-3914-432F-BC12-1AEDAA6611E6}">
      <dsp:nvSpPr>
        <dsp:cNvPr id="0" name=""/>
        <dsp:cNvSpPr/>
      </dsp:nvSpPr>
      <dsp:spPr>
        <a:xfrm>
          <a:off x="5841914" y="204052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CA" sz="2000" kern="1200" dirty="0"/>
            <a:t>Member Lounge</a:t>
          </a:r>
        </a:p>
        <a:p>
          <a:pPr marL="0" lvl="0" indent="0" algn="ctr" defTabSz="889000">
            <a:lnSpc>
              <a:spcPct val="90000"/>
            </a:lnSpc>
            <a:spcBef>
              <a:spcPct val="0"/>
            </a:spcBef>
            <a:spcAft>
              <a:spcPct val="35000"/>
            </a:spcAft>
            <a:buNone/>
            <a:defRPr b="1"/>
          </a:pPr>
          <a:r>
            <a:rPr lang="en-CA" sz="2000" kern="1200" dirty="0"/>
            <a:t>(show page) </a:t>
          </a:r>
          <a:endParaRPr lang="en-US" sz="2000" kern="1200" dirty="0"/>
        </a:p>
      </dsp:txBody>
      <dsp:txXfrm>
        <a:off x="5841914" y="2040521"/>
        <a:ext cx="4320000" cy="648000"/>
      </dsp:txXfrm>
    </dsp:sp>
    <dsp:sp modelId="{AB0B9924-6F4D-46A9-B69C-771C6FA44940}">
      <dsp:nvSpPr>
        <dsp:cNvPr id="0" name=""/>
        <dsp:cNvSpPr/>
      </dsp:nvSpPr>
      <dsp:spPr>
        <a:xfrm>
          <a:off x="5841914" y="2757137"/>
          <a:ext cx="4320000" cy="105467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96C34-701C-4009-9C4D-9CCBE982D8F5}">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E4E2E-18C2-4C47-A52A-7DC9678C62E1}">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Raleway" pitchFamily="2" charset="77"/>
            </a:rPr>
            <a:t>Rx Renewal</a:t>
          </a:r>
        </a:p>
      </dsp:txBody>
      <dsp:txXfrm>
        <a:off x="417971" y="2644140"/>
        <a:ext cx="2889450" cy="720000"/>
      </dsp:txXfrm>
    </dsp:sp>
    <dsp:sp modelId="{00BB4E51-CB3D-40AF-97F8-649AA5E71F27}">
      <dsp:nvSpPr>
        <dsp:cNvPr id="0" name=""/>
        <dsp:cNvSpPr/>
      </dsp:nvSpPr>
      <dsp:spPr>
        <a:xfrm>
          <a:off x="4607673" y="987197"/>
          <a:ext cx="1300252" cy="1300252"/>
        </a:xfrm>
        <a:prstGeom prst="rect">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5A99B-D55C-4B77-A6EB-8FBD0C216E70}">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Raleway" pitchFamily="2" charset="77"/>
            </a:rPr>
            <a:t>Adaptation </a:t>
          </a:r>
        </a:p>
      </dsp:txBody>
      <dsp:txXfrm>
        <a:off x="3813075" y="2644140"/>
        <a:ext cx="2889450" cy="720000"/>
      </dsp:txXfrm>
    </dsp:sp>
    <dsp:sp modelId="{14E6EBBF-F689-4E6D-A339-B20DF16476A3}">
      <dsp:nvSpPr>
        <dsp:cNvPr id="0" name=""/>
        <dsp:cNvSpPr/>
      </dsp:nvSpPr>
      <dsp:spPr>
        <a:xfrm>
          <a:off x="7935001" y="930148"/>
          <a:ext cx="1435803" cy="152844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54C82-2455-462E-9F94-9FC04A09FD6B}">
      <dsp:nvSpPr>
        <dsp:cNvPr id="0" name=""/>
        <dsp:cNvSpPr/>
      </dsp:nvSpPr>
      <dsp:spPr>
        <a:xfrm>
          <a:off x="7208178" y="270118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Raleway" pitchFamily="2" charset="77"/>
            </a:rPr>
            <a:t>Therapeutic Substitution</a:t>
          </a:r>
        </a:p>
      </dsp:txBody>
      <dsp:txXfrm>
        <a:off x="7208178" y="2701189"/>
        <a:ext cx="28894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6EBBF-F689-4E6D-A339-B20DF16476A3}">
      <dsp:nvSpPr>
        <dsp:cNvPr id="0" name=""/>
        <dsp:cNvSpPr/>
      </dsp:nvSpPr>
      <dsp:spPr>
        <a:xfrm>
          <a:off x="916007" y="1083434"/>
          <a:ext cx="1078952" cy="1078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54C82-2455-462E-9F94-9FC04A09FD6B}">
      <dsp:nvSpPr>
        <dsp:cNvPr id="0" name=""/>
        <dsp:cNvSpPr/>
      </dsp:nvSpPr>
      <dsp:spPr>
        <a:xfrm>
          <a:off x="256647" y="2555923"/>
          <a:ext cx="2397672" cy="115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0" kern="1200" dirty="0">
              <a:solidFill>
                <a:srgbClr val="000000">
                  <a:hueOff val="0"/>
                  <a:satOff val="0"/>
                  <a:lumOff val="0"/>
                  <a:alphaOff val="0"/>
                </a:srgbClr>
              </a:solidFill>
              <a:latin typeface="Raleway"/>
              <a:ea typeface="+mn-ea"/>
              <a:cs typeface="+mn-cs"/>
            </a:rPr>
            <a:t>UTI – assessment and prescribing</a:t>
          </a:r>
        </a:p>
      </dsp:txBody>
      <dsp:txXfrm>
        <a:off x="256647" y="2555923"/>
        <a:ext cx="2397672" cy="1150971"/>
      </dsp:txXfrm>
    </dsp:sp>
    <dsp:sp modelId="{4C8A57BA-503C-5040-BC4B-E8DE1590CE9C}">
      <dsp:nvSpPr>
        <dsp:cNvPr id="0" name=""/>
        <dsp:cNvSpPr/>
      </dsp:nvSpPr>
      <dsp:spPr>
        <a:xfrm>
          <a:off x="3733272" y="1083434"/>
          <a:ext cx="1078952" cy="107895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DAB0A-7EB0-DA40-AE35-B3DE040A3460}">
      <dsp:nvSpPr>
        <dsp:cNvPr id="0" name=""/>
        <dsp:cNvSpPr/>
      </dsp:nvSpPr>
      <dsp:spPr>
        <a:xfrm>
          <a:off x="3073912" y="2555923"/>
          <a:ext cx="2397672" cy="115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0" kern="1200" dirty="0">
              <a:solidFill>
                <a:srgbClr val="000000">
                  <a:hueOff val="0"/>
                  <a:satOff val="0"/>
                  <a:lumOff val="0"/>
                  <a:alphaOff val="0"/>
                </a:srgbClr>
              </a:solidFill>
              <a:latin typeface="Raleway"/>
              <a:ea typeface="+mn-ea"/>
              <a:cs typeface="+mn-cs"/>
            </a:rPr>
            <a:t>Herpes Zoster – assessment and prescribing </a:t>
          </a:r>
        </a:p>
      </dsp:txBody>
      <dsp:txXfrm>
        <a:off x="3073912" y="2555923"/>
        <a:ext cx="2397672" cy="1150971"/>
      </dsp:txXfrm>
    </dsp:sp>
    <dsp:sp modelId="{89B92257-6566-0F47-8B95-14CECA387100}">
      <dsp:nvSpPr>
        <dsp:cNvPr id="0" name=""/>
        <dsp:cNvSpPr/>
      </dsp:nvSpPr>
      <dsp:spPr>
        <a:xfrm>
          <a:off x="6550538" y="1083434"/>
          <a:ext cx="1078952" cy="107895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98D04-7C79-4847-97D6-5144FD8483B3}">
      <dsp:nvSpPr>
        <dsp:cNvPr id="0" name=""/>
        <dsp:cNvSpPr/>
      </dsp:nvSpPr>
      <dsp:spPr>
        <a:xfrm>
          <a:off x="5950257" y="2634235"/>
          <a:ext cx="2397672" cy="115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aleway"/>
              <a:ea typeface="+mn-ea"/>
              <a:cs typeface="+mn-cs"/>
            </a:rPr>
            <a:t>Lyme Disease prevention</a:t>
          </a:r>
        </a:p>
        <a:p>
          <a:pPr marL="0" lvl="0" indent="0" algn="ctr" defTabSz="1022350">
            <a:lnSpc>
              <a:spcPct val="100000"/>
            </a:lnSpc>
            <a:spcBef>
              <a:spcPct val="0"/>
            </a:spcBef>
            <a:spcAft>
              <a:spcPct val="35000"/>
            </a:spcAft>
            <a:buNone/>
          </a:pPr>
          <a:r>
            <a:rPr lang="en-US" sz="2300" kern="1200" dirty="0">
              <a:latin typeface="Raleway"/>
              <a:ea typeface="+mn-ea"/>
              <a:cs typeface="+mn-cs"/>
            </a:rPr>
            <a:t>And Treatment</a:t>
          </a:r>
        </a:p>
      </dsp:txBody>
      <dsp:txXfrm>
        <a:off x="5950257" y="2634235"/>
        <a:ext cx="2397672" cy="1150971"/>
      </dsp:txXfrm>
    </dsp:sp>
    <dsp:sp modelId="{9062ED8D-2249-194E-A553-9FB8FBD603B3}">
      <dsp:nvSpPr>
        <dsp:cNvPr id="0" name=""/>
        <dsp:cNvSpPr/>
      </dsp:nvSpPr>
      <dsp:spPr>
        <a:xfrm>
          <a:off x="9367803" y="1083434"/>
          <a:ext cx="1078952" cy="1078952"/>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BBD93-A15D-C347-A05D-6F916636E7C6}">
      <dsp:nvSpPr>
        <dsp:cNvPr id="0" name=""/>
        <dsp:cNvSpPr/>
      </dsp:nvSpPr>
      <dsp:spPr>
        <a:xfrm>
          <a:off x="8708443" y="2555923"/>
          <a:ext cx="2397672" cy="115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aleway"/>
              <a:ea typeface="+mn-ea"/>
              <a:cs typeface="+mn-cs"/>
            </a:rPr>
            <a:t>COVID-19 </a:t>
          </a:r>
        </a:p>
        <a:p>
          <a:pPr marL="0" lvl="0" indent="0" algn="ctr" defTabSz="1022350">
            <a:lnSpc>
              <a:spcPct val="100000"/>
            </a:lnSpc>
            <a:spcBef>
              <a:spcPct val="0"/>
            </a:spcBef>
            <a:spcAft>
              <a:spcPct val="35000"/>
            </a:spcAft>
            <a:buNone/>
          </a:pPr>
          <a:r>
            <a:rPr lang="en-US" sz="2300" kern="1200" dirty="0">
              <a:latin typeface="Raleway"/>
              <a:ea typeface="+mn-ea"/>
              <a:cs typeface="+mn-cs"/>
            </a:rPr>
            <a:t>Cough</a:t>
          </a:r>
        </a:p>
      </dsp:txBody>
      <dsp:txXfrm>
        <a:off x="8708443" y="2555923"/>
        <a:ext cx="2397672" cy="11509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6EBBF-F689-4E6D-A339-B20DF16476A3}">
      <dsp:nvSpPr>
        <dsp:cNvPr id="0" name=""/>
        <dsp:cNvSpPr/>
      </dsp:nvSpPr>
      <dsp:spPr>
        <a:xfrm>
          <a:off x="899327" y="997406"/>
          <a:ext cx="1347905" cy="1347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54C82-2455-462E-9F94-9FC04A09FD6B}">
      <dsp:nvSpPr>
        <dsp:cNvPr id="0" name=""/>
        <dsp:cNvSpPr/>
      </dsp:nvSpPr>
      <dsp:spPr>
        <a:xfrm>
          <a:off x="75607" y="2763583"/>
          <a:ext cx="2995345" cy="103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aleway"/>
              <a:ea typeface="+mn-ea"/>
              <a:cs typeface="+mn-cs"/>
            </a:rPr>
            <a:t>Vaccines </a:t>
          </a:r>
        </a:p>
        <a:p>
          <a:pPr marL="0" lvl="0" indent="0" algn="ctr" defTabSz="1022350">
            <a:lnSpc>
              <a:spcPct val="100000"/>
            </a:lnSpc>
            <a:spcBef>
              <a:spcPct val="0"/>
            </a:spcBef>
            <a:spcAft>
              <a:spcPct val="35000"/>
            </a:spcAft>
            <a:buNone/>
          </a:pPr>
          <a:r>
            <a:rPr lang="en-US" sz="2300" kern="1200" dirty="0">
              <a:latin typeface="Raleway"/>
              <a:ea typeface="+mn-ea"/>
              <a:cs typeface="+mn-cs"/>
            </a:rPr>
            <a:t>(publicly funded)</a:t>
          </a:r>
        </a:p>
      </dsp:txBody>
      <dsp:txXfrm>
        <a:off x="75607" y="2763583"/>
        <a:ext cx="2995345" cy="1030915"/>
      </dsp:txXfrm>
    </dsp:sp>
    <dsp:sp modelId="{4C8A57BA-503C-5040-BC4B-E8DE1590CE9C}">
      <dsp:nvSpPr>
        <dsp:cNvPr id="0" name=""/>
        <dsp:cNvSpPr/>
      </dsp:nvSpPr>
      <dsp:spPr>
        <a:xfrm>
          <a:off x="4418858" y="995829"/>
          <a:ext cx="1347905" cy="134790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DAB0A-7EB0-DA40-AE35-B3DE040A3460}">
      <dsp:nvSpPr>
        <dsp:cNvPr id="0" name=""/>
        <dsp:cNvSpPr/>
      </dsp:nvSpPr>
      <dsp:spPr>
        <a:xfrm>
          <a:off x="3595138" y="2763583"/>
          <a:ext cx="2995345" cy="103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latin typeface="Raleway"/>
              <a:ea typeface="+mn-ea"/>
              <a:cs typeface="+mn-cs"/>
            </a:rPr>
            <a:t>Bloom Program</a:t>
          </a:r>
          <a:endParaRPr lang="en-US" sz="2300" kern="1200" dirty="0">
            <a:latin typeface="Raleway"/>
            <a:ea typeface="+mn-ea"/>
            <a:cs typeface="+mn-cs"/>
          </a:endParaRPr>
        </a:p>
      </dsp:txBody>
      <dsp:txXfrm>
        <a:off x="3595138" y="2763583"/>
        <a:ext cx="2995345" cy="1030915"/>
      </dsp:txXfrm>
    </dsp:sp>
    <dsp:sp modelId="{11218B2D-BC95-CD49-ACCC-7642DA413FF2}">
      <dsp:nvSpPr>
        <dsp:cNvPr id="0" name=""/>
        <dsp:cNvSpPr/>
      </dsp:nvSpPr>
      <dsp:spPr>
        <a:xfrm>
          <a:off x="7983963" y="1094825"/>
          <a:ext cx="2367582" cy="112941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8FDAB-D158-8B4B-81B9-496A5C9A698B}">
      <dsp:nvSpPr>
        <dsp:cNvPr id="0" name=""/>
        <dsp:cNvSpPr/>
      </dsp:nvSpPr>
      <dsp:spPr>
        <a:xfrm>
          <a:off x="7114669" y="2680442"/>
          <a:ext cx="4172486" cy="103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0" kern="1200" dirty="0">
              <a:solidFill>
                <a:srgbClr val="000000">
                  <a:hueOff val="0"/>
                  <a:satOff val="0"/>
                  <a:lumOff val="0"/>
                  <a:alphaOff val="0"/>
                </a:srgbClr>
              </a:solidFill>
              <a:latin typeface="Raleway"/>
              <a:ea typeface="+mn-ea"/>
              <a:cs typeface="+mn-cs"/>
            </a:rPr>
            <a:t>Anticoagulation Management service (INR testing and assessment)</a:t>
          </a:r>
        </a:p>
      </dsp:txBody>
      <dsp:txXfrm>
        <a:off x="7114669" y="2680442"/>
        <a:ext cx="4172486" cy="1030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6EBBF-F689-4E6D-A339-B20DF16476A3}">
      <dsp:nvSpPr>
        <dsp:cNvPr id="0" name=""/>
        <dsp:cNvSpPr/>
      </dsp:nvSpPr>
      <dsp:spPr>
        <a:xfrm>
          <a:off x="916007" y="1151533"/>
          <a:ext cx="1078952" cy="1078952"/>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54C82-2455-462E-9F94-9FC04A09FD6B}">
      <dsp:nvSpPr>
        <dsp:cNvPr id="0" name=""/>
        <dsp:cNvSpPr/>
      </dsp:nvSpPr>
      <dsp:spPr>
        <a:xfrm>
          <a:off x="256647" y="2603795"/>
          <a:ext cx="239767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aleway"/>
              <a:ea typeface="+mn-ea"/>
              <a:cs typeface="+mn-cs"/>
            </a:rPr>
            <a:t>Hormonal Contraception Management	</a:t>
          </a:r>
        </a:p>
      </dsp:txBody>
      <dsp:txXfrm>
        <a:off x="256647" y="2603795"/>
        <a:ext cx="2397672" cy="1035000"/>
      </dsp:txXfrm>
    </dsp:sp>
    <dsp:sp modelId="{92B7FB57-8870-6846-85B4-8C4454136C9C}">
      <dsp:nvSpPr>
        <dsp:cNvPr id="0" name=""/>
        <dsp:cNvSpPr/>
      </dsp:nvSpPr>
      <dsp:spPr>
        <a:xfrm>
          <a:off x="3733272" y="1151533"/>
          <a:ext cx="1078952" cy="1078952"/>
        </a:xfrm>
        <a:prstGeom prst="rect">
          <a:avLst/>
        </a:prstGeom>
        <a:blipFill rotWithShape="1">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DAAFA-AA23-0E40-A977-F2D01669252D}">
      <dsp:nvSpPr>
        <dsp:cNvPr id="0" name=""/>
        <dsp:cNvSpPr/>
      </dsp:nvSpPr>
      <dsp:spPr>
        <a:xfrm>
          <a:off x="3073912" y="2603795"/>
          <a:ext cx="239767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rtl="0">
            <a:lnSpc>
              <a:spcPct val="100000"/>
            </a:lnSpc>
            <a:spcBef>
              <a:spcPct val="0"/>
            </a:spcBef>
            <a:spcAft>
              <a:spcPct val="35000"/>
            </a:spcAft>
            <a:buNone/>
          </a:pPr>
          <a:r>
            <a:rPr lang="en-US" sz="2300" kern="1200" dirty="0">
              <a:latin typeface="Raleway"/>
              <a:ea typeface="+mn-ea"/>
              <a:cs typeface="+mn-cs"/>
            </a:rPr>
            <a:t>Public Health Initiatives- Close Contacts </a:t>
          </a:r>
        </a:p>
      </dsp:txBody>
      <dsp:txXfrm>
        <a:off x="3073912" y="2603795"/>
        <a:ext cx="2397672" cy="1035000"/>
      </dsp:txXfrm>
    </dsp:sp>
    <dsp:sp modelId="{4C8A57BA-503C-5040-BC4B-E8DE1590CE9C}">
      <dsp:nvSpPr>
        <dsp:cNvPr id="0" name=""/>
        <dsp:cNvSpPr/>
      </dsp:nvSpPr>
      <dsp:spPr>
        <a:xfrm>
          <a:off x="6550538" y="1151533"/>
          <a:ext cx="1078952" cy="10789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DAB0A-7EB0-DA40-AE35-B3DE040A3460}">
      <dsp:nvSpPr>
        <dsp:cNvPr id="0" name=""/>
        <dsp:cNvSpPr/>
      </dsp:nvSpPr>
      <dsp:spPr>
        <a:xfrm>
          <a:off x="5891178" y="2603795"/>
          <a:ext cx="239767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latin typeface="Raleway"/>
              <a:ea typeface="+mn-ea"/>
              <a:cs typeface="+mn-cs"/>
            </a:rPr>
            <a:t>Naloxone Home Kit Management</a:t>
          </a:r>
        </a:p>
      </dsp:txBody>
      <dsp:txXfrm>
        <a:off x="5891178" y="2603795"/>
        <a:ext cx="2397672" cy="1035000"/>
      </dsp:txXfrm>
    </dsp:sp>
    <dsp:sp modelId="{55D13217-0330-6B49-809F-9EA9F789C619}">
      <dsp:nvSpPr>
        <dsp:cNvPr id="0" name=""/>
        <dsp:cNvSpPr/>
      </dsp:nvSpPr>
      <dsp:spPr>
        <a:xfrm>
          <a:off x="9367803" y="1151533"/>
          <a:ext cx="1078952" cy="107895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328D0-86D7-7C4B-9808-738AF69A5437}">
      <dsp:nvSpPr>
        <dsp:cNvPr id="0" name=""/>
        <dsp:cNvSpPr/>
      </dsp:nvSpPr>
      <dsp:spPr>
        <a:xfrm>
          <a:off x="8708443" y="2603795"/>
          <a:ext cx="239767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latin typeface="Raleway"/>
              <a:ea typeface="+mn-ea"/>
              <a:cs typeface="+mn-cs"/>
            </a:rPr>
            <a:t>Medication Reviews</a:t>
          </a:r>
          <a:endParaRPr lang="en-US" sz="2300" kern="1200" dirty="0">
            <a:latin typeface="Raleway"/>
            <a:ea typeface="+mn-ea"/>
            <a:cs typeface="+mn-cs"/>
          </a:endParaRPr>
        </a:p>
      </dsp:txBody>
      <dsp:txXfrm>
        <a:off x="8708443" y="2603795"/>
        <a:ext cx="2397672" cy="103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F4CC3-9482-6945-8A07-9FFC8D4A0752}">
      <dsp:nvSpPr>
        <dsp:cNvPr id="0" name=""/>
        <dsp:cNvSpPr/>
      </dsp:nvSpPr>
      <dsp:spPr>
        <a:xfrm>
          <a:off x="0" y="0"/>
          <a:ext cx="2846294"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Raleway" pitchFamily="2" charset="77"/>
            </a:rPr>
            <a:t>GI</a:t>
          </a:r>
          <a:endParaRPr lang="en-CA" sz="1600" kern="1200" dirty="0">
            <a:latin typeface="Raleway" pitchFamily="2" charset="77"/>
          </a:endParaRPr>
        </a:p>
      </dsp:txBody>
      <dsp:txXfrm>
        <a:off x="0" y="0"/>
        <a:ext cx="2846294" cy="547200"/>
      </dsp:txXfrm>
    </dsp:sp>
    <dsp:sp modelId="{53CCF353-C3F0-4544-BC66-F7C93282BF82}">
      <dsp:nvSpPr>
        <dsp:cNvPr id="0" name=""/>
        <dsp:cNvSpPr/>
      </dsp:nvSpPr>
      <dsp:spPr>
        <a:xfrm>
          <a:off x="0" y="550980"/>
          <a:ext cx="2846294" cy="11995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Raleway" pitchFamily="2" charset="77"/>
            </a:rPr>
            <a:t>Diarrhea (non-infectious)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Heartburn/Reflux</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Hemorrhoids</a:t>
          </a:r>
          <a:endParaRPr lang="en-CA" sz="1600" kern="1200" dirty="0">
            <a:latin typeface="Raleway" pitchFamily="2" charset="77"/>
          </a:endParaRPr>
        </a:p>
        <a:p>
          <a:pPr marL="171450" lvl="1" indent="-171450" algn="l" defTabSz="711200">
            <a:lnSpc>
              <a:spcPct val="90000"/>
            </a:lnSpc>
            <a:spcBef>
              <a:spcPct val="0"/>
            </a:spcBef>
            <a:spcAft>
              <a:spcPct val="15000"/>
            </a:spcAft>
            <a:buChar char="•"/>
          </a:pPr>
          <a:r>
            <a:rPr lang="en-US" sz="1600" kern="1200" dirty="0">
              <a:latin typeface="Raleway" pitchFamily="2" charset="77"/>
            </a:rPr>
            <a:t>Nausea</a:t>
          </a:r>
          <a:endParaRPr lang="en-CA" sz="1600" kern="1200" dirty="0">
            <a:latin typeface="Raleway" pitchFamily="2" charset="77"/>
          </a:endParaRPr>
        </a:p>
      </dsp:txBody>
      <dsp:txXfrm>
        <a:off x="0" y="550980"/>
        <a:ext cx="2846294" cy="11995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9F2C1-B35B-45E6-A575-3A0689B316FB}" type="datetimeFigureOut">
              <a:rPr lang="en-CA" smtClean="0"/>
              <a:t>2024-10-07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B9437-8CE5-4797-8082-0E9B29070F51}" type="slidenum">
              <a:rPr lang="en-CA" smtClean="0"/>
              <a:t>‹#›</a:t>
            </a:fld>
            <a:endParaRPr lang="en-CA"/>
          </a:p>
        </p:txBody>
      </p:sp>
    </p:spTree>
    <p:extLst>
      <p:ext uri="{BB962C8B-B14F-4D97-AF65-F5344CB8AC3E}">
        <p14:creationId xmlns:p14="http://schemas.microsoft.com/office/powerpoint/2010/main" val="204319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is not limited to those without a family physician, but is intended to help support this population.   Pharmacists can also provide care within their scope, to reduce emergency room visits and free up appointment times at physician offices for appointments that are not within pharmacist scope (diagnostic/physical exams).</a:t>
            </a:r>
          </a:p>
        </p:txBody>
      </p:sp>
      <p:sp>
        <p:nvSpPr>
          <p:cNvPr id="4" name="Slide Number Placeholder 3"/>
          <p:cNvSpPr>
            <a:spLocks noGrp="1"/>
          </p:cNvSpPr>
          <p:nvPr>
            <p:ph type="sldNum" sz="quarter" idx="5"/>
          </p:nvPr>
        </p:nvSpPr>
        <p:spPr/>
        <p:txBody>
          <a:bodyPr/>
          <a:lstStyle/>
          <a:p>
            <a:fld id="{94EB9437-8CE5-4797-8082-0E9B29070F51}" type="slidenum">
              <a:rPr lang="en-CA" smtClean="0"/>
              <a:t>5</a:t>
            </a:fld>
            <a:endParaRPr lang="en-CA"/>
          </a:p>
        </p:txBody>
      </p:sp>
    </p:spTree>
    <p:extLst>
      <p:ext uri="{BB962C8B-B14F-4D97-AF65-F5344CB8AC3E}">
        <p14:creationId xmlns:p14="http://schemas.microsoft.com/office/powerpoint/2010/main" val="135098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reviews – have a number of providers – physicians and NPS referring patients for this service.    Often when large number of meds, support with deprescribing, determine if medications may be causing therapy problems etc.</a:t>
            </a:r>
          </a:p>
        </p:txBody>
      </p:sp>
      <p:sp>
        <p:nvSpPr>
          <p:cNvPr id="4" name="Slide Number Placeholder 3"/>
          <p:cNvSpPr>
            <a:spLocks noGrp="1"/>
          </p:cNvSpPr>
          <p:nvPr>
            <p:ph type="sldNum" sz="quarter" idx="5"/>
          </p:nvPr>
        </p:nvSpPr>
        <p:spPr/>
        <p:txBody>
          <a:bodyPr/>
          <a:lstStyle/>
          <a:p>
            <a:fld id="{94EB9437-8CE5-4797-8082-0E9B29070F51}" type="slidenum">
              <a:rPr lang="en-CA" smtClean="0"/>
              <a:t>20</a:t>
            </a:fld>
            <a:endParaRPr lang="en-CA"/>
          </a:p>
        </p:txBody>
      </p:sp>
    </p:spTree>
    <p:extLst>
      <p:ext uri="{BB962C8B-B14F-4D97-AF65-F5344CB8AC3E}">
        <p14:creationId xmlns:p14="http://schemas.microsoft.com/office/powerpoint/2010/main" val="396745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HEAD/ NOSE/ THROAT</a:t>
            </a:r>
            <a:endParaRPr lang="en-US" dirty="0"/>
          </a:p>
          <a:p>
            <a:r>
              <a:rPr lang="en-US" dirty="0"/>
              <a:t>Allergy Symptoms including the eyes and nose</a:t>
            </a:r>
          </a:p>
          <a:p>
            <a:r>
              <a:rPr lang="en-US" dirty="0"/>
              <a:t>Headache (mild)</a:t>
            </a:r>
            <a:endParaRPr lang="en-US" dirty="0">
              <a:ea typeface="Calibri"/>
              <a:cs typeface="Calibri"/>
            </a:endParaRPr>
          </a:p>
          <a:p>
            <a:r>
              <a:rPr lang="en-US" dirty="0"/>
              <a:t>Oral Thrush</a:t>
            </a:r>
            <a:endParaRPr lang="en-US" dirty="0">
              <a:ea typeface="Calibri"/>
              <a:cs typeface="Calibri"/>
            </a:endParaRPr>
          </a:p>
          <a:p>
            <a:r>
              <a:rPr lang="en-US" dirty="0"/>
              <a:t>Oral Ulcers</a:t>
            </a:r>
            <a:endParaRPr lang="en-US" dirty="0">
              <a:ea typeface="Calibri"/>
              <a:cs typeface="Calibri"/>
            </a:endParaRPr>
          </a:p>
          <a:p>
            <a:r>
              <a:rPr lang="en-US" dirty="0"/>
              <a:t>Sore Throat</a:t>
            </a:r>
            <a:endParaRPr lang="en-US" dirty="0">
              <a:ea typeface="Calibri"/>
              <a:cs typeface="Calibri"/>
            </a:endParaRPr>
          </a:p>
          <a:p>
            <a:r>
              <a:rPr lang="en-US" b="1" u="sng" dirty="0"/>
              <a:t>REPRODUCTIVE HEALTH</a:t>
            </a:r>
            <a:endParaRPr lang="en-US" dirty="0"/>
          </a:p>
          <a:p>
            <a:r>
              <a:rPr lang="en-US" dirty="0"/>
              <a:t>Birth Control</a:t>
            </a:r>
            <a:endParaRPr lang="en-US" dirty="0">
              <a:ea typeface="Calibri"/>
              <a:cs typeface="Calibri"/>
            </a:endParaRPr>
          </a:p>
          <a:p>
            <a:r>
              <a:rPr lang="en-US" dirty="0"/>
              <a:t>Dysmenorrhea (menstrual cramps)</a:t>
            </a:r>
            <a:endParaRPr lang="en-US" dirty="0">
              <a:ea typeface="Calibri"/>
              <a:cs typeface="Calibri"/>
            </a:endParaRPr>
          </a:p>
          <a:p>
            <a:r>
              <a:rPr lang="en-US" dirty="0"/>
              <a:t>Emergency Contraception</a:t>
            </a:r>
            <a:endParaRPr lang="en-US" dirty="0">
              <a:ea typeface="Calibri"/>
              <a:cs typeface="Calibri"/>
            </a:endParaRPr>
          </a:p>
          <a:p>
            <a:r>
              <a:rPr lang="en-US" dirty="0"/>
              <a:t>Vaginal Yeast Infections</a:t>
            </a:r>
            <a:endParaRPr lang="en-US" dirty="0">
              <a:ea typeface="Calibri"/>
              <a:cs typeface="Calibri"/>
            </a:endParaRPr>
          </a:p>
          <a:p>
            <a:r>
              <a:rPr lang="en-US" b="1" u="sng" dirty="0"/>
              <a:t>SKIN CONDITIONS</a:t>
            </a:r>
            <a:endParaRPr lang="en-US" dirty="0"/>
          </a:p>
          <a:p>
            <a:r>
              <a:rPr lang="en-US" dirty="0"/>
              <a:t>Acne (mild)</a:t>
            </a:r>
            <a:endParaRPr lang="en-US" dirty="0">
              <a:ea typeface="Calibri"/>
              <a:cs typeface="Calibri"/>
            </a:endParaRPr>
          </a:p>
          <a:p>
            <a:r>
              <a:rPr lang="en-US" dirty="0"/>
              <a:t>Calluses and Corns</a:t>
            </a:r>
            <a:endParaRPr lang="en-US" dirty="0">
              <a:ea typeface="Calibri"/>
              <a:cs typeface="Calibri"/>
            </a:endParaRPr>
          </a:p>
          <a:p>
            <a:r>
              <a:rPr lang="en-US" dirty="0"/>
              <a:t>Contact Allergic Dermatitis</a:t>
            </a:r>
            <a:endParaRPr lang="en-US" dirty="0">
              <a:ea typeface="Calibri"/>
              <a:cs typeface="Calibri"/>
            </a:endParaRPr>
          </a:p>
          <a:p>
            <a:r>
              <a:rPr lang="en-US" dirty="0"/>
              <a:t>Dandruff</a:t>
            </a:r>
            <a:endParaRPr lang="en-US" dirty="0">
              <a:ea typeface="Calibri"/>
              <a:cs typeface="Calibri"/>
            </a:endParaRPr>
          </a:p>
          <a:p>
            <a:r>
              <a:rPr lang="en-US" dirty="0"/>
              <a:t>Eczema (mild to moderate)</a:t>
            </a:r>
          </a:p>
          <a:p>
            <a:r>
              <a:rPr lang="en-US" dirty="0"/>
              <a:t>Fungal Infections of the Skin</a:t>
            </a:r>
          </a:p>
          <a:p>
            <a:r>
              <a:rPr lang="en-US" dirty="0"/>
              <a:t>Hives (mild)</a:t>
            </a:r>
            <a:endParaRPr lang="en-US" dirty="0">
              <a:ea typeface="Calibri"/>
              <a:cs typeface="Calibri"/>
            </a:endParaRPr>
          </a:p>
          <a:p>
            <a:r>
              <a:rPr lang="en-US" dirty="0"/>
              <a:t>Impetigo</a:t>
            </a:r>
            <a:endParaRPr lang="en-US" dirty="0">
              <a:ea typeface="Calibri"/>
              <a:cs typeface="Calibri"/>
            </a:endParaRPr>
          </a:p>
          <a:p>
            <a:r>
              <a:rPr lang="en-US" dirty="0"/>
              <a:t>Warts (excluding facial and genital)</a:t>
            </a:r>
          </a:p>
          <a:p>
            <a:r>
              <a:rPr lang="en-US" b="1" u="sng" dirty="0"/>
              <a:t>OTHER</a:t>
            </a:r>
            <a:endParaRPr lang="en-US" dirty="0"/>
          </a:p>
          <a:p>
            <a:r>
              <a:rPr lang="en-US" dirty="0"/>
              <a:t>Dry Eye</a:t>
            </a:r>
          </a:p>
          <a:p>
            <a:r>
              <a:rPr lang="en-US" dirty="0"/>
              <a:t>Joint Pain (minor)</a:t>
            </a:r>
          </a:p>
          <a:p>
            <a:r>
              <a:rPr lang="en-US" dirty="0"/>
              <a:t>Muscle Pain (minor)</a:t>
            </a:r>
          </a:p>
          <a:p>
            <a:r>
              <a:rPr lang="en-US" dirty="0"/>
              <a:t>Sleep Disorders (minor)</a:t>
            </a:r>
          </a:p>
          <a:p>
            <a:r>
              <a:rPr lang="en-US" dirty="0"/>
              <a:t>Smoking Cessation</a:t>
            </a:r>
          </a:p>
          <a:p>
            <a:r>
              <a:rPr lang="en-US" dirty="0"/>
              <a:t>Threadworms and Pinworms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7D8D14C-E350-4CD3-877A-7E2738C98502}" type="slidenum">
              <a:t>21</a:t>
            </a:fld>
            <a:endParaRPr lang="en-US"/>
          </a:p>
        </p:txBody>
      </p:sp>
    </p:spTree>
    <p:extLst>
      <p:ext uri="{BB962C8B-B14F-4D97-AF65-F5344CB8AC3E}">
        <p14:creationId xmlns:p14="http://schemas.microsoft.com/office/powerpoint/2010/main" val="302867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23</a:t>
            </a:fld>
            <a:endParaRPr lang="en-CA"/>
          </a:p>
        </p:txBody>
      </p:sp>
    </p:spTree>
    <p:extLst>
      <p:ext uri="{BB962C8B-B14F-4D97-AF65-F5344CB8AC3E}">
        <p14:creationId xmlns:p14="http://schemas.microsoft.com/office/powerpoint/2010/main" val="96972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24</a:t>
            </a:fld>
            <a:endParaRPr lang="en-CA"/>
          </a:p>
        </p:txBody>
      </p:sp>
    </p:spTree>
    <p:extLst>
      <p:ext uri="{BB962C8B-B14F-4D97-AF65-F5344CB8AC3E}">
        <p14:creationId xmlns:p14="http://schemas.microsoft.com/office/powerpoint/2010/main" val="280599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prescribing new medications is approved as a research project only for diabetes, COPD, asthma, CVD</a:t>
            </a:r>
          </a:p>
          <a:p>
            <a:r>
              <a:rPr lang="en-US" dirty="0"/>
              <a:t>Bring list of minor ailments </a:t>
            </a:r>
          </a:p>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25</a:t>
            </a:fld>
            <a:endParaRPr lang="en-CA"/>
          </a:p>
        </p:txBody>
      </p:sp>
    </p:spTree>
    <p:extLst>
      <p:ext uri="{BB962C8B-B14F-4D97-AF65-F5344CB8AC3E}">
        <p14:creationId xmlns:p14="http://schemas.microsoft.com/office/powerpoint/2010/main" val="1866725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26</a:t>
            </a:fld>
            <a:endParaRPr lang="en-CA"/>
          </a:p>
        </p:txBody>
      </p:sp>
    </p:spTree>
    <p:extLst>
      <p:ext uri="{BB962C8B-B14F-4D97-AF65-F5344CB8AC3E}">
        <p14:creationId xmlns:p14="http://schemas.microsoft.com/office/powerpoint/2010/main" val="350762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27</a:t>
            </a:fld>
            <a:endParaRPr lang="en-CA"/>
          </a:p>
        </p:txBody>
      </p:sp>
    </p:spTree>
    <p:extLst>
      <p:ext uri="{BB962C8B-B14F-4D97-AF65-F5344CB8AC3E}">
        <p14:creationId xmlns:p14="http://schemas.microsoft.com/office/powerpoint/2010/main" val="263563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28</a:t>
            </a:fld>
            <a:endParaRPr lang="en-US"/>
          </a:p>
        </p:txBody>
      </p:sp>
    </p:spTree>
    <p:extLst>
      <p:ext uri="{BB962C8B-B14F-4D97-AF65-F5344CB8AC3E}">
        <p14:creationId xmlns:p14="http://schemas.microsoft.com/office/powerpoint/2010/main" val="296330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ACCF0-5DF0-4529-ABA2-B868DADF9861}" type="slidenum">
              <a:rPr lang="en-US" smtClean="0"/>
              <a:t>40</a:t>
            </a:fld>
            <a:endParaRPr lang="en-US"/>
          </a:p>
        </p:txBody>
      </p:sp>
    </p:spTree>
    <p:extLst>
      <p:ext uri="{BB962C8B-B14F-4D97-AF65-F5344CB8AC3E}">
        <p14:creationId xmlns:p14="http://schemas.microsoft.com/office/powerpoint/2010/main" val="258824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latin typeface="Calibri" panose="020F0502020204030204" pitchFamily="34" charset="0"/>
                <a:ea typeface="Calibri" panose="020F0502020204030204" pitchFamily="34" charset="0"/>
                <a:cs typeface="Times New Roman" panose="02020603050405020304" pitchFamily="18" charset="0"/>
              </a:rPr>
              <a:t>As per NSCP Standards for Prescribing and Testing, pharmacists are required to notify a</a:t>
            </a:r>
            <a:r>
              <a:rPr lang="en-CA" spc="5" dirty="0">
                <a:effectLst/>
                <a:latin typeface="Calibri" panose="020F0502020204030204" pitchFamily="34" charset="0"/>
                <a:ea typeface="Calibri" panose="020F0502020204030204" pitchFamily="34" charset="0"/>
                <a:cs typeface="Times New Roman" panose="02020603050405020304" pitchFamily="18" charset="0"/>
              </a:rPr>
              <a:t> </a:t>
            </a:r>
            <a:r>
              <a:rPr lang="en-CA" dirty="0">
                <a:effectLst/>
                <a:latin typeface="Calibri" panose="020F0502020204030204" pitchFamily="34" charset="0"/>
                <a:ea typeface="Calibri" panose="020F0502020204030204" pitchFamily="34" charset="0"/>
                <a:cs typeface="Times New Roman" panose="02020603050405020304" pitchFamily="18" charset="0"/>
              </a:rPr>
              <a:t>patient’s family physician/NP of all test results and prescribing.</a:t>
            </a:r>
            <a:r>
              <a:rPr lang="en-CA" spc="5" dirty="0">
                <a:effectLst/>
                <a:latin typeface="Calibri" panose="020F0502020204030204" pitchFamily="34" charset="0"/>
                <a:ea typeface="Calibri" panose="020F0502020204030204" pitchFamily="34" charset="0"/>
                <a:cs typeface="Times New Roman" panose="02020603050405020304" pitchFamily="18" charset="0"/>
              </a:rPr>
              <a:t> </a:t>
            </a:r>
            <a:r>
              <a:rPr lang="en-CA" dirty="0">
                <a:effectLst/>
                <a:latin typeface="Calibri" panose="020F0502020204030204" pitchFamily="34" charset="0"/>
                <a:ea typeface="Calibri" panose="020F0502020204030204" pitchFamily="34" charset="0"/>
                <a:cs typeface="Times New Roman" panose="02020603050405020304" pitchFamily="18" charset="0"/>
              </a:rPr>
              <a:t>During this project, this requirement will be satisfied by sending a fax communication</a:t>
            </a:r>
            <a:endParaRPr lang="en-CA" dirty="0">
              <a:solidFill>
                <a:srgbClr val="0066A2"/>
              </a:solidFill>
            </a:endParaRPr>
          </a:p>
          <a:p>
            <a:endParaRPr lang="en-CA" dirty="0"/>
          </a:p>
        </p:txBody>
      </p:sp>
      <p:sp>
        <p:nvSpPr>
          <p:cNvPr id="4" name="Slide Number Placeholder 3"/>
          <p:cNvSpPr>
            <a:spLocks noGrp="1"/>
          </p:cNvSpPr>
          <p:nvPr>
            <p:ph type="sldNum" sz="quarter" idx="5"/>
          </p:nvPr>
        </p:nvSpPr>
        <p:spPr/>
        <p:txBody>
          <a:bodyPr/>
          <a:lstStyle/>
          <a:p>
            <a:fld id="{94EB9437-8CE5-4797-8082-0E9B29070F51}" type="slidenum">
              <a:rPr lang="en-CA" smtClean="0"/>
              <a:t>41</a:t>
            </a:fld>
            <a:endParaRPr lang="en-CA"/>
          </a:p>
        </p:txBody>
      </p:sp>
    </p:spTree>
    <p:extLst>
      <p:ext uri="{BB962C8B-B14F-4D97-AF65-F5344CB8AC3E}">
        <p14:creationId xmlns:p14="http://schemas.microsoft.com/office/powerpoint/2010/main" val="213643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is not limited to those without a family physician, but is intended to help support this population.   Pharmacists can also provide care within their scope, to reduce emergency room visits and free up appointment times at physician offices for appointments that are not within pharmacist scope (diagnostic/physical exams).</a:t>
            </a:r>
          </a:p>
        </p:txBody>
      </p:sp>
      <p:sp>
        <p:nvSpPr>
          <p:cNvPr id="4" name="Slide Number Placeholder 3"/>
          <p:cNvSpPr>
            <a:spLocks noGrp="1"/>
          </p:cNvSpPr>
          <p:nvPr>
            <p:ph type="sldNum" sz="quarter" idx="5"/>
          </p:nvPr>
        </p:nvSpPr>
        <p:spPr/>
        <p:txBody>
          <a:bodyPr/>
          <a:lstStyle/>
          <a:p>
            <a:fld id="{94EB9437-8CE5-4797-8082-0E9B29070F51}" type="slidenum">
              <a:rPr lang="en-CA" smtClean="0"/>
              <a:t>9</a:t>
            </a:fld>
            <a:endParaRPr lang="en-CA"/>
          </a:p>
        </p:txBody>
      </p:sp>
    </p:spTree>
    <p:extLst>
      <p:ext uri="{BB962C8B-B14F-4D97-AF65-F5344CB8AC3E}">
        <p14:creationId xmlns:p14="http://schemas.microsoft.com/office/powerpoint/2010/main" val="412287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42</a:t>
            </a:fld>
            <a:endParaRPr lang="en-US"/>
          </a:p>
        </p:txBody>
      </p:sp>
    </p:spTree>
    <p:extLst>
      <p:ext uri="{BB962C8B-B14F-4D97-AF65-F5344CB8AC3E}">
        <p14:creationId xmlns:p14="http://schemas.microsoft.com/office/powerpoint/2010/main" val="202407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43</a:t>
            </a:fld>
            <a:endParaRPr lang="en-US"/>
          </a:p>
        </p:txBody>
      </p:sp>
    </p:spTree>
    <p:extLst>
      <p:ext uri="{BB962C8B-B14F-4D97-AF65-F5344CB8AC3E}">
        <p14:creationId xmlns:p14="http://schemas.microsoft.com/office/powerpoint/2010/main" val="4117614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44</a:t>
            </a:fld>
            <a:endParaRPr lang="en-US"/>
          </a:p>
        </p:txBody>
      </p:sp>
    </p:spTree>
    <p:extLst>
      <p:ext uri="{BB962C8B-B14F-4D97-AF65-F5344CB8AC3E}">
        <p14:creationId xmlns:p14="http://schemas.microsoft.com/office/powerpoint/2010/main" val="3589960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45</a:t>
            </a:fld>
            <a:endParaRPr lang="en-US"/>
          </a:p>
        </p:txBody>
      </p:sp>
    </p:spTree>
    <p:extLst>
      <p:ext uri="{BB962C8B-B14F-4D97-AF65-F5344CB8AC3E}">
        <p14:creationId xmlns:p14="http://schemas.microsoft.com/office/powerpoint/2010/main" val="954948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46</a:t>
            </a:fld>
            <a:endParaRPr lang="en-US"/>
          </a:p>
        </p:txBody>
      </p:sp>
    </p:spTree>
    <p:extLst>
      <p:ext uri="{BB962C8B-B14F-4D97-AF65-F5344CB8AC3E}">
        <p14:creationId xmlns:p14="http://schemas.microsoft.com/office/powerpoint/2010/main" val="1019416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1ACCF0-5DF0-4529-ABA2-B868DADF98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61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48</a:t>
            </a:fld>
            <a:endParaRPr lang="en-US"/>
          </a:p>
        </p:txBody>
      </p:sp>
    </p:spTree>
    <p:extLst>
      <p:ext uri="{BB962C8B-B14F-4D97-AF65-F5344CB8AC3E}">
        <p14:creationId xmlns:p14="http://schemas.microsoft.com/office/powerpoint/2010/main" val="2750485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49</a:t>
            </a:fld>
            <a:endParaRPr lang="en-US"/>
          </a:p>
        </p:txBody>
      </p:sp>
    </p:spTree>
    <p:extLst>
      <p:ext uri="{BB962C8B-B14F-4D97-AF65-F5344CB8AC3E}">
        <p14:creationId xmlns:p14="http://schemas.microsoft.com/office/powerpoint/2010/main" val="275033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51</a:t>
            </a:fld>
            <a:endParaRPr lang="en-US"/>
          </a:p>
        </p:txBody>
      </p:sp>
    </p:spTree>
    <p:extLst>
      <p:ext uri="{BB962C8B-B14F-4D97-AF65-F5344CB8AC3E}">
        <p14:creationId xmlns:p14="http://schemas.microsoft.com/office/powerpoint/2010/main" val="308450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12</a:t>
            </a:fld>
            <a:endParaRPr lang="en-CA"/>
          </a:p>
        </p:txBody>
      </p:sp>
    </p:spTree>
    <p:extLst>
      <p:ext uri="{BB962C8B-B14F-4D97-AF65-F5344CB8AC3E}">
        <p14:creationId xmlns:p14="http://schemas.microsoft.com/office/powerpoint/2010/main" val="72872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13</a:t>
            </a:fld>
            <a:endParaRPr lang="en-CA"/>
          </a:p>
        </p:txBody>
      </p:sp>
    </p:spTree>
    <p:extLst>
      <p:ext uri="{BB962C8B-B14F-4D97-AF65-F5344CB8AC3E}">
        <p14:creationId xmlns:p14="http://schemas.microsoft.com/office/powerpoint/2010/main" val="110440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services offered.   Chronic disease care includes a review of all medications for the condition.  Pharmacists can adapt, substitute, start new medications, taper or discontinue.  It also includes review of non-pharm  or lifestyle factors that support patient meeting goals, use of devices (BP, glucose) to monitor their condition and/or POCT A1C and lipids if the patient is due. </a:t>
            </a:r>
          </a:p>
        </p:txBody>
      </p:sp>
      <p:sp>
        <p:nvSpPr>
          <p:cNvPr id="4" name="Slide Number Placeholder 3"/>
          <p:cNvSpPr>
            <a:spLocks noGrp="1"/>
          </p:cNvSpPr>
          <p:nvPr>
            <p:ph type="sldNum" sz="quarter" idx="5"/>
          </p:nvPr>
        </p:nvSpPr>
        <p:spPr/>
        <p:txBody>
          <a:bodyPr/>
          <a:lstStyle/>
          <a:p>
            <a:fld id="{94EB9437-8CE5-4797-8082-0E9B29070F51}" type="slidenum">
              <a:rPr lang="en-CA" smtClean="0"/>
              <a:t>14</a:t>
            </a:fld>
            <a:endParaRPr lang="en-CA"/>
          </a:p>
        </p:txBody>
      </p:sp>
    </p:spTree>
    <p:extLst>
      <p:ext uri="{BB962C8B-B14F-4D97-AF65-F5344CB8AC3E}">
        <p14:creationId xmlns:p14="http://schemas.microsoft.com/office/powerpoint/2010/main" val="179142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Substitution</a:t>
            </a:r>
          </a:p>
          <a:p>
            <a:r>
              <a:rPr lang="en-US" dirty="0"/>
              <a:t>- Sufficient information is obtained about the patient’s condition being treated, treatment goals, and prescribed drug for the pharmacist to ensure that the substitute drug has an equivalent therapeutic effect and supports the intended treatment goal; and • the therapeutic substitution will maintain/enhance the effectiveness of the patient’s drug therapy and/or improve adherence and will support the patient’s best interest with respect to financial, formulary, or payer considerations. </a:t>
            </a:r>
          </a:p>
        </p:txBody>
      </p:sp>
      <p:sp>
        <p:nvSpPr>
          <p:cNvPr id="4" name="Slide Number Placeholder 3"/>
          <p:cNvSpPr>
            <a:spLocks noGrp="1"/>
          </p:cNvSpPr>
          <p:nvPr>
            <p:ph type="sldNum" sz="quarter" idx="5"/>
          </p:nvPr>
        </p:nvSpPr>
        <p:spPr/>
        <p:txBody>
          <a:bodyPr/>
          <a:lstStyle/>
          <a:p>
            <a:fld id="{94EB9437-8CE5-4797-8082-0E9B29070F51}" type="slidenum">
              <a:rPr lang="en-CA" smtClean="0"/>
              <a:t>15</a:t>
            </a:fld>
            <a:endParaRPr lang="en-CA"/>
          </a:p>
        </p:txBody>
      </p:sp>
    </p:spTree>
    <p:extLst>
      <p:ext uri="{BB962C8B-B14F-4D97-AF65-F5344CB8AC3E}">
        <p14:creationId xmlns:p14="http://schemas.microsoft.com/office/powerpoint/2010/main" val="163024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16</a:t>
            </a:fld>
            <a:endParaRPr lang="en-US"/>
          </a:p>
        </p:txBody>
      </p:sp>
    </p:spTree>
    <p:extLst>
      <p:ext uri="{BB962C8B-B14F-4D97-AF65-F5344CB8AC3E}">
        <p14:creationId xmlns:p14="http://schemas.microsoft.com/office/powerpoint/2010/main" val="38251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4EB9437-8CE5-4797-8082-0E9B29070F51}" type="slidenum">
              <a:rPr lang="en-CA" smtClean="0"/>
              <a:t>17</a:t>
            </a:fld>
            <a:endParaRPr lang="en-CA"/>
          </a:p>
        </p:txBody>
      </p:sp>
    </p:spTree>
    <p:extLst>
      <p:ext uri="{BB962C8B-B14F-4D97-AF65-F5344CB8AC3E}">
        <p14:creationId xmlns:p14="http://schemas.microsoft.com/office/powerpoint/2010/main" val="4158233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18</a:t>
            </a:fld>
            <a:endParaRPr lang="en-US"/>
          </a:p>
        </p:txBody>
      </p:sp>
    </p:spTree>
    <p:extLst>
      <p:ext uri="{BB962C8B-B14F-4D97-AF65-F5344CB8AC3E}">
        <p14:creationId xmlns:p14="http://schemas.microsoft.com/office/powerpoint/2010/main" val="3770808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992C-2A12-818D-8C06-7858296E6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0DAFD7-1C33-5714-64D2-03CD22D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42FE5F9-05CF-F587-CDF0-77F9DC905D7E}"/>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5" name="Footer Placeholder 4">
            <a:extLst>
              <a:ext uri="{FF2B5EF4-FFF2-40B4-BE49-F238E27FC236}">
                <a16:creationId xmlns:a16="http://schemas.microsoft.com/office/drawing/2014/main" id="{94433ED6-37AA-CABF-40DF-1361EDB258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BE5873-3462-2498-6653-CFC9ECCECBC5}"/>
              </a:ext>
            </a:extLst>
          </p:cNvPr>
          <p:cNvSpPr>
            <a:spLocks noGrp="1"/>
          </p:cNvSpPr>
          <p:nvPr>
            <p:ph type="sldNum" sz="quarter" idx="12"/>
          </p:nvPr>
        </p:nvSpPr>
        <p:spPr/>
        <p:txBody>
          <a:bodyPr/>
          <a:lstStyle/>
          <a:p>
            <a:fld id="{8384E68E-3FDE-4D69-A7F3-006D96CC43E8}" type="slidenum">
              <a:rPr lang="en-CA" smtClean="0"/>
              <a:t>‹#›</a:t>
            </a:fld>
            <a:endParaRPr lang="en-CA"/>
          </a:p>
        </p:txBody>
      </p:sp>
    </p:spTree>
    <p:custDataLst>
      <p:tags r:id="rId1"/>
    </p:custDataLst>
    <p:extLst>
      <p:ext uri="{BB962C8B-B14F-4D97-AF65-F5344CB8AC3E}">
        <p14:creationId xmlns:p14="http://schemas.microsoft.com/office/powerpoint/2010/main" val="41290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6AEC-8AB1-EC52-7174-145411E8B02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23ACBE0-7152-61DF-7DB3-AFAFA6EE7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F23A2D-8169-7926-E8FD-2707CF8EB634}"/>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5" name="Footer Placeholder 4">
            <a:extLst>
              <a:ext uri="{FF2B5EF4-FFF2-40B4-BE49-F238E27FC236}">
                <a16:creationId xmlns:a16="http://schemas.microsoft.com/office/drawing/2014/main" id="{B149CE25-518F-FD47-5157-115DBE6D85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B69695-9021-3EA9-F3C0-9AB450504A78}"/>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141062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4F12E-66D7-44F3-76CD-88D492F297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51FD7F-705D-391A-DC87-92826E5A01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A73615-61BE-9930-D4B8-F6E87D1346BC}"/>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5" name="Footer Placeholder 4">
            <a:extLst>
              <a:ext uri="{FF2B5EF4-FFF2-40B4-BE49-F238E27FC236}">
                <a16:creationId xmlns:a16="http://schemas.microsoft.com/office/drawing/2014/main" id="{875B3EB0-6AC4-6971-C0BE-3A1F483C21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21D9AB-1284-D7E8-1B1B-40425A3DE199}"/>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65025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3E47-7ED3-D8D1-8E34-4335207D732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7D55976-3E14-EF76-0821-553DCDD35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033DC0-92A5-B5BF-B8C9-A998E410EAC0}"/>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5" name="Footer Placeholder 4">
            <a:extLst>
              <a:ext uri="{FF2B5EF4-FFF2-40B4-BE49-F238E27FC236}">
                <a16:creationId xmlns:a16="http://schemas.microsoft.com/office/drawing/2014/main" id="{D857179C-75E6-6183-4180-ADF42A2D516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462925-A72D-44C7-7A86-B0288C2B6436}"/>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263769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BD32-5624-033E-7336-0CE662A55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A562E2C-FD45-6DA5-CBD2-F828F063B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92176-4EAE-FBFF-DA1D-AEA6D513B2A0}"/>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5" name="Footer Placeholder 4">
            <a:extLst>
              <a:ext uri="{FF2B5EF4-FFF2-40B4-BE49-F238E27FC236}">
                <a16:creationId xmlns:a16="http://schemas.microsoft.com/office/drawing/2014/main" id="{B920F419-83AC-41B0-9C8E-8B3B9177C5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23F627-2653-FF2E-882A-877DF999C90C}"/>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25638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57DC-228C-5EF4-CDFF-662078FD0B8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875A25-DC9B-80AB-47ED-6B6F8F0386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22CEA6C-EBDF-6E8D-F473-489E8799F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C4C1C1E-7CDD-F140-5116-2A243B5F8647}"/>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6" name="Footer Placeholder 5">
            <a:extLst>
              <a:ext uri="{FF2B5EF4-FFF2-40B4-BE49-F238E27FC236}">
                <a16:creationId xmlns:a16="http://schemas.microsoft.com/office/drawing/2014/main" id="{44E515A2-27C1-D3D7-5DB5-A7D59F3324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DCE383-1BB7-7A4A-C3AC-0BC64FF176C7}"/>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20652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5D1D-BE72-F7F6-BBAD-73E3A57852F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AAC766F-3EF4-4C14-00A9-0BDE7B04D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C89BB-10C3-10DD-07DD-724E19BCB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29D492C-D4BF-FF20-672B-5CEAB78DE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752CA-2F16-B02B-27D7-0166501595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BAE4194-0DCC-6BD4-F240-6E04ADB9870F}"/>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8" name="Footer Placeholder 7">
            <a:extLst>
              <a:ext uri="{FF2B5EF4-FFF2-40B4-BE49-F238E27FC236}">
                <a16:creationId xmlns:a16="http://schemas.microsoft.com/office/drawing/2014/main" id="{63448446-3A27-8D66-56D6-11A9795241A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5D70F45-8382-B234-F06A-63EDC72E3036}"/>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43347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52C2-DBD4-6897-B5D1-D319A4DD3A1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93DC039-9FA4-FEE8-F7B1-E2D89965A101}"/>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4" name="Footer Placeholder 3">
            <a:extLst>
              <a:ext uri="{FF2B5EF4-FFF2-40B4-BE49-F238E27FC236}">
                <a16:creationId xmlns:a16="http://schemas.microsoft.com/office/drawing/2014/main" id="{CF842BA5-959C-C391-7600-2A80290EE69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12118C-79E2-9D96-72BF-CF20ED22DB6E}"/>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24472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D7B30-1D76-AF13-3BCE-C7A8595F7EBC}"/>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3" name="Footer Placeholder 2">
            <a:extLst>
              <a:ext uri="{FF2B5EF4-FFF2-40B4-BE49-F238E27FC236}">
                <a16:creationId xmlns:a16="http://schemas.microsoft.com/office/drawing/2014/main" id="{57B01939-6DD0-3C8C-5673-D4D48B9B505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D19FD56-4A5A-4DD1-5B13-4726F74005DE}"/>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62096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22-B48E-5073-1660-2A4D58AEA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48A3410-E7A4-2FD7-6A43-A7C77C175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A635C4B-AB9D-9F23-8AFE-EC9FC254E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1BDC6-EACB-BD60-ED21-D209468E6C37}"/>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6" name="Footer Placeholder 5">
            <a:extLst>
              <a:ext uri="{FF2B5EF4-FFF2-40B4-BE49-F238E27FC236}">
                <a16:creationId xmlns:a16="http://schemas.microsoft.com/office/drawing/2014/main" id="{0C75EA2F-CA0F-0C58-0147-98ABC7E6CAE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A17813-539B-5359-5D32-7ACB02528EF6}"/>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220774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1B5E-3E1A-D613-E53E-3AE6A275C2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F0512E-66C7-7CB8-1C8C-151D4D0AE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C75B836-C59F-7C51-7E12-C8C5848BB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93C334-A04E-252A-21FC-45B4B37D4AB1}"/>
              </a:ext>
            </a:extLst>
          </p:cNvPr>
          <p:cNvSpPr>
            <a:spLocks noGrp="1"/>
          </p:cNvSpPr>
          <p:nvPr>
            <p:ph type="dt" sz="half" idx="10"/>
          </p:nvPr>
        </p:nvSpPr>
        <p:spPr/>
        <p:txBody>
          <a:bodyPr/>
          <a:lstStyle/>
          <a:p>
            <a:fld id="{94584797-7159-4EEE-88B2-28B9C4FCFB3B}" type="datetimeFigureOut">
              <a:rPr lang="en-CA" smtClean="0"/>
              <a:t>2024-10-07</a:t>
            </a:fld>
            <a:endParaRPr lang="en-CA"/>
          </a:p>
        </p:txBody>
      </p:sp>
      <p:sp>
        <p:nvSpPr>
          <p:cNvPr id="6" name="Footer Placeholder 5">
            <a:extLst>
              <a:ext uri="{FF2B5EF4-FFF2-40B4-BE49-F238E27FC236}">
                <a16:creationId xmlns:a16="http://schemas.microsoft.com/office/drawing/2014/main" id="{0EFAD335-22C8-9C4B-9485-94C792848FD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B6DA96-3B1D-2D53-BF1D-C0B5AF6A8134}"/>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421557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7B948-9EAA-2DA8-561C-48E0227C7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DABFC3-EF8E-C8F3-3D7B-9F395F8E3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471FD6-00A7-6FC8-E9D9-4F80F2EC1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84797-7159-4EEE-88B2-28B9C4FCFB3B}" type="datetimeFigureOut">
              <a:rPr lang="en-CA" smtClean="0"/>
              <a:t>2024-10-07</a:t>
            </a:fld>
            <a:endParaRPr lang="en-CA"/>
          </a:p>
        </p:txBody>
      </p:sp>
      <p:sp>
        <p:nvSpPr>
          <p:cNvPr id="5" name="Footer Placeholder 4">
            <a:extLst>
              <a:ext uri="{FF2B5EF4-FFF2-40B4-BE49-F238E27FC236}">
                <a16:creationId xmlns:a16="http://schemas.microsoft.com/office/drawing/2014/main" id="{5749B553-5B58-E058-BD87-DC8667E12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918796C-347F-35D3-FF6C-9CC20EED6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E68E-3FDE-4D69-A7F3-006D96CC43E8}" type="slidenum">
              <a:rPr lang="en-CA" smtClean="0"/>
              <a:t>‹#›</a:t>
            </a:fld>
            <a:endParaRPr lang="en-CA"/>
          </a:p>
        </p:txBody>
      </p:sp>
    </p:spTree>
    <p:extLst>
      <p:ext uri="{BB962C8B-B14F-4D97-AF65-F5344CB8AC3E}">
        <p14:creationId xmlns:p14="http://schemas.microsoft.com/office/powerpoint/2010/main" val="1148048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pans.memberlounge.app/"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pans.ns.ca/cpams" TargetMode="External"/><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26" Type="http://schemas.openxmlformats.org/officeDocument/2006/relationships/diagramColors" Target="../diagrams/colors13.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5" Type="http://schemas.openxmlformats.org/officeDocument/2006/relationships/diagramQuickStyle" Target="../diagrams/quickStyle13.xml"/><Relationship Id="rId2" Type="http://schemas.openxmlformats.org/officeDocument/2006/relationships/notesSlide" Target="../notesSlides/notesSlide11.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openxmlformats.org/officeDocument/2006/relationships/diagramLayout" Target="../diagrams/layout13.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diagramData" Target="../diagrams/data13.xml"/><Relationship Id="rId28" Type="http://schemas.openxmlformats.org/officeDocument/2006/relationships/image" Target="../media/image2.png"/><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 Id="rId27" Type="http://schemas.microsoft.com/office/2007/relationships/diagramDrawing" Target="../diagrams/drawing1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notesSlide" Target="../notesSlides/notesSlide17.xml"/><Relationship Id="rId7" Type="http://schemas.openxmlformats.org/officeDocument/2006/relationships/diagramQuickStyle" Target="../diagrams/quickStyle1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60.png"/><Relationship Id="rId9" Type="http://schemas.microsoft.com/office/2007/relationships/diagramDrawing" Target="../diagrams/drawing16.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64.jpeg"/><Relationship Id="rId7" Type="http://schemas.openxmlformats.org/officeDocument/2006/relationships/diagramColors" Target="../diagrams/colors19.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65.jpeg"/><Relationship Id="rId4" Type="http://schemas.openxmlformats.org/officeDocument/2006/relationships/diagramData" Target="../diagrams/data19.xml"/><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8" Type="http://schemas.openxmlformats.org/officeDocument/2006/relationships/hyperlink" Target="mailto:COVIDVaccineConsult@nshealth.ca" TargetMode="External"/><Relationship Id="rId3" Type="http://schemas.openxmlformats.org/officeDocument/2006/relationships/hyperlink" Target="mailto:lisa@pans.ns.ca" TargetMode="External"/><Relationship Id="rId7" Type="http://schemas.openxmlformats.org/officeDocument/2006/relationships/hyperlink" Target="https://pans.ns.ca/sites/default/files/addiction_medicine_consult_service_information_card_july_final.pdf" TargetMode="Externa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www.facebook.com/JaimeMcDonaldPharmD" TargetMode="External"/><Relationship Id="rId11" Type="http://schemas.openxmlformats.org/officeDocument/2006/relationships/hyperlink" Target="mailto:support@virtualhallway.ca" TargetMode="External"/><Relationship Id="rId5" Type="http://schemas.openxmlformats.org/officeDocument/2006/relationships/hyperlink" Target="mailto:pharmpractice@pans.ns.ca" TargetMode="External"/><Relationship Id="rId10" Type="http://schemas.openxmlformats.org/officeDocument/2006/relationships/hyperlink" Target="mailto:MedAccessSupport@telus.com" TargetMode="External"/><Relationship Id="rId4" Type="http://schemas.openxmlformats.org/officeDocument/2006/relationships/hyperlink" Target="mailto:suzanne@pans.ns.ca" TargetMode="External"/><Relationship Id="rId9" Type="http://schemas.openxmlformats.org/officeDocument/2006/relationships/hyperlink" Target="mailto:ardx.swupdatecanada@abbot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74.png"/><Relationship Id="rId4" Type="http://schemas.openxmlformats.org/officeDocument/2006/relationships/diagramLayout" Target="../diagrams/layout20.xml"/><Relationship Id="rId9" Type="http://schemas.openxmlformats.org/officeDocument/2006/relationships/hyperlink" Target="https://www.canva.com/design/DAGL3nDIHD0/IkZQbJXrMUEk2dR-iYqiMg/watch?utm_content=DAGL3nDIHD0&amp;utm_campaign=designshare&amp;utm_medium=link&amp;utm_source=edito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7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2.png"/><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hyperlink" Target="https://24.selectsurvey.net/researchpowerinc/CPPCC_clinic_report"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82.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2" Type="http://schemas.openxmlformats.org/officeDocument/2006/relationships/hyperlink" Target="https://www.nspharmacists.ca/wp-content/uploads/SOP_PrescribingDrugs.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qualtricsxm8g3hxdxrm.qualtrics.com/jfe/form/SV_55ZkDnqzL1sIer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hyperlink" Target="https://pans.ns.ca/community-pharmacy-primary-care-clinic-demonstration-project-clinic-resources"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3A1C616-2FFF-0C99-5AF3-1890A9AC92B0}"/>
              </a:ext>
            </a:extLst>
          </p:cNvPr>
          <p:cNvSpPr>
            <a:spLocks noGrp="1"/>
          </p:cNvSpPr>
          <p:nvPr>
            <p:ph type="ctrTitle"/>
          </p:nvPr>
        </p:nvSpPr>
        <p:spPr>
          <a:xfrm>
            <a:off x="1314824" y="735106"/>
            <a:ext cx="10053763" cy="2928470"/>
          </a:xfrm>
        </p:spPr>
        <p:txBody>
          <a:bodyPr anchor="b">
            <a:normAutofit/>
          </a:bodyPr>
          <a:lstStyle/>
          <a:p>
            <a:r>
              <a:rPr lang="en-CA" sz="4800" dirty="0">
                <a:solidFill>
                  <a:srgbClr val="FFFFFF"/>
                </a:solidFill>
              </a:rPr>
              <a:t>CPPCC Project Launch Training</a:t>
            </a:r>
            <a:br>
              <a:rPr lang="en-CA" sz="4800" dirty="0">
                <a:solidFill>
                  <a:srgbClr val="FFFFFF"/>
                </a:solidFill>
              </a:rPr>
            </a:br>
            <a:r>
              <a:rPr lang="en-CA" sz="4800" dirty="0">
                <a:solidFill>
                  <a:srgbClr val="FFFFFF"/>
                </a:solidFill>
              </a:rPr>
              <a:t>October 2024 </a:t>
            </a:r>
          </a:p>
        </p:txBody>
      </p:sp>
      <p:sp>
        <p:nvSpPr>
          <p:cNvPr id="3" name="Subtitle 2">
            <a:extLst>
              <a:ext uri="{FF2B5EF4-FFF2-40B4-BE49-F238E27FC236}">
                <a16:creationId xmlns:a16="http://schemas.microsoft.com/office/drawing/2014/main" id="{2AA1271A-9193-887F-0223-1C09B3C27B6C}"/>
              </a:ext>
            </a:extLst>
          </p:cNvPr>
          <p:cNvSpPr>
            <a:spLocks noGrp="1"/>
          </p:cNvSpPr>
          <p:nvPr>
            <p:ph type="subTitle" idx="1"/>
          </p:nvPr>
        </p:nvSpPr>
        <p:spPr>
          <a:xfrm>
            <a:off x="1350682" y="4870824"/>
            <a:ext cx="10005951" cy="1458258"/>
          </a:xfrm>
        </p:spPr>
        <p:txBody>
          <a:bodyPr anchor="ctr">
            <a:normAutofit/>
          </a:bodyPr>
          <a:lstStyle/>
          <a:p>
            <a:pPr algn="l"/>
            <a:endParaRPr lang="en-CA" dirty="0"/>
          </a:p>
        </p:txBody>
      </p:sp>
      <p:pic>
        <p:nvPicPr>
          <p:cNvPr id="4" name="Picture 3">
            <a:extLst>
              <a:ext uri="{FF2B5EF4-FFF2-40B4-BE49-F238E27FC236}">
                <a16:creationId xmlns:a16="http://schemas.microsoft.com/office/drawing/2014/main" id="{B04D77B1-26BE-DA40-E393-AD1DA9A1B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033" y="4398682"/>
            <a:ext cx="8273928" cy="2114204"/>
          </a:xfrm>
          <a:prstGeom prst="rect">
            <a:avLst/>
          </a:prstGeom>
        </p:spPr>
      </p:pic>
    </p:spTree>
    <p:extLst>
      <p:ext uri="{BB962C8B-B14F-4D97-AF65-F5344CB8AC3E}">
        <p14:creationId xmlns:p14="http://schemas.microsoft.com/office/powerpoint/2010/main" val="194862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B16D0AE-49DC-EC58-3C46-4EE52115A8DB}"/>
              </a:ext>
            </a:extLst>
          </p:cNvPr>
          <p:cNvPicPr>
            <a:picLocks noGrp="1" noChangeAspect="1"/>
          </p:cNvPicPr>
          <p:nvPr>
            <p:ph idx="1"/>
          </p:nvPr>
        </p:nvPicPr>
        <p:blipFill>
          <a:blip r:embed="rId3"/>
          <a:stretch>
            <a:fillRect/>
          </a:stretch>
        </p:blipFill>
        <p:spPr>
          <a:xfrm>
            <a:off x="3276600" y="442807"/>
            <a:ext cx="8564563" cy="6294648"/>
          </a:xfrm>
        </p:spPr>
      </p:pic>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325014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3218400" y="365125"/>
            <a:ext cx="8135400" cy="1325563"/>
          </a:xfrm>
        </p:spPr>
        <p:txBody>
          <a:bodyPr/>
          <a:lstStyle/>
          <a:p>
            <a:endParaRPr lang="en-CA" dirty="0"/>
          </a:p>
        </p:txBody>
      </p:sp>
      <p:pic>
        <p:nvPicPr>
          <p:cNvPr id="10" name="Content Placeholder 9">
            <a:extLst>
              <a:ext uri="{FF2B5EF4-FFF2-40B4-BE49-F238E27FC236}">
                <a16:creationId xmlns:a16="http://schemas.microsoft.com/office/drawing/2014/main" id="{DE54C824-F809-540E-BDC9-2AAE478A7C9B}"/>
              </a:ext>
            </a:extLst>
          </p:cNvPr>
          <p:cNvPicPr>
            <a:picLocks noGrp="1" noChangeAspect="1"/>
          </p:cNvPicPr>
          <p:nvPr>
            <p:ph idx="1"/>
          </p:nvPr>
        </p:nvPicPr>
        <p:blipFill>
          <a:blip r:embed="rId3"/>
          <a:stretch>
            <a:fillRect/>
          </a:stretch>
        </p:blipFill>
        <p:spPr>
          <a:xfrm>
            <a:off x="3550920" y="25856"/>
            <a:ext cx="5616601" cy="6543219"/>
          </a:xfrm>
        </p:spPr>
      </p:pic>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400583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698400"/>
          </a:xfrm>
        </p:spPr>
        <p:txBody>
          <a:bodyPr/>
          <a:lstStyle/>
          <a:p>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
        <p:nvSpPr>
          <p:cNvPr id="8" name="Text Placeholder 7">
            <a:extLst>
              <a:ext uri="{FF2B5EF4-FFF2-40B4-BE49-F238E27FC236}">
                <a16:creationId xmlns:a16="http://schemas.microsoft.com/office/drawing/2014/main" id="{E4A6ACC3-88DF-A8E7-194F-4646036B4ECC}"/>
              </a:ext>
            </a:extLst>
          </p:cNvPr>
          <p:cNvSpPr>
            <a:spLocks noGrp="1"/>
          </p:cNvSpPr>
          <p:nvPr>
            <p:ph type="body" sz="half" idx="2"/>
          </p:nvPr>
        </p:nvSpPr>
        <p:spPr>
          <a:xfrm>
            <a:off x="1811084" y="1399592"/>
            <a:ext cx="8760499" cy="4469396"/>
          </a:xfrm>
        </p:spPr>
        <p:txBody>
          <a:bodyPr/>
          <a:lstStyle/>
          <a:p>
            <a:endParaRPr lang="en-CA" dirty="0"/>
          </a:p>
        </p:txBody>
      </p:sp>
      <p:pic>
        <p:nvPicPr>
          <p:cNvPr id="9" name="Picture 8">
            <a:extLst>
              <a:ext uri="{FF2B5EF4-FFF2-40B4-BE49-F238E27FC236}">
                <a16:creationId xmlns:a16="http://schemas.microsoft.com/office/drawing/2014/main" id="{D67CBA0E-90E4-D3F1-F893-693B50BDB89C}"/>
              </a:ext>
            </a:extLst>
          </p:cNvPr>
          <p:cNvPicPr>
            <a:picLocks noChangeAspect="1"/>
          </p:cNvPicPr>
          <p:nvPr/>
        </p:nvPicPr>
        <p:blipFill>
          <a:blip r:embed="rId5"/>
          <a:stretch>
            <a:fillRect/>
          </a:stretch>
        </p:blipFill>
        <p:spPr>
          <a:xfrm>
            <a:off x="2389744" y="0"/>
            <a:ext cx="7412511" cy="6858000"/>
          </a:xfrm>
          <a:prstGeom prst="rect">
            <a:avLst/>
          </a:prstGeom>
        </p:spPr>
      </p:pic>
    </p:spTree>
    <p:custDataLst>
      <p:tags r:id="rId1"/>
    </p:custDataLst>
    <p:extLst>
      <p:ext uri="{BB962C8B-B14F-4D97-AF65-F5344CB8AC3E}">
        <p14:creationId xmlns:p14="http://schemas.microsoft.com/office/powerpoint/2010/main" val="349858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1036800" y="603598"/>
            <a:ext cx="8135400" cy="1325563"/>
          </a:xfrm>
        </p:spPr>
        <p:txBody>
          <a:bodyPr>
            <a:normAutofit/>
          </a:bodyPr>
          <a:lstStyle/>
          <a:p>
            <a:r>
              <a:rPr lang="en-CA" sz="4000" b="1" dirty="0"/>
              <a:t>Resources: </a:t>
            </a:r>
            <a:r>
              <a:rPr lang="en-CA" sz="4000" b="1" dirty="0" err="1"/>
              <a:t>MemberLounge</a:t>
            </a:r>
            <a:r>
              <a:rPr lang="en-CA" sz="4000" b="1" dirty="0"/>
              <a:t> </a:t>
            </a:r>
          </a:p>
        </p:txBody>
      </p:sp>
      <p:sp>
        <p:nvSpPr>
          <p:cNvPr id="4" name="Chord 3">
            <a:extLst>
              <a:ext uri="{FF2B5EF4-FFF2-40B4-BE49-F238E27FC236}">
                <a16:creationId xmlns:a16="http://schemas.microsoft.com/office/drawing/2014/main" id="{53195B43-3CEC-B3B9-694C-C99ED2E1FF30}"/>
              </a:ext>
            </a:extLst>
          </p:cNvPr>
          <p:cNvSpPr/>
          <p:nvPr/>
        </p:nvSpPr>
        <p:spPr>
          <a:xfrm rot="4470990">
            <a:off x="9475513" y="51979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9475513" y="3309647"/>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9475513" y="1914721"/>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9447688" y="475382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9475513" y="602213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78" y="5732029"/>
            <a:ext cx="1097318" cy="872227"/>
          </a:xfrm>
          <a:prstGeom prst="rect">
            <a:avLst/>
          </a:prstGeom>
        </p:spPr>
      </p:pic>
      <p:sp>
        <p:nvSpPr>
          <p:cNvPr id="12" name="Footer Placeholder 11">
            <a:extLst>
              <a:ext uri="{FF2B5EF4-FFF2-40B4-BE49-F238E27FC236}">
                <a16:creationId xmlns:a16="http://schemas.microsoft.com/office/drawing/2014/main" id="{0147ADEE-EAE4-74D4-C72A-9BF07F623FCB}"/>
              </a:ext>
            </a:extLst>
          </p:cNvPr>
          <p:cNvSpPr>
            <a:spLocks noGrp="1"/>
          </p:cNvSpPr>
          <p:nvPr>
            <p:ph type="ftr" sz="quarter" idx="11"/>
          </p:nvPr>
        </p:nvSpPr>
        <p:spPr>
          <a:xfrm>
            <a:off x="1343607" y="6356350"/>
            <a:ext cx="7922343" cy="501650"/>
          </a:xfrm>
        </p:spPr>
        <p:txBody>
          <a:bodyPr/>
          <a:lstStyle/>
          <a:p>
            <a:r>
              <a:rPr lang="en-CA" dirty="0"/>
              <a:t>=</a:t>
            </a:r>
          </a:p>
        </p:txBody>
      </p:sp>
      <p:pic>
        <p:nvPicPr>
          <p:cNvPr id="14" name="Content Placeholder 13">
            <a:extLst>
              <a:ext uri="{FF2B5EF4-FFF2-40B4-BE49-F238E27FC236}">
                <a16:creationId xmlns:a16="http://schemas.microsoft.com/office/drawing/2014/main" id="{9A67E78D-152D-52DE-63F4-DDFA4B3FEBB1}"/>
              </a:ext>
            </a:extLst>
          </p:cNvPr>
          <p:cNvPicPr>
            <a:picLocks noGrp="1" noChangeAspect="1"/>
          </p:cNvPicPr>
          <p:nvPr>
            <p:ph idx="1"/>
          </p:nvPr>
        </p:nvPicPr>
        <p:blipFill>
          <a:blip r:embed="rId5"/>
          <a:stretch>
            <a:fillRect/>
          </a:stretch>
        </p:blipFill>
        <p:spPr>
          <a:xfrm>
            <a:off x="594360" y="1586034"/>
            <a:ext cx="5257800" cy="1842966"/>
          </a:xfrm>
        </p:spPr>
      </p:pic>
      <p:pic>
        <p:nvPicPr>
          <p:cNvPr id="16" name="Picture 15">
            <a:extLst>
              <a:ext uri="{FF2B5EF4-FFF2-40B4-BE49-F238E27FC236}">
                <a16:creationId xmlns:a16="http://schemas.microsoft.com/office/drawing/2014/main" id="{490B4F83-67D6-B739-A13D-80BEE3C63EF4}"/>
              </a:ext>
            </a:extLst>
          </p:cNvPr>
          <p:cNvPicPr>
            <a:picLocks noChangeAspect="1"/>
          </p:cNvPicPr>
          <p:nvPr/>
        </p:nvPicPr>
        <p:blipFill>
          <a:blip r:embed="rId6"/>
          <a:stretch>
            <a:fillRect/>
          </a:stretch>
        </p:blipFill>
        <p:spPr>
          <a:xfrm>
            <a:off x="6044019" y="2133600"/>
            <a:ext cx="5398943" cy="4398619"/>
          </a:xfrm>
          <a:prstGeom prst="rect">
            <a:avLst/>
          </a:prstGeom>
        </p:spPr>
      </p:pic>
      <p:sp>
        <p:nvSpPr>
          <p:cNvPr id="18" name="TextBox 17">
            <a:hlinkClick r:id="rId7"/>
            <a:extLst>
              <a:ext uri="{FF2B5EF4-FFF2-40B4-BE49-F238E27FC236}">
                <a16:creationId xmlns:a16="http://schemas.microsoft.com/office/drawing/2014/main" id="{F8B52DFD-3798-AFBC-648F-5717A6D14BA9}"/>
              </a:ext>
            </a:extLst>
          </p:cNvPr>
          <p:cNvSpPr txBox="1"/>
          <p:nvPr/>
        </p:nvSpPr>
        <p:spPr>
          <a:xfrm>
            <a:off x="1566896" y="6356350"/>
            <a:ext cx="4285264" cy="369332"/>
          </a:xfrm>
          <a:prstGeom prst="rect">
            <a:avLst/>
          </a:prstGeom>
          <a:noFill/>
        </p:spPr>
        <p:txBody>
          <a:bodyPr wrap="square" rtlCol="0">
            <a:spAutoFit/>
          </a:bodyPr>
          <a:lstStyle/>
          <a:p>
            <a:r>
              <a:rPr lang="en-CA" dirty="0"/>
              <a:t>https://pans.memberlounge.app/</a:t>
            </a:r>
          </a:p>
        </p:txBody>
      </p:sp>
    </p:spTree>
    <p:custDataLst>
      <p:tags r:id="rId1"/>
    </p:custDataLst>
    <p:extLst>
      <p:ext uri="{BB962C8B-B14F-4D97-AF65-F5344CB8AC3E}">
        <p14:creationId xmlns:p14="http://schemas.microsoft.com/office/powerpoint/2010/main" val="218228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AE9479E-43B6-8B8B-C0F2-40E2F23D482A}"/>
              </a:ext>
            </a:extLst>
          </p:cNvPr>
          <p:cNvPicPr>
            <a:picLocks noChangeAspect="1"/>
          </p:cNvPicPr>
          <p:nvPr/>
        </p:nvPicPr>
        <p:blipFill>
          <a:blip r:embed="rId4"/>
          <a:stretch>
            <a:fillRect/>
          </a:stretch>
        </p:blipFill>
        <p:spPr>
          <a:xfrm>
            <a:off x="3800284" y="457200"/>
            <a:ext cx="4591431" cy="5943600"/>
          </a:xfrm>
          <a:prstGeom prst="rect">
            <a:avLst/>
          </a:prstGeom>
        </p:spPr>
      </p:pic>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29481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0B896AE-896F-D6C9-F487-BF665249BF0F}"/>
              </a:ext>
            </a:extLst>
          </p:cNvPr>
          <p:cNvGraphicFramePr>
            <a:graphicFrameLocks noGrp="1"/>
          </p:cNvGraphicFramePr>
          <p:nvPr>
            <p:ph idx="1"/>
          </p:nvPr>
        </p:nvGraphicFramePr>
        <p:xfrm>
          <a:off x="596153" y="51374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F141C400-CC4C-E55E-BCE0-EAC0E882D87F}"/>
              </a:ext>
            </a:extLst>
          </p:cNvPr>
          <p:cNvSpPr txBox="1"/>
          <p:nvPr/>
        </p:nvSpPr>
        <p:spPr>
          <a:xfrm>
            <a:off x="4814049" y="4199606"/>
            <a:ext cx="3245222" cy="1754326"/>
          </a:xfrm>
          <a:prstGeom prst="rect">
            <a:avLst/>
          </a:prstGeom>
          <a:noFill/>
        </p:spPr>
        <p:txBody>
          <a:bodyPr wrap="square" rtlCol="0">
            <a:spAutoFit/>
          </a:bodyPr>
          <a:lstStyle/>
          <a:p>
            <a:pPr marL="285750" indent="-285750">
              <a:buFontTx/>
              <a:buChar char="-"/>
            </a:pPr>
            <a:r>
              <a:rPr lang="en-US" dirty="0">
                <a:latin typeface="Raleway" pitchFamily="2" charset="77"/>
              </a:rPr>
              <a:t>Change in formulation, regimen, dose or duration of therapy to enhance drug efficacy/affordability/ tolerability </a:t>
            </a:r>
          </a:p>
        </p:txBody>
      </p:sp>
      <p:sp>
        <p:nvSpPr>
          <p:cNvPr id="10" name="TextBox 9">
            <a:extLst>
              <a:ext uri="{FF2B5EF4-FFF2-40B4-BE49-F238E27FC236}">
                <a16:creationId xmlns:a16="http://schemas.microsoft.com/office/drawing/2014/main" id="{F21240F0-7BBB-9967-88B5-2B2BCDDA34D5}"/>
              </a:ext>
            </a:extLst>
          </p:cNvPr>
          <p:cNvSpPr txBox="1"/>
          <p:nvPr/>
        </p:nvSpPr>
        <p:spPr>
          <a:xfrm>
            <a:off x="1178860" y="4173977"/>
            <a:ext cx="3052482" cy="2585323"/>
          </a:xfrm>
          <a:prstGeom prst="rect">
            <a:avLst/>
          </a:prstGeom>
          <a:noFill/>
        </p:spPr>
        <p:txBody>
          <a:bodyPr wrap="square" rtlCol="0">
            <a:spAutoFit/>
          </a:bodyPr>
          <a:lstStyle/>
          <a:p>
            <a:pPr marL="285750" indent="-285750">
              <a:buFontTx/>
              <a:buChar char="-"/>
            </a:pPr>
            <a:r>
              <a:rPr lang="en-US" dirty="0">
                <a:latin typeface="Raleway" pitchFamily="2" charset="77"/>
              </a:rPr>
              <a:t>Based on assessment (efficacy and tolerability, review of SHARE, DIS, current relevant health status </a:t>
            </a:r>
            <a:r>
              <a:rPr lang="en-US" dirty="0" err="1">
                <a:latin typeface="Raleway" pitchFamily="2" charset="77"/>
              </a:rPr>
              <a:t>etc</a:t>
            </a:r>
            <a:r>
              <a:rPr lang="en-US" dirty="0">
                <a:latin typeface="Raleway" pitchFamily="2" charset="77"/>
              </a:rPr>
              <a:t>)</a:t>
            </a:r>
          </a:p>
          <a:p>
            <a:pPr marL="285750" indent="-285750">
              <a:buFontTx/>
              <a:buChar char="-"/>
            </a:pPr>
            <a:r>
              <a:rPr lang="en-US" dirty="0">
                <a:latin typeface="Raleway" pitchFamily="2" charset="77"/>
              </a:rPr>
              <a:t>Includes CDSA meds for chronic conditions (excludes acute care)</a:t>
            </a:r>
          </a:p>
          <a:p>
            <a:pPr marL="285750" indent="-285750">
              <a:buFontTx/>
              <a:buChar char="-"/>
            </a:pPr>
            <a:endParaRPr lang="en-US" dirty="0">
              <a:latin typeface="Raleway" pitchFamily="2" charset="77"/>
            </a:endParaRPr>
          </a:p>
        </p:txBody>
      </p:sp>
      <p:sp>
        <p:nvSpPr>
          <p:cNvPr id="11" name="TextBox 10">
            <a:extLst>
              <a:ext uri="{FF2B5EF4-FFF2-40B4-BE49-F238E27FC236}">
                <a16:creationId xmlns:a16="http://schemas.microsoft.com/office/drawing/2014/main" id="{72937BA1-2ADE-D451-BAA4-C3F3C889488C}"/>
              </a:ext>
            </a:extLst>
          </p:cNvPr>
          <p:cNvSpPr txBox="1"/>
          <p:nvPr/>
        </p:nvSpPr>
        <p:spPr>
          <a:xfrm>
            <a:off x="8145345" y="4173977"/>
            <a:ext cx="3245222" cy="2308324"/>
          </a:xfrm>
          <a:prstGeom prst="rect">
            <a:avLst/>
          </a:prstGeom>
          <a:noFill/>
        </p:spPr>
        <p:txBody>
          <a:bodyPr wrap="square" rtlCol="0">
            <a:spAutoFit/>
          </a:bodyPr>
          <a:lstStyle/>
          <a:p>
            <a:pPr marL="285750" indent="-285750">
              <a:buFontTx/>
              <a:buChar char="-"/>
            </a:pPr>
            <a:r>
              <a:rPr lang="en-US" dirty="0">
                <a:latin typeface="Raleway" pitchFamily="2" charset="77"/>
              </a:rPr>
              <a:t>Changing the medication to enhance/maintain effectiveness of drug therapy, improve adherence, reduce cost, and supports treatment goals</a:t>
            </a:r>
          </a:p>
          <a:p>
            <a:pPr marL="285750" indent="-285750">
              <a:buFontTx/>
              <a:buChar char="-"/>
            </a:pPr>
            <a:endParaRPr lang="en-US" dirty="0">
              <a:latin typeface="Raleway" pitchFamily="2" charset="77"/>
            </a:endParaRPr>
          </a:p>
        </p:txBody>
      </p:sp>
      <p:pic>
        <p:nvPicPr>
          <p:cNvPr id="14" name="Picture 13">
            <a:extLst>
              <a:ext uri="{FF2B5EF4-FFF2-40B4-BE49-F238E27FC236}">
                <a16:creationId xmlns:a16="http://schemas.microsoft.com/office/drawing/2014/main" id="{58F499D7-007A-A0FF-F988-9EE7CE931B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97827" y="5910834"/>
            <a:ext cx="994173" cy="790240"/>
          </a:xfrm>
          <a:prstGeom prst="rect">
            <a:avLst/>
          </a:prstGeom>
        </p:spPr>
      </p:pic>
    </p:spTree>
    <p:extLst>
      <p:ext uri="{BB962C8B-B14F-4D97-AF65-F5344CB8AC3E}">
        <p14:creationId xmlns:p14="http://schemas.microsoft.com/office/powerpoint/2010/main" val="257504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700" b="1" kern="1200">
                <a:solidFill>
                  <a:srgbClr val="FFFFFF"/>
                </a:solidFill>
                <a:latin typeface="+mj-lt"/>
                <a:ea typeface="+mj-ea"/>
                <a:cs typeface="+mj-cs"/>
              </a:rPr>
              <a:t>Common Prescribing Standards Questions</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459351" y="1590741"/>
            <a:ext cx="11321580" cy="4501140"/>
          </a:xfrm>
        </p:spPr>
        <p:txBody>
          <a:bodyPr vert="horz" lIns="91440" tIns="45720" rIns="91440" bIns="45720" rtlCol="0" anchor="ctr">
            <a:normAutofit fontScale="85000" lnSpcReduction="20000"/>
          </a:bodyPr>
          <a:lstStyle/>
          <a:p>
            <a:pPr fontAlgn="ctr">
              <a:spcBef>
                <a:spcPts val="0"/>
              </a:spcBef>
              <a:spcAft>
                <a:spcPts val="0"/>
              </a:spcAft>
            </a:pPr>
            <a:r>
              <a:rPr lang="en-US" sz="1400" dirty="0">
                <a:effectLst/>
              </a:rPr>
              <a:t> </a:t>
            </a:r>
          </a:p>
          <a:p>
            <a:pPr marR="0">
              <a:spcBef>
                <a:spcPts val="0"/>
              </a:spcBef>
              <a:spcAft>
                <a:spcPts val="0"/>
              </a:spcAft>
            </a:pPr>
            <a:r>
              <a:rPr lang="en-US" sz="1400" b="1" u="sng" dirty="0"/>
              <a:t>Notifications</a:t>
            </a:r>
          </a:p>
          <a:p>
            <a:pPr marR="0">
              <a:spcBef>
                <a:spcPts val="0"/>
              </a:spcBef>
              <a:spcAft>
                <a:spcPts val="0"/>
              </a:spcAft>
            </a:pPr>
            <a:endParaRPr lang="en-US" sz="1400" b="1" u="sng" dirty="0">
              <a:effectLst/>
            </a:endParaRPr>
          </a:p>
          <a:p>
            <a:pPr marR="0">
              <a:spcBef>
                <a:spcPts val="0"/>
              </a:spcBef>
              <a:spcAft>
                <a:spcPts val="0"/>
              </a:spcAft>
            </a:pPr>
            <a:r>
              <a:rPr lang="en-US" sz="1600" dirty="0"/>
              <a:t>Communication of assessment and prescribing details to the primary care provider or specialist takes place when a pharmacist prescribes schedule 1 drugs unless:</a:t>
            </a:r>
          </a:p>
          <a:p>
            <a:pPr marR="0">
              <a:spcBef>
                <a:spcPts val="0"/>
              </a:spcBef>
              <a:spcAft>
                <a:spcPts val="0"/>
              </a:spcAft>
            </a:pPr>
            <a:r>
              <a:rPr lang="en-US" sz="1600" dirty="0"/>
              <a:t> • the pharmacist determines it would not be in the best interest of the patient to do so, or</a:t>
            </a:r>
          </a:p>
          <a:p>
            <a:pPr marR="0">
              <a:spcBef>
                <a:spcPts val="0"/>
              </a:spcBef>
              <a:spcAft>
                <a:spcPts val="0"/>
              </a:spcAft>
            </a:pPr>
            <a:r>
              <a:rPr lang="en-US" sz="1600" dirty="0"/>
              <a:t> • the pharmacist determines the prescribing activity would not reasonably be expected to impact or inform the future care plan or clinical decision-making process by the primary care provider or specialist.</a:t>
            </a:r>
          </a:p>
          <a:p>
            <a:pPr marR="0">
              <a:spcBef>
                <a:spcPts val="0"/>
              </a:spcBef>
              <a:spcAft>
                <a:spcPts val="0"/>
              </a:spcAft>
            </a:pPr>
            <a:endParaRPr lang="en-US" dirty="0"/>
          </a:p>
          <a:p>
            <a:pPr marR="0">
              <a:spcBef>
                <a:spcPts val="0"/>
              </a:spcBef>
              <a:spcAft>
                <a:spcPts val="0"/>
              </a:spcAft>
            </a:pPr>
            <a:r>
              <a:rPr lang="en-US" sz="1600" dirty="0"/>
              <a:t> If a decision is made not to communicate to the primary care provider or specialist, the rationale for not doing so is documented in the patient record along with the prescribing and assessment details. </a:t>
            </a:r>
            <a:endParaRPr lang="en-US" sz="1400" b="1" u="sng" dirty="0">
              <a:effectLst/>
            </a:endParaRPr>
          </a:p>
          <a:p>
            <a:pPr marR="0">
              <a:spcBef>
                <a:spcPts val="0"/>
              </a:spcBef>
              <a:spcAft>
                <a:spcPts val="0"/>
              </a:spcAft>
            </a:pPr>
            <a:endParaRPr lang="en-US" sz="1400" b="1" u="sng" dirty="0"/>
          </a:p>
          <a:p>
            <a:pPr marR="0">
              <a:spcBef>
                <a:spcPts val="0"/>
              </a:spcBef>
              <a:spcAft>
                <a:spcPts val="0"/>
              </a:spcAft>
            </a:pPr>
            <a:endParaRPr lang="en-US" sz="1400" b="1" u="sng" dirty="0">
              <a:effectLst/>
            </a:endParaRPr>
          </a:p>
          <a:p>
            <a:pPr marR="0">
              <a:spcBef>
                <a:spcPts val="0"/>
              </a:spcBef>
              <a:spcAft>
                <a:spcPts val="0"/>
              </a:spcAft>
            </a:pPr>
            <a:r>
              <a:rPr lang="en-US" sz="1400" b="1" u="sng" dirty="0">
                <a:effectLst/>
              </a:rPr>
              <a:t>Renewals </a:t>
            </a:r>
          </a:p>
          <a:p>
            <a:pPr marL="285750" marR="0" indent="-228600">
              <a:spcBef>
                <a:spcPts val="0"/>
              </a:spcBef>
              <a:spcAft>
                <a:spcPts val="0"/>
              </a:spcAft>
              <a:buFont typeface="Arial" panose="020B0604020202020204" pitchFamily="34" charset="0"/>
              <a:buChar char="•"/>
            </a:pPr>
            <a:r>
              <a:rPr lang="en-US" sz="1400" dirty="0"/>
              <a:t>T</a:t>
            </a:r>
            <a:r>
              <a:rPr lang="en-US" sz="1400" dirty="0">
                <a:effectLst/>
              </a:rPr>
              <a:t>he standards no longer indicate a specific duration.  Pharmacist discretion. </a:t>
            </a:r>
          </a:p>
          <a:p>
            <a:pPr marL="285750" marR="0" indent="-228600">
              <a:spcBef>
                <a:spcPts val="0"/>
              </a:spcBef>
              <a:spcAft>
                <a:spcPts val="0"/>
              </a:spcAft>
              <a:buFont typeface="Arial" panose="020B0604020202020204" pitchFamily="34" charset="0"/>
              <a:buChar char="•"/>
            </a:pPr>
            <a:r>
              <a:rPr lang="en-US" sz="1400" dirty="0"/>
              <a:t>Billing – required to renew as per previous durations unless there is a clinical reason to change duration </a:t>
            </a:r>
          </a:p>
          <a:p>
            <a:pPr marL="285750" marR="0" indent="-228600">
              <a:spcBef>
                <a:spcPts val="0"/>
              </a:spcBef>
              <a:spcAft>
                <a:spcPts val="0"/>
              </a:spcAft>
              <a:buFont typeface="Arial" panose="020B0604020202020204" pitchFamily="34" charset="0"/>
              <a:buChar char="•"/>
            </a:pPr>
            <a:r>
              <a:rPr lang="en-US" sz="1400" dirty="0">
                <a:effectLst/>
              </a:rPr>
              <a:t>Th</a:t>
            </a:r>
            <a:r>
              <a:rPr lang="en-US" sz="1400" dirty="0"/>
              <a:t>ink- is there a reason another provider would not renew for 90 days by 3 refills</a:t>
            </a:r>
          </a:p>
          <a:p>
            <a:pPr marL="285750" marR="0" indent="-228600">
              <a:spcBef>
                <a:spcPts val="0"/>
              </a:spcBef>
              <a:spcAft>
                <a:spcPts val="0"/>
              </a:spcAft>
              <a:buFont typeface="Arial" panose="020B0604020202020204" pitchFamily="34" charset="0"/>
              <a:buChar char="•"/>
            </a:pPr>
            <a:r>
              <a:rPr lang="en-US" sz="1400" dirty="0"/>
              <a:t>CAN do an adaptation or therapeutic sub at the time of renewal</a:t>
            </a:r>
          </a:p>
          <a:p>
            <a:pPr marL="285750" marR="0" indent="-228600">
              <a:spcBef>
                <a:spcPts val="0"/>
              </a:spcBef>
              <a:spcAft>
                <a:spcPts val="0"/>
              </a:spcAft>
              <a:buFont typeface="Arial" panose="020B0604020202020204" pitchFamily="34" charset="0"/>
              <a:buChar char="•"/>
            </a:pPr>
            <a:r>
              <a:rPr lang="en-US" sz="1400" dirty="0"/>
              <a:t>CAN renew CDSA Medications – up to 30 days at a time and CAN reassess at near 30 days and renew again.  Exception Acute Pain Meds ,CANNOT renew.   OAMT- see standards.</a:t>
            </a:r>
          </a:p>
          <a:p>
            <a:pPr marL="285750" marR="0" indent="-228600">
              <a:spcBef>
                <a:spcPts val="0"/>
              </a:spcBef>
              <a:spcAft>
                <a:spcPts val="0"/>
              </a:spcAft>
              <a:buFont typeface="Arial" panose="020B0604020202020204" pitchFamily="34" charset="0"/>
              <a:buChar char="•"/>
            </a:pPr>
            <a:r>
              <a:rPr lang="en-US" sz="1400" dirty="0"/>
              <a:t>CAN prescribe without bloodwork, but may wish to prescribe shorter duration and then re-assess </a:t>
            </a:r>
          </a:p>
          <a:p>
            <a:pPr marL="285750" marR="0" indent="-228600">
              <a:spcBef>
                <a:spcPts val="0"/>
              </a:spcBef>
              <a:spcAft>
                <a:spcPts val="0"/>
              </a:spcAft>
              <a:buFont typeface="Arial" panose="020B0604020202020204" pitchFamily="34" charset="0"/>
              <a:buChar char="•"/>
            </a:pPr>
            <a:r>
              <a:rPr lang="en-US" sz="1400" dirty="0"/>
              <a:t>Follow-up plan CAN include determining when it is appropriate to provide pt advice on when to follow-up</a:t>
            </a:r>
          </a:p>
          <a:p>
            <a:pPr marL="57150" marR="0">
              <a:spcBef>
                <a:spcPts val="0"/>
              </a:spcBef>
              <a:spcAft>
                <a:spcPts val="0"/>
              </a:spcAft>
            </a:pPr>
            <a:endParaRPr lang="en-US" sz="1400" dirty="0"/>
          </a:p>
          <a:p>
            <a:pPr marR="0" indent="-228600">
              <a:spcBef>
                <a:spcPts val="0"/>
              </a:spcBef>
              <a:spcAft>
                <a:spcPts val="0"/>
              </a:spcAft>
              <a:buFont typeface="Arial" panose="020B0604020202020204" pitchFamily="34" charset="0"/>
              <a:buChar char="•"/>
            </a:pPr>
            <a:endParaRPr lang="en-US" sz="1400" dirty="0"/>
          </a:p>
          <a:p>
            <a:pPr marR="0">
              <a:spcBef>
                <a:spcPts val="0"/>
              </a:spcBef>
              <a:spcAft>
                <a:spcPts val="0"/>
              </a:spcAft>
            </a:pPr>
            <a:r>
              <a:rPr lang="en-US" sz="1400" b="1" u="sng" dirty="0"/>
              <a:t>Therapeutic Substitutions </a:t>
            </a:r>
          </a:p>
          <a:p>
            <a:pPr marL="285750" marR="0" indent="-228600">
              <a:spcBef>
                <a:spcPts val="0"/>
              </a:spcBef>
              <a:spcAft>
                <a:spcPts val="0"/>
              </a:spcAft>
              <a:buFont typeface="Arial" panose="020B0604020202020204" pitchFamily="34" charset="0"/>
              <a:buChar char="•"/>
            </a:pPr>
            <a:r>
              <a:rPr lang="en-US" sz="1400" dirty="0"/>
              <a:t>Can substitute to a different class of medication </a:t>
            </a:r>
          </a:p>
          <a:p>
            <a:pPr marL="285750" marR="0" indent="-228600">
              <a:spcBef>
                <a:spcPts val="0"/>
              </a:spcBef>
              <a:spcAft>
                <a:spcPts val="0"/>
              </a:spcAft>
              <a:buFont typeface="Arial" panose="020B0604020202020204" pitchFamily="34" charset="0"/>
              <a:buChar char="•"/>
            </a:pPr>
            <a:r>
              <a:rPr lang="en-US" sz="1400" dirty="0"/>
              <a:t>For participants in the CPPCC project only  – CAN also add medications for diabetes, asthma, COPD, and cardiovascular disease (research project approved by NSCP)</a:t>
            </a:r>
            <a:endParaRPr lang="en-US" sz="1400" dirty="0">
              <a:effectLst/>
            </a:endParaRPr>
          </a:p>
          <a:p>
            <a:pPr marR="0">
              <a:spcBef>
                <a:spcPts val="0"/>
              </a:spcBef>
              <a:spcAft>
                <a:spcPts val="0"/>
              </a:spcAft>
            </a:pPr>
            <a:r>
              <a:rPr lang="en-US" sz="1400" dirty="0">
                <a:effectLst/>
              </a:rPr>
              <a:t> </a:t>
            </a:r>
          </a:p>
          <a:p>
            <a:pPr marL="285750" indent="-228600">
              <a:buClr>
                <a:srgbClr val="7CBC51"/>
              </a:buClr>
              <a:buFont typeface="Arial" panose="020B0604020202020204" pitchFamily="34" charset="0"/>
              <a:buChar char="•"/>
            </a:pPr>
            <a:endParaRPr lang="en-US" sz="1400" dirty="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
        <p:nvSpPr>
          <p:cNvPr id="8" name="Rectangle 1">
            <a:extLst>
              <a:ext uri="{FF2B5EF4-FFF2-40B4-BE49-F238E27FC236}">
                <a16:creationId xmlns:a16="http://schemas.microsoft.com/office/drawing/2014/main" id="{52EAAF06-EBBA-4015-F786-12DF48943927}"/>
              </a:ext>
            </a:extLst>
          </p:cNvPr>
          <p:cNvSpPr>
            <a:spLocks noChangeArrowheads="1"/>
          </p:cNvSpPr>
          <p:nvPr/>
        </p:nvSpPr>
        <p:spPr bwMode="auto">
          <a:xfrm>
            <a:off x="4551041" y="1965622"/>
            <a:ext cx="1219549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61670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1F89B550-ED35-A227-EA2B-AA1A6432D8B2}"/>
              </a:ext>
            </a:extLst>
          </p:cNvPr>
          <p:cNvGraphicFramePr>
            <a:graphicFrameLocks/>
          </p:cNvGraphicFramePr>
          <p:nvPr/>
        </p:nvGraphicFramePr>
        <p:xfrm>
          <a:off x="414618" y="198120"/>
          <a:ext cx="11362764" cy="479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43F0672F-FF08-FE99-D564-ABF7628A786E}"/>
              </a:ext>
            </a:extLst>
          </p:cNvPr>
          <p:cNvSpPr txBox="1"/>
          <p:nvPr/>
        </p:nvSpPr>
        <p:spPr>
          <a:xfrm>
            <a:off x="3357737" y="4180337"/>
            <a:ext cx="3052482" cy="1754326"/>
          </a:xfrm>
          <a:prstGeom prst="rect">
            <a:avLst/>
          </a:prstGeom>
          <a:noFill/>
        </p:spPr>
        <p:txBody>
          <a:bodyPr wrap="square" rtlCol="0">
            <a:spAutoFit/>
          </a:bodyPr>
          <a:lstStyle/>
          <a:p>
            <a:pPr marL="285750" indent="-285750">
              <a:buFontTx/>
              <a:buChar char="-"/>
            </a:pPr>
            <a:r>
              <a:rPr lang="en-US" dirty="0">
                <a:latin typeface="Raleway" pitchFamily="2" charset="77"/>
              </a:rPr>
              <a:t>Shingles rash for </a:t>
            </a:r>
            <a:r>
              <a:rPr lang="en-US" u="sng" dirty="0">
                <a:latin typeface="Raleway" pitchFamily="2" charset="77"/>
              </a:rPr>
              <a:t>&lt;</a:t>
            </a:r>
            <a:r>
              <a:rPr lang="en-US" dirty="0">
                <a:latin typeface="Raleway" pitchFamily="2" charset="77"/>
              </a:rPr>
              <a:t>72h</a:t>
            </a:r>
          </a:p>
          <a:p>
            <a:pPr marL="285750" indent="-285750">
              <a:buFontTx/>
              <a:buChar char="-"/>
            </a:pPr>
            <a:r>
              <a:rPr lang="en-US" dirty="0">
                <a:latin typeface="Raleway" pitchFamily="2" charset="77"/>
              </a:rPr>
              <a:t>Initiate treatment and refer to MD/NP if complicating factors present (ophthalmic, </a:t>
            </a:r>
            <a:r>
              <a:rPr lang="en-US" dirty="0" err="1">
                <a:latin typeface="Raleway" pitchFamily="2" charset="77"/>
              </a:rPr>
              <a:t>otic</a:t>
            </a:r>
            <a:r>
              <a:rPr lang="en-US" dirty="0">
                <a:latin typeface="Raleway" pitchFamily="2" charset="77"/>
              </a:rPr>
              <a:t>, neurologic, </a:t>
            </a:r>
            <a:r>
              <a:rPr lang="en-US" dirty="0" err="1">
                <a:latin typeface="Raleway" pitchFamily="2" charset="77"/>
              </a:rPr>
              <a:t>etc</a:t>
            </a:r>
            <a:r>
              <a:rPr lang="en-US" dirty="0">
                <a:latin typeface="Raleway" pitchFamily="2" charset="77"/>
              </a:rPr>
              <a:t>)</a:t>
            </a:r>
          </a:p>
        </p:txBody>
      </p:sp>
      <p:sp>
        <p:nvSpPr>
          <p:cNvPr id="15" name="TextBox 14">
            <a:extLst>
              <a:ext uri="{FF2B5EF4-FFF2-40B4-BE49-F238E27FC236}">
                <a16:creationId xmlns:a16="http://schemas.microsoft.com/office/drawing/2014/main" id="{88D0FFA7-017F-8B02-7DCB-4D61506A6810}"/>
              </a:ext>
            </a:extLst>
          </p:cNvPr>
          <p:cNvSpPr txBox="1"/>
          <p:nvPr/>
        </p:nvSpPr>
        <p:spPr>
          <a:xfrm>
            <a:off x="177497" y="4177155"/>
            <a:ext cx="3052482" cy="1754326"/>
          </a:xfrm>
          <a:prstGeom prst="rect">
            <a:avLst/>
          </a:prstGeom>
          <a:noFill/>
        </p:spPr>
        <p:txBody>
          <a:bodyPr wrap="square" rtlCol="0">
            <a:spAutoFit/>
          </a:bodyPr>
          <a:lstStyle/>
          <a:p>
            <a:pPr marL="285750" indent="-285750">
              <a:buFontTx/>
              <a:buChar char="-"/>
            </a:pPr>
            <a:r>
              <a:rPr lang="en-US" dirty="0">
                <a:latin typeface="Raleway" pitchFamily="2" charset="77"/>
              </a:rPr>
              <a:t>Treat uncomplicated UTI for </a:t>
            </a:r>
            <a:r>
              <a:rPr lang="en-US" u="sng" dirty="0">
                <a:latin typeface="Raleway" pitchFamily="2" charset="77"/>
              </a:rPr>
              <a:t>&gt;</a:t>
            </a:r>
            <a:r>
              <a:rPr lang="en-US" dirty="0">
                <a:latin typeface="Raleway" pitchFamily="2" charset="77"/>
              </a:rPr>
              <a:t>16 </a:t>
            </a:r>
            <a:r>
              <a:rPr lang="en-US" dirty="0" err="1">
                <a:latin typeface="Raleway" pitchFamily="2" charset="77"/>
              </a:rPr>
              <a:t>yrs</a:t>
            </a:r>
            <a:r>
              <a:rPr lang="en-US" dirty="0">
                <a:latin typeface="Raleway" pitchFamily="2" charset="77"/>
              </a:rPr>
              <a:t> females</a:t>
            </a:r>
          </a:p>
          <a:p>
            <a:pPr marL="285750" indent="-285750">
              <a:buFontTx/>
              <a:buChar char="-"/>
            </a:pPr>
            <a:r>
              <a:rPr lang="en-US" dirty="0">
                <a:latin typeface="Raleway" pitchFamily="2" charset="77"/>
              </a:rPr>
              <a:t>Must be diagnosed prev. by MD/NP</a:t>
            </a:r>
          </a:p>
          <a:p>
            <a:pPr marL="285750" indent="-285750">
              <a:buFontTx/>
              <a:buChar char="-"/>
            </a:pPr>
            <a:r>
              <a:rPr lang="en-US" dirty="0">
                <a:latin typeface="Raleway" pitchFamily="2" charset="77"/>
              </a:rPr>
              <a:t>Infrequent (none in past 6m, &lt;3 in past year)</a:t>
            </a:r>
          </a:p>
        </p:txBody>
      </p:sp>
      <p:pic>
        <p:nvPicPr>
          <p:cNvPr id="17" name="Picture 16">
            <a:extLst>
              <a:ext uri="{FF2B5EF4-FFF2-40B4-BE49-F238E27FC236}">
                <a16:creationId xmlns:a16="http://schemas.microsoft.com/office/drawing/2014/main" id="{13AFAD4F-38FB-64B0-CC57-819AB6E387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97827" y="5931481"/>
            <a:ext cx="994173" cy="790240"/>
          </a:xfrm>
          <a:prstGeom prst="rect">
            <a:avLst/>
          </a:prstGeom>
        </p:spPr>
      </p:pic>
      <p:sp>
        <p:nvSpPr>
          <p:cNvPr id="3" name="TextBox 2">
            <a:extLst>
              <a:ext uri="{FF2B5EF4-FFF2-40B4-BE49-F238E27FC236}">
                <a16:creationId xmlns:a16="http://schemas.microsoft.com/office/drawing/2014/main" id="{0B5114F2-5E7F-EED3-A3AA-1A8B0ED73216}"/>
              </a:ext>
            </a:extLst>
          </p:cNvPr>
          <p:cNvSpPr txBox="1"/>
          <p:nvPr/>
        </p:nvSpPr>
        <p:spPr>
          <a:xfrm>
            <a:off x="9191968" y="4019672"/>
            <a:ext cx="2922507" cy="2585323"/>
          </a:xfrm>
          <a:prstGeom prst="rect">
            <a:avLst/>
          </a:prstGeom>
          <a:noFill/>
        </p:spPr>
        <p:txBody>
          <a:bodyPr wrap="square" rtlCol="0">
            <a:spAutoFit/>
          </a:bodyPr>
          <a:lstStyle/>
          <a:p>
            <a:pPr marL="285750" indent="-285750">
              <a:buFontTx/>
              <a:buChar char="-"/>
            </a:pPr>
            <a:r>
              <a:rPr lang="en-US" dirty="0">
                <a:latin typeface="Raleway" pitchFamily="2" charset="77"/>
              </a:rPr>
              <a:t>Assessment and prescribing: non-severe symptoms onset </a:t>
            </a:r>
            <a:r>
              <a:rPr lang="en-US" u="sng" dirty="0">
                <a:latin typeface="Raleway" pitchFamily="2" charset="77"/>
              </a:rPr>
              <a:t>&lt;</a:t>
            </a:r>
            <a:r>
              <a:rPr lang="en-US" dirty="0">
                <a:latin typeface="Raleway" pitchFamily="2" charset="77"/>
              </a:rPr>
              <a:t>14 days for 18</a:t>
            </a:r>
            <a:r>
              <a:rPr lang="en-US" u="sng" dirty="0">
                <a:latin typeface="Raleway" pitchFamily="2" charset="77"/>
              </a:rPr>
              <a:t>&gt;</a:t>
            </a:r>
            <a:r>
              <a:rPr lang="en-US" dirty="0">
                <a:latin typeface="Raleway" pitchFamily="2" charset="77"/>
              </a:rPr>
              <a:t> yrs</a:t>
            </a:r>
          </a:p>
          <a:p>
            <a:pPr marL="285750" indent="-285750">
              <a:buFontTx/>
              <a:buChar char="-"/>
            </a:pPr>
            <a:r>
              <a:rPr lang="en-US" dirty="0">
                <a:latin typeface="Raleway" pitchFamily="2" charset="77"/>
              </a:rPr>
              <a:t>Medication is paid by patient</a:t>
            </a:r>
          </a:p>
          <a:p>
            <a:endParaRPr lang="en-US" dirty="0">
              <a:latin typeface="Raleway" pitchFamily="2" charset="77"/>
            </a:endParaRPr>
          </a:p>
          <a:p>
            <a:pPr marL="285750" indent="-285750">
              <a:buFontTx/>
              <a:buChar char="-"/>
            </a:pPr>
            <a:endParaRPr lang="en-US" dirty="0">
              <a:latin typeface="Raleway" pitchFamily="2" charset="77"/>
            </a:endParaRPr>
          </a:p>
        </p:txBody>
      </p:sp>
      <p:sp>
        <p:nvSpPr>
          <p:cNvPr id="4" name="TextBox 3">
            <a:extLst>
              <a:ext uri="{FF2B5EF4-FFF2-40B4-BE49-F238E27FC236}">
                <a16:creationId xmlns:a16="http://schemas.microsoft.com/office/drawing/2014/main" id="{8A5A7001-D58D-DF79-5CC0-7D7815AFD5EB}"/>
              </a:ext>
            </a:extLst>
          </p:cNvPr>
          <p:cNvSpPr txBox="1"/>
          <p:nvPr/>
        </p:nvSpPr>
        <p:spPr>
          <a:xfrm>
            <a:off x="6209865" y="4177155"/>
            <a:ext cx="3052482" cy="2031325"/>
          </a:xfrm>
          <a:prstGeom prst="rect">
            <a:avLst/>
          </a:prstGeom>
          <a:noFill/>
        </p:spPr>
        <p:txBody>
          <a:bodyPr wrap="square" rtlCol="0">
            <a:spAutoFit/>
          </a:bodyPr>
          <a:lstStyle/>
          <a:p>
            <a:pPr marL="285750" indent="-285750">
              <a:buFontTx/>
              <a:buChar char="-"/>
            </a:pPr>
            <a:r>
              <a:rPr lang="en-US" dirty="0">
                <a:latin typeface="Raleway" pitchFamily="2" charset="77"/>
              </a:rPr>
              <a:t>Prophylaxis-Black-legged tick bite within 72h, tick attached for at least 36h</a:t>
            </a:r>
          </a:p>
          <a:p>
            <a:pPr marL="285750" indent="-285750">
              <a:buFontTx/>
              <a:buChar char="-"/>
            </a:pPr>
            <a:r>
              <a:rPr lang="en-US" dirty="0">
                <a:latin typeface="Raleway" pitchFamily="2" charset="77"/>
              </a:rPr>
              <a:t>Early Lyme treatment with Erythema </a:t>
            </a:r>
            <a:r>
              <a:rPr lang="en-US" dirty="0" err="1">
                <a:latin typeface="Raleway" pitchFamily="2" charset="77"/>
              </a:rPr>
              <a:t>Migrans</a:t>
            </a:r>
            <a:r>
              <a:rPr lang="en-US" dirty="0">
                <a:latin typeface="Raleway" pitchFamily="2" charset="77"/>
              </a:rPr>
              <a:t> rash</a:t>
            </a:r>
          </a:p>
        </p:txBody>
      </p:sp>
    </p:spTree>
    <p:extLst>
      <p:ext uri="{BB962C8B-B14F-4D97-AF65-F5344CB8AC3E}">
        <p14:creationId xmlns:p14="http://schemas.microsoft.com/office/powerpoint/2010/main" val="155821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700" b="1" kern="1200">
                <a:solidFill>
                  <a:srgbClr val="FFFFFF"/>
                </a:solidFill>
                <a:latin typeface="+mj-lt"/>
                <a:ea typeface="+mj-ea"/>
                <a:cs typeface="+mj-cs"/>
              </a:rPr>
              <a:t>Common Prescribing Standards Questions</a:t>
            </a:r>
            <a:endParaRPr lang="en-US" sz="3700" kern="120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1371599" y="2318197"/>
            <a:ext cx="9724031" cy="3683358"/>
          </a:xfrm>
        </p:spPr>
        <p:txBody>
          <a:bodyPr vert="horz" lIns="91440" tIns="45720" rIns="91440" bIns="45720" rtlCol="0" anchor="ctr">
            <a:normAutofit lnSpcReduction="10000"/>
          </a:bodyPr>
          <a:lstStyle/>
          <a:p>
            <a:pPr fontAlgn="ctr">
              <a:spcBef>
                <a:spcPts val="0"/>
              </a:spcBef>
              <a:spcAft>
                <a:spcPts val="0"/>
              </a:spcAft>
            </a:pPr>
            <a:r>
              <a:rPr lang="en-US" dirty="0">
                <a:effectLst/>
              </a:rPr>
              <a:t> </a:t>
            </a:r>
            <a:r>
              <a:rPr lang="en-US" sz="1800" b="1" u="sng" dirty="0">
                <a:effectLst/>
              </a:rPr>
              <a:t>Minor Ailments </a:t>
            </a:r>
          </a:p>
          <a:p>
            <a:pPr marL="285750" indent="-228600" fontAlgn="ctr">
              <a:spcBef>
                <a:spcPts val="0"/>
              </a:spcBef>
              <a:spcAft>
                <a:spcPts val="0"/>
              </a:spcAft>
              <a:buFont typeface="Arial" panose="020B0604020202020204" pitchFamily="34" charset="0"/>
              <a:buChar char="•"/>
            </a:pPr>
            <a:r>
              <a:rPr lang="en-US" dirty="0"/>
              <a:t>CAN prescribe any medication appropriate for the ailment (caution </a:t>
            </a:r>
            <a:r>
              <a:rPr lang="en-US" dirty="0" err="1"/>
              <a:t>MedSASK</a:t>
            </a:r>
            <a:r>
              <a:rPr lang="en-US" dirty="0"/>
              <a:t> is missing some options or says to refer as SK standards limit prescribing to specific meds)</a:t>
            </a:r>
          </a:p>
          <a:p>
            <a:pPr marL="285750" indent="-228600" fontAlgn="ctr">
              <a:spcBef>
                <a:spcPts val="0"/>
              </a:spcBef>
              <a:spcAft>
                <a:spcPts val="0"/>
              </a:spcAft>
              <a:buFont typeface="Arial" panose="020B0604020202020204" pitchFamily="34" charset="0"/>
              <a:buChar char="•"/>
            </a:pPr>
            <a:endParaRPr lang="en-US" dirty="0">
              <a:effectLst/>
            </a:endParaRPr>
          </a:p>
          <a:p>
            <a:pPr fontAlgn="ctr">
              <a:spcBef>
                <a:spcPts val="0"/>
              </a:spcBef>
              <a:spcAft>
                <a:spcPts val="0"/>
              </a:spcAft>
            </a:pPr>
            <a:r>
              <a:rPr lang="en-US" b="1" u="sng" dirty="0">
                <a:effectLst/>
              </a:rPr>
              <a:t>Pres</a:t>
            </a:r>
            <a:r>
              <a:rPr lang="en-US" b="1" u="sng" dirty="0"/>
              <a:t>cribing by Protocol</a:t>
            </a:r>
          </a:p>
          <a:p>
            <a:pPr marL="285750" indent="-228600" fontAlgn="ctr">
              <a:spcBef>
                <a:spcPts val="0"/>
              </a:spcBef>
              <a:spcAft>
                <a:spcPts val="0"/>
              </a:spcAft>
              <a:buFont typeface="Arial" panose="020B0604020202020204" pitchFamily="34" charset="0"/>
              <a:buChar char="•"/>
            </a:pPr>
            <a:r>
              <a:rPr lang="en-US" dirty="0">
                <a:effectLst/>
              </a:rPr>
              <a:t>Herpes Zoster – CAN prescribe anti-viral medication when patient has ocular/auricular/neurologic involvement – just need to ALSO refer for further care </a:t>
            </a:r>
          </a:p>
          <a:p>
            <a:pPr marL="285750" indent="-228600" fontAlgn="ctr">
              <a:spcBef>
                <a:spcPts val="0"/>
              </a:spcBef>
              <a:spcAft>
                <a:spcPts val="0"/>
              </a:spcAft>
              <a:buFont typeface="Arial" panose="020B0604020202020204" pitchFamily="34" charset="0"/>
              <a:buChar char="•"/>
            </a:pPr>
            <a:r>
              <a:rPr lang="en-US" dirty="0"/>
              <a:t>COVID-19 </a:t>
            </a:r>
          </a:p>
          <a:p>
            <a:pPr marL="742950" lvl="1" indent="-228600" fontAlgn="ctr">
              <a:spcBef>
                <a:spcPts val="0"/>
              </a:spcBef>
              <a:buFont typeface="Arial" panose="020B0604020202020204" pitchFamily="34" charset="0"/>
              <a:buChar char="•"/>
            </a:pPr>
            <a:r>
              <a:rPr lang="en-US" sz="1600" dirty="0"/>
              <a:t>CAN prescribe budesonide as per protocol for covid-19 cough </a:t>
            </a:r>
          </a:p>
          <a:p>
            <a:pPr marL="285750" indent="-228600" fontAlgn="ctr">
              <a:spcBef>
                <a:spcPts val="0"/>
              </a:spcBef>
              <a:spcAft>
                <a:spcPts val="0"/>
              </a:spcAft>
              <a:buFont typeface="Arial" panose="020B0604020202020204" pitchFamily="34" charset="0"/>
              <a:buChar char="•"/>
            </a:pPr>
            <a:r>
              <a:rPr lang="en-US" dirty="0"/>
              <a:t>Lyme Disease</a:t>
            </a:r>
          </a:p>
          <a:p>
            <a:pPr marL="742950" lvl="1" indent="-228600" fontAlgn="ctr">
              <a:spcBef>
                <a:spcPts val="0"/>
              </a:spcBef>
              <a:buFont typeface="Arial" panose="020B0604020202020204" pitchFamily="34" charset="0"/>
              <a:buChar char="•"/>
            </a:pPr>
            <a:r>
              <a:rPr lang="en-US" sz="1600" dirty="0"/>
              <a:t>CAN prescribe without seeing tick if confident it was a black legged tick.  Standards say must be competent to identify the tick in general but not see the tick</a:t>
            </a:r>
          </a:p>
          <a:p>
            <a:pPr marL="742950" lvl="1" indent="-228600" fontAlgn="ctr">
              <a:spcBef>
                <a:spcPts val="0"/>
              </a:spcBef>
              <a:buFont typeface="Arial" panose="020B0604020202020204" pitchFamily="34" charset="0"/>
              <a:buChar char="•"/>
            </a:pPr>
            <a:r>
              <a:rPr lang="en-US" sz="1600" dirty="0"/>
              <a:t>CAN prescribe if patient has erythema </a:t>
            </a:r>
            <a:r>
              <a:rPr lang="en-US" sz="1600" dirty="0" err="1"/>
              <a:t>migrans</a:t>
            </a:r>
            <a:r>
              <a:rPr lang="en-US" sz="1600" dirty="0"/>
              <a:t> rash – this is new scope </a:t>
            </a:r>
          </a:p>
          <a:p>
            <a:pPr marL="742950" lvl="1" indent="-228600" fontAlgn="ctr">
              <a:spcBef>
                <a:spcPts val="0"/>
              </a:spcBef>
              <a:buFont typeface="Arial" panose="020B0604020202020204" pitchFamily="34" charset="0"/>
              <a:buChar char="•"/>
            </a:pPr>
            <a:r>
              <a:rPr lang="en-US" sz="1600" dirty="0"/>
              <a:t>CANNOT order blood work as not indicated for early </a:t>
            </a:r>
            <a:r>
              <a:rPr lang="en-US" sz="1600" dirty="0" err="1"/>
              <a:t>lyme</a:t>
            </a:r>
            <a:endParaRPr lang="en-US" sz="1600" dirty="0"/>
          </a:p>
          <a:p>
            <a:pPr lvl="1" indent="-228600" fontAlgn="ctr">
              <a:spcBef>
                <a:spcPts val="0"/>
              </a:spcBef>
              <a:buFont typeface="Arial" panose="020B0604020202020204" pitchFamily="34" charset="0"/>
              <a:buChar char="•"/>
            </a:pPr>
            <a:endParaRPr lang="en-US" sz="1600" dirty="0"/>
          </a:p>
          <a:p>
            <a:pPr marL="285750" indent="-228600" fontAlgn="ctr">
              <a:spcBef>
                <a:spcPts val="0"/>
              </a:spcBef>
              <a:spcAft>
                <a:spcPts val="0"/>
              </a:spcAft>
              <a:buFont typeface="Arial" panose="020B0604020202020204" pitchFamily="34" charset="0"/>
              <a:buChar char="•"/>
            </a:pPr>
            <a:endParaRPr lang="en-US" dirty="0">
              <a:effectLst/>
            </a:endParaRPr>
          </a:p>
          <a:p>
            <a:pPr marL="0" marR="0" indent="-228600">
              <a:spcBef>
                <a:spcPts val="0"/>
              </a:spcBef>
              <a:spcAft>
                <a:spcPts val="0"/>
              </a:spcAft>
              <a:buFont typeface="Arial" panose="020B0604020202020204" pitchFamily="34" charset="0"/>
              <a:buChar char="•"/>
            </a:pPr>
            <a:r>
              <a:rPr lang="en-US" dirty="0">
                <a:effectLst/>
              </a:rPr>
              <a:t> </a:t>
            </a:r>
          </a:p>
          <a:p>
            <a:pPr indent="-228600">
              <a:buClr>
                <a:srgbClr val="7CBC51"/>
              </a:buClr>
              <a:buFont typeface="Arial" panose="020B0604020202020204" pitchFamily="34" charset="0"/>
              <a:buChar char="•"/>
            </a:pPr>
            <a:endParaRPr lang="en-US" dirty="0">
              <a:effectLst/>
            </a:endParaRPr>
          </a:p>
          <a:p>
            <a:pPr marL="285750" indent="-228600">
              <a:buClr>
                <a:srgbClr val="7CBC51"/>
              </a:buClr>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
        <p:nvSpPr>
          <p:cNvPr id="8" name="Rectangle 1">
            <a:extLst>
              <a:ext uri="{FF2B5EF4-FFF2-40B4-BE49-F238E27FC236}">
                <a16:creationId xmlns:a16="http://schemas.microsoft.com/office/drawing/2014/main" id="{52EAAF06-EBBA-4015-F786-12DF48943927}"/>
              </a:ext>
            </a:extLst>
          </p:cNvPr>
          <p:cNvSpPr>
            <a:spLocks noChangeArrowheads="1"/>
          </p:cNvSpPr>
          <p:nvPr/>
        </p:nvSpPr>
        <p:spPr bwMode="auto">
          <a:xfrm>
            <a:off x="4551041" y="1965622"/>
            <a:ext cx="1219549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10312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810598C-0D64-3739-5744-87C242DDDAEB}"/>
              </a:ext>
            </a:extLst>
          </p:cNvPr>
          <p:cNvGraphicFramePr>
            <a:graphicFrameLocks/>
          </p:cNvGraphicFramePr>
          <p:nvPr/>
        </p:nvGraphicFramePr>
        <p:xfrm>
          <a:off x="154194" y="183494"/>
          <a:ext cx="11362764" cy="479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4DC2579-BBFD-5B0C-D2B4-380CEFFD83F9}"/>
              </a:ext>
            </a:extLst>
          </p:cNvPr>
          <p:cNvSpPr txBox="1"/>
          <p:nvPr/>
        </p:nvSpPr>
        <p:spPr>
          <a:xfrm>
            <a:off x="675042" y="4140841"/>
            <a:ext cx="3052482" cy="1754326"/>
          </a:xfrm>
          <a:prstGeom prst="rect">
            <a:avLst/>
          </a:prstGeom>
          <a:noFill/>
        </p:spPr>
        <p:txBody>
          <a:bodyPr wrap="square" rtlCol="0">
            <a:spAutoFit/>
          </a:bodyPr>
          <a:lstStyle/>
          <a:p>
            <a:pPr marL="285750" indent="-285750">
              <a:buFontTx/>
              <a:buChar char="-"/>
            </a:pPr>
            <a:r>
              <a:rPr lang="en-US" dirty="0">
                <a:latin typeface="Raleway" pitchFamily="2" charset="77"/>
              </a:rPr>
              <a:t>COVID-19</a:t>
            </a:r>
          </a:p>
          <a:p>
            <a:pPr marL="285750" indent="-285750">
              <a:buFontTx/>
              <a:buChar char="-"/>
            </a:pPr>
            <a:r>
              <a:rPr lang="en-US" dirty="0">
                <a:latin typeface="Raleway" pitchFamily="2" charset="77"/>
              </a:rPr>
              <a:t>Influenza </a:t>
            </a:r>
          </a:p>
          <a:p>
            <a:pPr marL="285750" indent="-285750">
              <a:buFontTx/>
              <a:buChar char="-"/>
            </a:pPr>
            <a:r>
              <a:rPr lang="en-US" dirty="0">
                <a:latin typeface="Raleway" pitchFamily="2" charset="77"/>
              </a:rPr>
              <a:t>Meningococcal B (if at high risk)</a:t>
            </a:r>
          </a:p>
          <a:p>
            <a:pPr marL="285750" indent="-285750">
              <a:buFontTx/>
              <a:buChar char="-"/>
            </a:pPr>
            <a:r>
              <a:rPr lang="en-US" dirty="0">
                <a:latin typeface="Raleway" pitchFamily="2" charset="77"/>
              </a:rPr>
              <a:t>Pneumococcal 65+</a:t>
            </a:r>
          </a:p>
          <a:p>
            <a:pPr marL="285750" indent="-285750">
              <a:buFontTx/>
              <a:buChar char="-"/>
            </a:pPr>
            <a:endParaRPr lang="en-US" dirty="0">
              <a:latin typeface="Raleway" pitchFamily="2" charset="77"/>
            </a:endParaRPr>
          </a:p>
        </p:txBody>
      </p:sp>
      <p:sp>
        <p:nvSpPr>
          <p:cNvPr id="7" name="TextBox 6">
            <a:extLst>
              <a:ext uri="{FF2B5EF4-FFF2-40B4-BE49-F238E27FC236}">
                <a16:creationId xmlns:a16="http://schemas.microsoft.com/office/drawing/2014/main" id="{F445A837-5802-2804-7D98-6530D89C3B69}"/>
              </a:ext>
            </a:extLst>
          </p:cNvPr>
          <p:cNvSpPr txBox="1"/>
          <p:nvPr/>
        </p:nvSpPr>
        <p:spPr>
          <a:xfrm>
            <a:off x="4074459" y="4197030"/>
            <a:ext cx="3052482" cy="1754326"/>
          </a:xfrm>
          <a:prstGeom prst="rect">
            <a:avLst/>
          </a:prstGeom>
          <a:noFill/>
        </p:spPr>
        <p:txBody>
          <a:bodyPr wrap="square" rtlCol="0">
            <a:spAutoFit/>
          </a:bodyPr>
          <a:lstStyle/>
          <a:p>
            <a:pPr marL="285750" indent="-285750">
              <a:buFontTx/>
              <a:buChar char="-"/>
            </a:pPr>
            <a:r>
              <a:rPr lang="en-US" dirty="0">
                <a:latin typeface="Raleway" pitchFamily="2" charset="77"/>
              </a:rPr>
              <a:t>One-on-one care</a:t>
            </a:r>
          </a:p>
          <a:p>
            <a:pPr marL="285750" indent="-285750">
              <a:buFontTx/>
              <a:buChar char="-"/>
            </a:pPr>
            <a:r>
              <a:rPr lang="en-US" dirty="0">
                <a:latin typeface="Raleway" pitchFamily="2" charset="77"/>
              </a:rPr>
              <a:t>Must have a drug therapy problem </a:t>
            </a:r>
          </a:p>
          <a:p>
            <a:pPr marL="285750" indent="-285750">
              <a:buFontTx/>
              <a:buChar char="-"/>
            </a:pPr>
            <a:r>
              <a:rPr lang="en-US" dirty="0">
                <a:latin typeface="Raleway" pitchFamily="2" charset="77"/>
              </a:rPr>
              <a:t>Mental health and addictions assistance</a:t>
            </a:r>
          </a:p>
          <a:p>
            <a:pPr marL="285750" indent="-285750">
              <a:buFontTx/>
              <a:buChar char="-"/>
            </a:pPr>
            <a:endParaRPr lang="en-US" dirty="0">
              <a:latin typeface="Raleway" pitchFamily="2" charset="77"/>
            </a:endParaRPr>
          </a:p>
        </p:txBody>
      </p:sp>
      <p:pic>
        <p:nvPicPr>
          <p:cNvPr id="12" name="Picture 11">
            <a:extLst>
              <a:ext uri="{FF2B5EF4-FFF2-40B4-BE49-F238E27FC236}">
                <a16:creationId xmlns:a16="http://schemas.microsoft.com/office/drawing/2014/main" id="{74A95BF1-3BC6-D52E-834D-A79DD883D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019" y="5820895"/>
            <a:ext cx="994173" cy="790240"/>
          </a:xfrm>
          <a:prstGeom prst="rect">
            <a:avLst/>
          </a:prstGeom>
        </p:spPr>
      </p:pic>
      <p:sp>
        <p:nvSpPr>
          <p:cNvPr id="2" name="TextBox 1">
            <a:extLst>
              <a:ext uri="{FF2B5EF4-FFF2-40B4-BE49-F238E27FC236}">
                <a16:creationId xmlns:a16="http://schemas.microsoft.com/office/drawing/2014/main" id="{98214BD8-95FF-9D63-2379-F555705DF15B}"/>
              </a:ext>
            </a:extLst>
          </p:cNvPr>
          <p:cNvSpPr txBox="1"/>
          <p:nvPr/>
        </p:nvSpPr>
        <p:spPr>
          <a:xfrm>
            <a:off x="7758638" y="4197030"/>
            <a:ext cx="3192332" cy="2862322"/>
          </a:xfrm>
          <a:prstGeom prst="rect">
            <a:avLst/>
          </a:prstGeom>
          <a:noFill/>
        </p:spPr>
        <p:txBody>
          <a:bodyPr wrap="square" rtlCol="0">
            <a:spAutoFit/>
          </a:bodyPr>
          <a:lstStyle/>
          <a:p>
            <a:pPr marL="285750" indent="-285750">
              <a:buFontTx/>
              <a:buChar char="-"/>
            </a:pPr>
            <a:r>
              <a:rPr lang="en-US" dirty="0">
                <a:latin typeface="Raleway" pitchFamily="2" charset="77"/>
              </a:rPr>
              <a:t>Finger prick blood test</a:t>
            </a:r>
          </a:p>
          <a:p>
            <a:pPr marL="285750" indent="-285750">
              <a:buFontTx/>
              <a:buChar char="-"/>
            </a:pPr>
            <a:r>
              <a:rPr lang="en-US" dirty="0">
                <a:latin typeface="Raleway" pitchFamily="2" charset="77"/>
              </a:rPr>
              <a:t>Hospital grade device</a:t>
            </a:r>
          </a:p>
          <a:p>
            <a:pPr marL="285750" indent="-285750">
              <a:buFontTx/>
              <a:buChar char="-"/>
            </a:pPr>
            <a:r>
              <a:rPr lang="en-US" dirty="0">
                <a:latin typeface="Raleway" pitchFamily="2" charset="77"/>
              </a:rPr>
              <a:t>Dose adjustment/follow up</a:t>
            </a:r>
          </a:p>
          <a:p>
            <a:pPr marL="285750" indent="-285750">
              <a:buFontTx/>
              <a:buChar char="-"/>
            </a:pPr>
            <a:r>
              <a:rPr lang="en-US" dirty="0">
                <a:latin typeface="Raleway" pitchFamily="2" charset="77"/>
              </a:rPr>
              <a:t>Contact/notify provider</a:t>
            </a:r>
          </a:p>
          <a:p>
            <a:pPr marL="285750" indent="-285750">
              <a:buFontTx/>
              <a:buChar char="-"/>
            </a:pPr>
            <a:r>
              <a:rPr lang="en-US" dirty="0">
                <a:latin typeface="Raleway" pitchFamily="2" charset="77"/>
              </a:rPr>
              <a:t>Follow guidelines for referral to ER if needed</a:t>
            </a:r>
          </a:p>
          <a:p>
            <a:pPr marL="285750" indent="-285750">
              <a:buFontTx/>
              <a:buChar char="-"/>
            </a:pPr>
            <a:r>
              <a:rPr lang="en-US" dirty="0">
                <a:latin typeface="Raleway" pitchFamily="2" charset="77"/>
                <a:hlinkClick r:id="rId8"/>
              </a:rPr>
              <a:t>Participating Pharmacies</a:t>
            </a:r>
            <a:endParaRPr lang="en-US" dirty="0">
              <a:latin typeface="Raleway" pitchFamily="2" charset="77"/>
            </a:endParaRPr>
          </a:p>
          <a:p>
            <a:r>
              <a:rPr lang="en-US" dirty="0">
                <a:latin typeface="Raleway" pitchFamily="2" charset="77"/>
              </a:rPr>
              <a:t>   </a:t>
            </a:r>
            <a:r>
              <a:rPr lang="en-US" u="sng" dirty="0">
                <a:latin typeface="Raleway" pitchFamily="2" charset="77"/>
              </a:rPr>
              <a:t>https://pans.ns.ca/cpams</a:t>
            </a:r>
          </a:p>
          <a:p>
            <a:pPr marL="285750" indent="-285750">
              <a:buFontTx/>
              <a:buChar char="-"/>
            </a:pPr>
            <a:endParaRPr lang="en-US" dirty="0">
              <a:latin typeface="Raleway" pitchFamily="2" charset="77"/>
            </a:endParaRPr>
          </a:p>
        </p:txBody>
      </p:sp>
    </p:spTree>
    <p:extLst>
      <p:ext uri="{BB962C8B-B14F-4D97-AF65-F5344CB8AC3E}">
        <p14:creationId xmlns:p14="http://schemas.microsoft.com/office/powerpoint/2010/main" val="143040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b="1" kern="1200">
                <a:solidFill>
                  <a:srgbClr val="FFFFFF"/>
                </a:solidFill>
                <a:latin typeface="+mj-lt"/>
                <a:ea typeface="+mj-ea"/>
                <a:cs typeface="+mj-cs"/>
              </a:rPr>
              <a:t>Agenda</a:t>
            </a: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graphicFrame>
        <p:nvGraphicFramePr>
          <p:cNvPr id="18" name="Text Placeholder 3">
            <a:extLst>
              <a:ext uri="{FF2B5EF4-FFF2-40B4-BE49-F238E27FC236}">
                <a16:creationId xmlns:a16="http://schemas.microsoft.com/office/drawing/2014/main" id="{DD3973F1-D781-1C0E-253A-4E93AF60A63A}"/>
              </a:ext>
            </a:extLst>
          </p:cNvPr>
          <p:cNvGraphicFramePr/>
          <p:nvPr>
            <p:extLst>
              <p:ext uri="{D42A27DB-BD31-4B8C-83A1-F6EECF244321}">
                <p14:modId xmlns:p14="http://schemas.microsoft.com/office/powerpoint/2010/main" val="40101135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708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1F89B550-ED35-A227-EA2B-AA1A6432D8B2}"/>
              </a:ext>
            </a:extLst>
          </p:cNvPr>
          <p:cNvGraphicFramePr>
            <a:graphicFrameLocks/>
          </p:cNvGraphicFramePr>
          <p:nvPr/>
        </p:nvGraphicFramePr>
        <p:xfrm>
          <a:off x="414618" y="-29174"/>
          <a:ext cx="11362764" cy="479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CE8BBE2-FDEC-5E93-9292-70005467DABF}"/>
              </a:ext>
            </a:extLst>
          </p:cNvPr>
          <p:cNvSpPr txBox="1"/>
          <p:nvPr/>
        </p:nvSpPr>
        <p:spPr>
          <a:xfrm>
            <a:off x="414618" y="4005916"/>
            <a:ext cx="3052482" cy="2862322"/>
          </a:xfrm>
          <a:prstGeom prst="rect">
            <a:avLst/>
          </a:prstGeom>
          <a:noFill/>
        </p:spPr>
        <p:txBody>
          <a:bodyPr wrap="square" rtlCol="0">
            <a:spAutoFit/>
          </a:bodyPr>
          <a:lstStyle/>
          <a:p>
            <a:pPr marL="285750" indent="-285750">
              <a:buFontTx/>
              <a:buChar char="-"/>
            </a:pPr>
            <a:r>
              <a:rPr lang="en-US" dirty="0">
                <a:latin typeface="Raleway" pitchFamily="2" charset="77"/>
              </a:rPr>
              <a:t>1x/</a:t>
            </a:r>
            <a:r>
              <a:rPr lang="en-US" dirty="0" err="1">
                <a:latin typeface="Raleway" pitchFamily="2" charset="77"/>
              </a:rPr>
              <a:t>calender</a:t>
            </a:r>
            <a:r>
              <a:rPr lang="en-US" dirty="0">
                <a:latin typeface="Raleway" pitchFamily="2" charset="77"/>
              </a:rPr>
              <a:t> </a:t>
            </a:r>
            <a:r>
              <a:rPr lang="en-US" dirty="0" err="1">
                <a:latin typeface="Raleway" pitchFamily="2" charset="77"/>
              </a:rPr>
              <a:t>yr</a:t>
            </a:r>
            <a:r>
              <a:rPr lang="en-US" dirty="0">
                <a:latin typeface="Raleway" pitchFamily="2" charset="77"/>
              </a:rPr>
              <a:t> + </a:t>
            </a:r>
            <a:r>
              <a:rPr lang="en-US" dirty="0" err="1">
                <a:latin typeface="Raleway" pitchFamily="2" charset="77"/>
              </a:rPr>
              <a:t>followup</a:t>
            </a:r>
            <a:r>
              <a:rPr lang="en-US" dirty="0">
                <a:latin typeface="Raleway" pitchFamily="2" charset="77"/>
              </a:rPr>
              <a:t> in 3m for new Rx, or when changes needed</a:t>
            </a:r>
          </a:p>
          <a:p>
            <a:pPr marL="285750" indent="-285750">
              <a:buFontTx/>
              <a:buChar char="-"/>
            </a:pPr>
            <a:r>
              <a:rPr lang="en-US" dirty="0">
                <a:latin typeface="Raleway" pitchFamily="2" charset="77"/>
              </a:rPr>
              <a:t>Includes counseling on STBBI, community supports, and more</a:t>
            </a:r>
          </a:p>
          <a:p>
            <a:pPr marL="285750" indent="-285750">
              <a:buFontTx/>
              <a:buChar char="-"/>
            </a:pPr>
            <a:r>
              <a:rPr lang="en-US" dirty="0">
                <a:latin typeface="Raleway" pitchFamily="2" charset="77"/>
              </a:rPr>
              <a:t>IUD- need to collaborate</a:t>
            </a:r>
          </a:p>
          <a:p>
            <a:pPr marL="285750" indent="-285750">
              <a:buFontTx/>
              <a:buChar char="-"/>
            </a:pPr>
            <a:endParaRPr lang="en-US" dirty="0">
              <a:latin typeface="Raleway" pitchFamily="2" charset="77"/>
            </a:endParaRPr>
          </a:p>
        </p:txBody>
      </p:sp>
      <p:sp>
        <p:nvSpPr>
          <p:cNvPr id="10" name="TextBox 9">
            <a:extLst>
              <a:ext uri="{FF2B5EF4-FFF2-40B4-BE49-F238E27FC236}">
                <a16:creationId xmlns:a16="http://schemas.microsoft.com/office/drawing/2014/main" id="{96D989A6-DFDD-1F12-F70C-6BBF640BA1CD}"/>
              </a:ext>
            </a:extLst>
          </p:cNvPr>
          <p:cNvSpPr txBox="1"/>
          <p:nvPr/>
        </p:nvSpPr>
        <p:spPr>
          <a:xfrm>
            <a:off x="6096000" y="4115748"/>
            <a:ext cx="2959927" cy="1754326"/>
          </a:xfrm>
          <a:prstGeom prst="rect">
            <a:avLst/>
          </a:prstGeom>
          <a:noFill/>
        </p:spPr>
        <p:txBody>
          <a:bodyPr wrap="square" rtlCol="0">
            <a:spAutoFit/>
          </a:bodyPr>
          <a:lstStyle/>
          <a:p>
            <a:pPr marL="285750" indent="-285750">
              <a:buFontTx/>
              <a:buChar char="-"/>
            </a:pPr>
            <a:r>
              <a:rPr lang="en-US" dirty="0">
                <a:latin typeface="Raleway" pitchFamily="2" charset="77"/>
              </a:rPr>
              <a:t>Kits are free of charge </a:t>
            </a:r>
          </a:p>
          <a:p>
            <a:pPr marL="285750" indent="-285750">
              <a:buFontTx/>
              <a:buChar char="-"/>
            </a:pPr>
            <a:r>
              <a:rPr lang="en-US" dirty="0">
                <a:latin typeface="Raleway" pitchFamily="2" charset="77"/>
              </a:rPr>
              <a:t>Training/educating patients how to use kits</a:t>
            </a:r>
          </a:p>
          <a:p>
            <a:pPr marL="285750" indent="-285750">
              <a:buFontTx/>
              <a:buChar char="-"/>
            </a:pPr>
            <a:r>
              <a:rPr lang="en-US" dirty="0">
                <a:latin typeface="Raleway" pitchFamily="2" charset="77"/>
              </a:rPr>
              <a:t>Anonymous- no name required</a:t>
            </a:r>
          </a:p>
          <a:p>
            <a:pPr marL="285750" indent="-285750">
              <a:buFontTx/>
              <a:buChar char="-"/>
            </a:pPr>
            <a:endParaRPr lang="en-US" dirty="0">
              <a:latin typeface="Raleway" pitchFamily="2" charset="77"/>
            </a:endParaRPr>
          </a:p>
        </p:txBody>
      </p:sp>
      <p:sp>
        <p:nvSpPr>
          <p:cNvPr id="11" name="TextBox 10">
            <a:extLst>
              <a:ext uri="{FF2B5EF4-FFF2-40B4-BE49-F238E27FC236}">
                <a16:creationId xmlns:a16="http://schemas.microsoft.com/office/drawing/2014/main" id="{32F084D8-6C82-DE2B-6925-147D4D48187B}"/>
              </a:ext>
            </a:extLst>
          </p:cNvPr>
          <p:cNvSpPr txBox="1"/>
          <p:nvPr/>
        </p:nvSpPr>
        <p:spPr>
          <a:xfrm>
            <a:off x="9241158" y="4005916"/>
            <a:ext cx="3052482" cy="2031325"/>
          </a:xfrm>
          <a:prstGeom prst="rect">
            <a:avLst/>
          </a:prstGeom>
          <a:noFill/>
        </p:spPr>
        <p:txBody>
          <a:bodyPr wrap="square" rtlCol="0">
            <a:spAutoFit/>
          </a:bodyPr>
          <a:lstStyle/>
          <a:p>
            <a:pPr marL="285750" indent="-285750">
              <a:buFontTx/>
              <a:buChar char="-"/>
            </a:pPr>
            <a:r>
              <a:rPr lang="en-US" dirty="0">
                <a:latin typeface="Raleway" pitchFamily="2" charset="77"/>
              </a:rPr>
              <a:t>Basic: covered for Pharmacare patients</a:t>
            </a:r>
          </a:p>
          <a:p>
            <a:pPr marL="285750" indent="-285750">
              <a:buFontTx/>
              <a:buChar char="-"/>
            </a:pPr>
            <a:r>
              <a:rPr lang="en-US" dirty="0">
                <a:latin typeface="Raleway" pitchFamily="2" charset="77"/>
              </a:rPr>
              <a:t>Advanced: covered for 65+ </a:t>
            </a:r>
            <a:r>
              <a:rPr lang="en-US" dirty="0" err="1">
                <a:latin typeface="Raleway" pitchFamily="2" charset="77"/>
              </a:rPr>
              <a:t>yrs</a:t>
            </a:r>
            <a:r>
              <a:rPr lang="en-US" dirty="0">
                <a:latin typeface="Raleway" pitchFamily="2" charset="77"/>
              </a:rPr>
              <a:t> and on Pharmacare</a:t>
            </a:r>
          </a:p>
          <a:p>
            <a:pPr marL="285750" indent="-285750">
              <a:buFontTx/>
              <a:buChar char="-"/>
            </a:pPr>
            <a:r>
              <a:rPr lang="en-US" dirty="0">
                <a:latin typeface="Raleway" pitchFamily="2" charset="77"/>
              </a:rPr>
              <a:t>Co-pay may apply</a:t>
            </a:r>
          </a:p>
          <a:p>
            <a:pPr marL="285750" indent="-285750">
              <a:buFontTx/>
              <a:buChar char="-"/>
            </a:pPr>
            <a:endParaRPr lang="en-US" dirty="0">
              <a:latin typeface="Raleway" pitchFamily="2" charset="77"/>
            </a:endParaRPr>
          </a:p>
        </p:txBody>
      </p:sp>
      <p:pic>
        <p:nvPicPr>
          <p:cNvPr id="13" name="Picture 12">
            <a:extLst>
              <a:ext uri="{FF2B5EF4-FFF2-40B4-BE49-F238E27FC236}">
                <a16:creationId xmlns:a16="http://schemas.microsoft.com/office/drawing/2014/main" id="{14472F85-CDA6-1B82-8D58-721E133F73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3209" y="5812670"/>
            <a:ext cx="994173" cy="790240"/>
          </a:xfrm>
          <a:prstGeom prst="rect">
            <a:avLst/>
          </a:prstGeom>
        </p:spPr>
      </p:pic>
      <p:sp>
        <p:nvSpPr>
          <p:cNvPr id="2" name="TextBox 1">
            <a:extLst>
              <a:ext uri="{FF2B5EF4-FFF2-40B4-BE49-F238E27FC236}">
                <a16:creationId xmlns:a16="http://schemas.microsoft.com/office/drawing/2014/main" id="{DEE7D403-29A4-0F2C-39C8-CA214D470B7D}"/>
              </a:ext>
            </a:extLst>
          </p:cNvPr>
          <p:cNvSpPr txBox="1"/>
          <p:nvPr/>
        </p:nvSpPr>
        <p:spPr>
          <a:xfrm>
            <a:off x="3301587" y="4023357"/>
            <a:ext cx="2959927" cy="2031325"/>
          </a:xfrm>
          <a:prstGeom prst="rect">
            <a:avLst/>
          </a:prstGeom>
          <a:noFill/>
        </p:spPr>
        <p:txBody>
          <a:bodyPr wrap="square" rtlCol="0">
            <a:spAutoFit/>
          </a:bodyPr>
          <a:lstStyle/>
          <a:p>
            <a:pPr marL="285750" indent="-285750">
              <a:buFontTx/>
              <a:buChar char="-"/>
            </a:pPr>
            <a:r>
              <a:rPr lang="en-US" dirty="0">
                <a:latin typeface="Raleway" pitchFamily="2" charset="77"/>
              </a:rPr>
              <a:t>Invasive Group A Streptococcal Disease (IGAS) </a:t>
            </a:r>
          </a:p>
          <a:p>
            <a:pPr marL="285750" indent="-285750">
              <a:buFontTx/>
              <a:buChar char="-"/>
            </a:pPr>
            <a:r>
              <a:rPr lang="en-US" dirty="0">
                <a:latin typeface="Raleway" pitchFamily="2" charset="77"/>
              </a:rPr>
              <a:t>Invasive Meningococcal Disease (IMD)</a:t>
            </a:r>
          </a:p>
          <a:p>
            <a:pPr marL="285750" indent="-285750">
              <a:buFontTx/>
              <a:buChar char="-"/>
            </a:pPr>
            <a:r>
              <a:rPr lang="en-US" dirty="0">
                <a:latin typeface="Raleway" pitchFamily="2" charset="77"/>
              </a:rPr>
              <a:t>Pertussis</a:t>
            </a:r>
          </a:p>
        </p:txBody>
      </p:sp>
    </p:spTree>
    <p:extLst>
      <p:ext uri="{BB962C8B-B14F-4D97-AF65-F5344CB8AC3E}">
        <p14:creationId xmlns:p14="http://schemas.microsoft.com/office/powerpoint/2010/main" val="388461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433CD9-C586-A811-777F-85F81431DE1D}"/>
              </a:ext>
            </a:extLst>
          </p:cNvPr>
          <p:cNvSpPr>
            <a:spLocks noGrp="1"/>
          </p:cNvSpPr>
          <p:nvPr>
            <p:ph type="title"/>
          </p:nvPr>
        </p:nvSpPr>
        <p:spPr>
          <a:xfrm>
            <a:off x="838200" y="327025"/>
            <a:ext cx="10515600" cy="1325563"/>
          </a:xfrm>
        </p:spPr>
        <p:txBody>
          <a:bodyPr/>
          <a:lstStyle/>
          <a:p>
            <a:pPr algn="ctr"/>
            <a:r>
              <a:rPr lang="en-US" b="1" dirty="0">
                <a:latin typeface="Raleway" pitchFamily="2" charset="77"/>
              </a:rPr>
              <a:t>Acute Conditions/Minor Ailments</a:t>
            </a:r>
            <a:br>
              <a:rPr lang="en-US" dirty="0">
                <a:latin typeface="Raleway" pitchFamily="2" charset="77"/>
              </a:rPr>
            </a:br>
            <a:endParaRPr lang="en-CA" sz="3200" dirty="0">
              <a:latin typeface="Raleway" pitchFamily="2" charset="77"/>
            </a:endParaRPr>
          </a:p>
        </p:txBody>
      </p:sp>
      <p:graphicFrame>
        <p:nvGraphicFramePr>
          <p:cNvPr id="3" name="Diagram 2">
            <a:extLst>
              <a:ext uri="{FF2B5EF4-FFF2-40B4-BE49-F238E27FC236}">
                <a16:creationId xmlns:a16="http://schemas.microsoft.com/office/drawing/2014/main" id="{9068EF65-8DF7-0CA4-42A0-9A1492644E13}"/>
              </a:ext>
            </a:extLst>
          </p:cNvPr>
          <p:cNvGraphicFramePr/>
          <p:nvPr/>
        </p:nvGraphicFramePr>
        <p:xfrm>
          <a:off x="838200" y="1802226"/>
          <a:ext cx="2846294"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6451BD5A-5733-28A6-20EA-9EE2B46D47C6}"/>
              </a:ext>
            </a:extLst>
          </p:cNvPr>
          <p:cNvGraphicFramePr/>
          <p:nvPr/>
        </p:nvGraphicFramePr>
        <p:xfrm>
          <a:off x="3974409" y="1731869"/>
          <a:ext cx="3596285" cy="29611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47AE45F4-50A2-2B35-2686-A6FB80134326}"/>
              </a:ext>
            </a:extLst>
          </p:cNvPr>
          <p:cNvGraphicFramePr/>
          <p:nvPr/>
        </p:nvGraphicFramePr>
        <p:xfrm>
          <a:off x="3974409" y="4954539"/>
          <a:ext cx="3596284" cy="17543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 name="Diagram 4">
            <a:extLst>
              <a:ext uri="{FF2B5EF4-FFF2-40B4-BE49-F238E27FC236}">
                <a16:creationId xmlns:a16="http://schemas.microsoft.com/office/drawing/2014/main" id="{B84E9866-D37B-D937-7D02-08E9E2CB3443}"/>
              </a:ext>
            </a:extLst>
          </p:cNvPr>
          <p:cNvGraphicFramePr/>
          <p:nvPr/>
        </p:nvGraphicFramePr>
        <p:xfrm>
          <a:off x="8047936" y="1731870"/>
          <a:ext cx="3772029" cy="29611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Diagram 7">
            <a:extLst>
              <a:ext uri="{FF2B5EF4-FFF2-40B4-BE49-F238E27FC236}">
                <a16:creationId xmlns:a16="http://schemas.microsoft.com/office/drawing/2014/main" id="{B965F320-9078-38C7-15A8-D520723F5395}"/>
              </a:ext>
            </a:extLst>
          </p:cNvPr>
          <p:cNvGraphicFramePr/>
          <p:nvPr/>
        </p:nvGraphicFramePr>
        <p:xfrm>
          <a:off x="806824" y="3857903"/>
          <a:ext cx="2877670" cy="219327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10" name="Picture 9">
            <a:extLst>
              <a:ext uri="{FF2B5EF4-FFF2-40B4-BE49-F238E27FC236}">
                <a16:creationId xmlns:a16="http://schemas.microsoft.com/office/drawing/2014/main" id="{E5B5B0E0-94A4-D855-4D6C-D41B816C635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712179" y="5658426"/>
            <a:ext cx="994173" cy="790240"/>
          </a:xfrm>
          <a:prstGeom prst="rect">
            <a:avLst/>
          </a:prstGeom>
        </p:spPr>
      </p:pic>
    </p:spTree>
    <p:extLst>
      <p:ext uri="{BB962C8B-B14F-4D97-AF65-F5344CB8AC3E}">
        <p14:creationId xmlns:p14="http://schemas.microsoft.com/office/powerpoint/2010/main" val="398393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6FE8C-339B-C068-1962-2EAEA0F104E5}"/>
              </a:ext>
            </a:extLst>
          </p:cNvPr>
          <p:cNvSpPr>
            <a:spLocks noGrp="1"/>
          </p:cNvSpPr>
          <p:nvPr>
            <p:ph type="title"/>
          </p:nvPr>
        </p:nvSpPr>
        <p:spPr>
          <a:xfrm>
            <a:off x="1144506" y="457201"/>
            <a:ext cx="4065669" cy="1933574"/>
          </a:xfrm>
        </p:spPr>
        <p:txBody>
          <a:bodyPr anchor="b">
            <a:normAutofit/>
          </a:bodyPr>
          <a:lstStyle/>
          <a:p>
            <a:r>
              <a:rPr lang="en-CA" sz="4000" b="1"/>
              <a:t>Pharyngitis Assessments- Group A Strep	</a:t>
            </a:r>
          </a:p>
        </p:txBody>
      </p:sp>
      <p:sp>
        <p:nvSpPr>
          <p:cNvPr id="3" name="Content Placeholder 2">
            <a:extLst>
              <a:ext uri="{FF2B5EF4-FFF2-40B4-BE49-F238E27FC236}">
                <a16:creationId xmlns:a16="http://schemas.microsoft.com/office/drawing/2014/main" id="{722B33BB-56DD-73BD-067B-AE5336A53120}"/>
              </a:ext>
            </a:extLst>
          </p:cNvPr>
          <p:cNvSpPr>
            <a:spLocks noGrp="1"/>
          </p:cNvSpPr>
          <p:nvPr>
            <p:ph idx="1"/>
          </p:nvPr>
        </p:nvSpPr>
        <p:spPr>
          <a:xfrm>
            <a:off x="1144505" y="2714625"/>
            <a:ext cx="4065668" cy="3023566"/>
          </a:xfrm>
        </p:spPr>
        <p:txBody>
          <a:bodyPr>
            <a:normAutofit/>
          </a:bodyPr>
          <a:lstStyle/>
          <a:p>
            <a:r>
              <a:rPr lang="en-CA" sz="2000" dirty="0"/>
              <a:t>Must take 2 hour PANS course on-line, practice with colleagues, training on the device</a:t>
            </a:r>
          </a:p>
          <a:p>
            <a:r>
              <a:rPr lang="en-CA" sz="2000" dirty="0"/>
              <a:t>Don’t advertise the ‘test’.  Patients that present as viral may not warrant a test.  When signage/booking pages mention a test, it is expected.</a:t>
            </a:r>
          </a:p>
          <a:p>
            <a:endParaRPr lang="en-CA" sz="2000" dirty="0"/>
          </a:p>
        </p:txBody>
      </p:sp>
      <p:pic>
        <p:nvPicPr>
          <p:cNvPr id="5" name="Picture 4">
            <a:extLst>
              <a:ext uri="{FF2B5EF4-FFF2-40B4-BE49-F238E27FC236}">
                <a16:creationId xmlns:a16="http://schemas.microsoft.com/office/drawing/2014/main" id="{B41AEBB1-0DE1-34C6-C5EA-D3C123DA5D86}"/>
              </a:ext>
            </a:extLst>
          </p:cNvPr>
          <p:cNvPicPr>
            <a:picLocks noChangeAspect="1"/>
          </p:cNvPicPr>
          <p:nvPr/>
        </p:nvPicPr>
        <p:blipFill>
          <a:blip r:embed="rId2"/>
          <a:stretch>
            <a:fillRect/>
          </a:stretch>
        </p:blipFill>
        <p:spPr>
          <a:xfrm>
            <a:off x="5534026" y="1578775"/>
            <a:ext cx="2682054" cy="3471914"/>
          </a:xfrm>
          <a:prstGeom prst="rect">
            <a:avLst/>
          </a:prstGeom>
        </p:spPr>
      </p:pic>
      <p:pic>
        <p:nvPicPr>
          <p:cNvPr id="7" name="Picture 6">
            <a:extLst>
              <a:ext uri="{FF2B5EF4-FFF2-40B4-BE49-F238E27FC236}">
                <a16:creationId xmlns:a16="http://schemas.microsoft.com/office/drawing/2014/main" id="{D44F0F2C-5BEB-DE74-7807-FF9ABC7A8DAE}"/>
              </a:ext>
            </a:extLst>
          </p:cNvPr>
          <p:cNvPicPr>
            <a:picLocks noChangeAspect="1"/>
          </p:cNvPicPr>
          <p:nvPr/>
        </p:nvPicPr>
        <p:blipFill>
          <a:blip r:embed="rId3"/>
          <a:stretch>
            <a:fillRect/>
          </a:stretch>
        </p:blipFill>
        <p:spPr>
          <a:xfrm>
            <a:off x="8537813" y="1589935"/>
            <a:ext cx="2682054" cy="3449587"/>
          </a:xfrm>
          <a:prstGeom prst="rect">
            <a:avLst/>
          </a:prstGeom>
        </p:spPr>
      </p:pic>
      <p:sp>
        <p:nvSpPr>
          <p:cNvPr id="29" name="Rectangle 28">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50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11E3-EFB1-C39E-B512-9FF3D1D7BEED}"/>
              </a:ext>
            </a:extLst>
          </p:cNvPr>
          <p:cNvSpPr>
            <a:spLocks noGrp="1"/>
          </p:cNvSpPr>
          <p:nvPr>
            <p:ph type="title"/>
          </p:nvPr>
        </p:nvSpPr>
        <p:spPr/>
        <p:txBody>
          <a:bodyPr/>
          <a:lstStyle/>
          <a:p>
            <a:r>
              <a:rPr lang="en-US" b="1" dirty="0">
                <a:latin typeface="Raleway" pitchFamily="2" charset="77"/>
              </a:rPr>
              <a:t>Smoking Cessation Service</a:t>
            </a:r>
          </a:p>
        </p:txBody>
      </p:sp>
      <p:graphicFrame>
        <p:nvGraphicFramePr>
          <p:cNvPr id="6" name="Content Placeholder 5">
            <a:extLst>
              <a:ext uri="{FF2B5EF4-FFF2-40B4-BE49-F238E27FC236}">
                <a16:creationId xmlns:a16="http://schemas.microsoft.com/office/drawing/2014/main" id="{24742D67-D292-631D-9786-CD4C79523687}"/>
              </a:ext>
            </a:extLst>
          </p:cNvPr>
          <p:cNvGraphicFramePr>
            <a:graphicFrameLocks noGrp="1"/>
          </p:cNvGraphicFramePr>
          <p:nvPr>
            <p:ph idx="1"/>
          </p:nvPr>
        </p:nvGraphicFramePr>
        <p:xfrm>
          <a:off x="3810000" y="1856105"/>
          <a:ext cx="9189720" cy="440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04736DF-96A3-F516-E174-178A718ABE1D}"/>
              </a:ext>
            </a:extLst>
          </p:cNvPr>
          <p:cNvSpPr txBox="1"/>
          <p:nvPr/>
        </p:nvSpPr>
        <p:spPr>
          <a:xfrm>
            <a:off x="670560" y="2545080"/>
            <a:ext cx="3733800" cy="3046988"/>
          </a:xfrm>
          <a:prstGeom prst="rect">
            <a:avLst/>
          </a:prstGeom>
          <a:noFill/>
        </p:spPr>
        <p:txBody>
          <a:bodyPr wrap="square" rtlCol="0">
            <a:spAutoFit/>
          </a:bodyPr>
          <a:lstStyle/>
          <a:p>
            <a:r>
              <a:rPr lang="en-US" sz="2400" b="1" u="sng" dirty="0">
                <a:latin typeface="Raleway" pitchFamily="2" charset="77"/>
              </a:rPr>
              <a:t>Patients have 2 Options:</a:t>
            </a:r>
          </a:p>
          <a:p>
            <a:pPr marL="457200" indent="-457200">
              <a:buAutoNum type="arabicPeriod"/>
            </a:pPr>
            <a:r>
              <a:rPr lang="en-US" sz="2400" dirty="0">
                <a:latin typeface="Raleway" pitchFamily="2" charset="77"/>
              </a:rPr>
              <a:t>Assessment and Prescribing of Medications to </a:t>
            </a:r>
            <a:r>
              <a:rPr lang="en-US" sz="2400" dirty="0" err="1">
                <a:latin typeface="Raleway" pitchFamily="2" charset="77"/>
              </a:rPr>
              <a:t>Reduct</a:t>
            </a:r>
            <a:r>
              <a:rPr lang="en-US" sz="2400" dirty="0">
                <a:latin typeface="Raleway" pitchFamily="2" charset="77"/>
              </a:rPr>
              <a:t> or Quit Nicotine Products.</a:t>
            </a:r>
          </a:p>
          <a:p>
            <a:pPr marL="457200" indent="-457200">
              <a:buAutoNum type="arabicPeriod"/>
            </a:pPr>
            <a:r>
              <a:rPr lang="en-US" sz="2400" dirty="0">
                <a:latin typeface="Raleway" pitchFamily="2" charset="77"/>
              </a:rPr>
              <a:t>Comprehensive Support Program </a:t>
            </a:r>
          </a:p>
        </p:txBody>
      </p:sp>
      <p:pic>
        <p:nvPicPr>
          <p:cNvPr id="3" name="Picture 2">
            <a:extLst>
              <a:ext uri="{FF2B5EF4-FFF2-40B4-BE49-F238E27FC236}">
                <a16:creationId xmlns:a16="http://schemas.microsoft.com/office/drawing/2014/main" id="{B13D02E0-682C-97B7-1444-A033F116F4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473" y="5868520"/>
            <a:ext cx="994173" cy="790240"/>
          </a:xfrm>
          <a:prstGeom prst="rect">
            <a:avLst/>
          </a:prstGeom>
        </p:spPr>
      </p:pic>
    </p:spTree>
    <p:extLst>
      <p:ext uri="{BB962C8B-B14F-4D97-AF65-F5344CB8AC3E}">
        <p14:creationId xmlns:p14="http://schemas.microsoft.com/office/powerpoint/2010/main" val="245123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11E3-EFB1-C39E-B512-9FF3D1D7BEED}"/>
              </a:ext>
            </a:extLst>
          </p:cNvPr>
          <p:cNvSpPr>
            <a:spLocks noGrp="1"/>
          </p:cNvSpPr>
          <p:nvPr>
            <p:ph type="title"/>
          </p:nvPr>
        </p:nvSpPr>
        <p:spPr>
          <a:xfrm>
            <a:off x="479394" y="1070800"/>
            <a:ext cx="3939688" cy="5583126"/>
          </a:xfrm>
        </p:spPr>
        <p:txBody>
          <a:bodyPr>
            <a:normAutofit/>
          </a:bodyPr>
          <a:lstStyle/>
          <a:p>
            <a:pPr algn="ctr"/>
            <a:r>
              <a:rPr lang="en-US" b="1" dirty="0">
                <a:latin typeface="Raleway" pitchFamily="2" charset="77"/>
              </a:rPr>
              <a:t>Chronic Disease Management</a:t>
            </a:r>
          </a:p>
        </p:txBody>
      </p:sp>
      <p:graphicFrame>
        <p:nvGraphicFramePr>
          <p:cNvPr id="8" name="Content Placeholder 3">
            <a:extLst>
              <a:ext uri="{FF2B5EF4-FFF2-40B4-BE49-F238E27FC236}">
                <a16:creationId xmlns:a16="http://schemas.microsoft.com/office/drawing/2014/main" id="{CFA52189-D358-0A5E-3BDF-4CDC83AE1662}"/>
              </a:ext>
            </a:extLst>
          </p:cNvPr>
          <p:cNvGraphicFramePr>
            <a:graphicFrameLocks noGrp="1"/>
          </p:cNvGraphicFramePr>
          <p:nvPr>
            <p:ph idx="1"/>
          </p:nvPr>
        </p:nvGraphicFramePr>
        <p:xfrm>
          <a:off x="5108535" y="70504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5DEA7E9-4150-9AF9-ABC6-7DCBF92B8D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13" y="5727282"/>
            <a:ext cx="994173" cy="790240"/>
          </a:xfrm>
          <a:prstGeom prst="rect">
            <a:avLst/>
          </a:prstGeom>
        </p:spPr>
      </p:pic>
    </p:spTree>
    <p:extLst>
      <p:ext uri="{BB962C8B-B14F-4D97-AF65-F5344CB8AC3E}">
        <p14:creationId xmlns:p14="http://schemas.microsoft.com/office/powerpoint/2010/main" val="406966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dirty="0">
                <a:solidFill>
                  <a:srgbClr val="FFFFFF"/>
                </a:solidFill>
                <a:latin typeface="+mj-lt"/>
                <a:ea typeface="+mj-ea"/>
                <a:cs typeface="+mj-cs"/>
              </a:rPr>
              <a:t> Medication Management </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1371599" y="2318197"/>
            <a:ext cx="9724031" cy="3683358"/>
          </a:xfrm>
        </p:spPr>
        <p:txBody>
          <a:bodyPr vert="horz" lIns="91440" tIns="45720" rIns="91440" bIns="45720" rtlCol="0" anchor="ctr">
            <a:normAutofit/>
          </a:bodyPr>
          <a:lstStyle/>
          <a:p>
            <a:pPr marL="285750" indent="-228600">
              <a:buClr>
                <a:srgbClr val="7CBC51"/>
              </a:buClr>
              <a:buFont typeface="Arial" panose="020B0604020202020204" pitchFamily="34" charset="0"/>
              <a:buChar char="•"/>
            </a:pPr>
            <a:r>
              <a:rPr lang="en-US" sz="2800" dirty="0"/>
              <a:t>Basic medication reviews (less common in clinic)</a:t>
            </a:r>
          </a:p>
          <a:p>
            <a:pPr marL="285750" indent="-228600">
              <a:buClr>
                <a:srgbClr val="7CBC51"/>
              </a:buClr>
              <a:buFont typeface="Arial" panose="020B0604020202020204" pitchFamily="34" charset="0"/>
              <a:buChar char="•"/>
            </a:pPr>
            <a:r>
              <a:rPr lang="en-US" sz="2800" dirty="0"/>
              <a:t>Advanced medication reviews (Pharmacare seniors)</a:t>
            </a:r>
          </a:p>
          <a:p>
            <a:pPr marL="285750" indent="-228600">
              <a:buClr>
                <a:srgbClr val="7CBC51"/>
              </a:buClr>
              <a:buFont typeface="Arial" panose="020B0604020202020204" pitchFamily="34" charset="0"/>
              <a:buChar char="•"/>
            </a:pPr>
            <a:r>
              <a:rPr lang="en-US" sz="2800" dirty="0"/>
              <a:t>Complex medication reviews available at CPPCC sites only (those patients being referred  by another provider for a review, or un-attached patients with a need for a review)</a:t>
            </a: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15373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dirty="0">
                <a:solidFill>
                  <a:srgbClr val="FFFFFF"/>
                </a:solidFill>
                <a:latin typeface="+mj-lt"/>
                <a:ea typeface="+mj-ea"/>
                <a:cs typeface="+mj-cs"/>
              </a:rPr>
              <a:t>Chronic Disease Management </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459351" y="1891970"/>
            <a:ext cx="10636280" cy="4795678"/>
          </a:xfrm>
        </p:spPr>
        <p:txBody>
          <a:bodyPr vert="horz" lIns="91440" tIns="45720" rIns="91440" bIns="45720" rtlCol="0" anchor="ctr">
            <a:normAutofit lnSpcReduction="10000"/>
          </a:bodyPr>
          <a:lstStyle/>
          <a:p>
            <a:pPr marL="57150">
              <a:buClr>
                <a:srgbClr val="7CBC51"/>
              </a:buClr>
            </a:pPr>
            <a:r>
              <a:rPr lang="en-US" sz="2800" dirty="0"/>
              <a:t>This is a longitudinal service which starts with a longer initial assessment visit along with follow up visits throughout the year (frequency depends of patient needs) to provide support/care for patients with diagnosed chronic diseases that need help managing their disease. </a:t>
            </a:r>
          </a:p>
          <a:p>
            <a:pPr marL="857250" lvl="1" indent="-342900">
              <a:buClr>
                <a:srgbClr val="7CBC51"/>
              </a:buClr>
              <a:buFont typeface="Arial" panose="020B0604020202020204" pitchFamily="34" charset="0"/>
              <a:buChar char="•"/>
            </a:pPr>
            <a:r>
              <a:rPr lang="en-US" sz="2400" dirty="0"/>
              <a:t>Hypertension, Dyslipidemia</a:t>
            </a:r>
          </a:p>
          <a:p>
            <a:pPr marL="742950" lvl="1" indent="-228600">
              <a:buClr>
                <a:srgbClr val="7CBC51"/>
              </a:buClr>
              <a:buFont typeface="Arial" panose="020B0604020202020204" pitchFamily="34" charset="0"/>
              <a:buChar char="•"/>
            </a:pPr>
            <a:r>
              <a:rPr lang="en-US" sz="2600" dirty="0"/>
              <a:t>Diabetes Mellitus,</a:t>
            </a:r>
          </a:p>
          <a:p>
            <a:pPr marL="742950" lvl="1" indent="-228600">
              <a:buClr>
                <a:srgbClr val="7CBC51"/>
              </a:buClr>
              <a:buFont typeface="Arial" panose="020B0604020202020204" pitchFamily="34" charset="0"/>
              <a:buChar char="•"/>
            </a:pPr>
            <a:r>
              <a:rPr lang="en-US" sz="2600" dirty="0"/>
              <a:t>COPD, Asthma, </a:t>
            </a:r>
          </a:p>
          <a:p>
            <a:pPr marL="742950" lvl="1" indent="-228600">
              <a:buClr>
                <a:srgbClr val="7CBC51"/>
              </a:buClr>
              <a:buFont typeface="Arial" panose="020B0604020202020204" pitchFamily="34" charset="0"/>
              <a:buChar char="•"/>
            </a:pPr>
            <a:r>
              <a:rPr lang="en-US" sz="2600" dirty="0"/>
              <a:t>Obesity</a:t>
            </a:r>
          </a:p>
          <a:p>
            <a:pPr marL="742950" lvl="1" indent="-228600">
              <a:buClr>
                <a:srgbClr val="7CBC51"/>
              </a:buClr>
              <a:buFont typeface="Arial" panose="020B0604020202020204" pitchFamily="34" charset="0"/>
              <a:buChar char="•"/>
            </a:pPr>
            <a:r>
              <a:rPr lang="en-US" sz="2600" dirty="0"/>
              <a:t>Non-cancer chronic pain</a:t>
            </a:r>
          </a:p>
          <a:p>
            <a:pPr marL="742950" lvl="1" indent="-228600">
              <a:buClr>
                <a:srgbClr val="7CBC51"/>
              </a:buClr>
              <a:buFont typeface="Arial" panose="020B0604020202020204" pitchFamily="34" charset="0"/>
              <a:buChar char="•"/>
            </a:pPr>
            <a:r>
              <a:rPr lang="en-US" sz="2600" dirty="0"/>
              <a:t>ADHD</a:t>
            </a:r>
          </a:p>
          <a:p>
            <a:pPr marL="742950" lvl="1" indent="-228600">
              <a:buClr>
                <a:srgbClr val="7CBC51"/>
              </a:buClr>
              <a:buFont typeface="Arial" panose="020B0604020202020204" pitchFamily="34" charset="0"/>
              <a:buChar char="•"/>
            </a:pPr>
            <a:r>
              <a:rPr lang="en-US" sz="2600" dirty="0"/>
              <a:t>Other </a:t>
            </a: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409274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dirty="0">
                <a:solidFill>
                  <a:srgbClr val="FFFFFF"/>
                </a:solidFill>
                <a:latin typeface="+mj-lt"/>
                <a:ea typeface="+mj-ea"/>
                <a:cs typeface="+mj-cs"/>
              </a:rPr>
              <a:t>Chronic Disease Management </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271849" y="1891970"/>
            <a:ext cx="10823781" cy="4109585"/>
          </a:xfrm>
        </p:spPr>
        <p:txBody>
          <a:bodyPr vert="horz" lIns="91440" tIns="45720" rIns="91440" bIns="45720" rtlCol="0" anchor="ctr">
            <a:normAutofit lnSpcReduction="10000"/>
          </a:bodyPr>
          <a:lstStyle/>
          <a:p>
            <a:pPr marL="514350" lvl="1">
              <a:buClr>
                <a:srgbClr val="7CBC51"/>
              </a:buClr>
            </a:pPr>
            <a:r>
              <a:rPr lang="en-US" sz="1800" dirty="0"/>
              <a:t>This is a longitudinal service which starts with a longer initial assessment visit along with follow up visits through out the year (frequency depends of patient needs) to provide support/care for patients with diagnosed chronic diseases that need help managing their disease.</a:t>
            </a:r>
          </a:p>
          <a:p>
            <a:pPr marL="514350" lvl="1">
              <a:buClr>
                <a:srgbClr val="7CBC51"/>
              </a:buClr>
            </a:pPr>
            <a:endParaRPr lang="en-US" sz="1800" dirty="0"/>
          </a:p>
          <a:p>
            <a:pPr marL="514350" lvl="1">
              <a:buClr>
                <a:srgbClr val="7CBC51"/>
              </a:buClr>
            </a:pPr>
            <a:r>
              <a:rPr lang="en-US" sz="1800" dirty="0"/>
              <a:t>The outcome of the initial assessment is to create a care plan, identify any health or drug therapy problems, make recommendations, prescribe changes  or collaborate with family physician/NP when warranted and then follow the patient to resolve the problems and assist in meeting their goals.   This incudes non-pharmaceutical or healthy lifestyle counselling support, system navigation and more.   A template for topics to be covered is available.</a:t>
            </a:r>
          </a:p>
          <a:p>
            <a:pPr marL="514350" lvl="1">
              <a:buClr>
                <a:srgbClr val="7CBC51"/>
              </a:buClr>
            </a:pPr>
            <a:endParaRPr lang="en-US" sz="1800" dirty="0"/>
          </a:p>
          <a:p>
            <a:pPr marL="514350" lvl="1">
              <a:buClr>
                <a:srgbClr val="7CBC51"/>
              </a:buClr>
            </a:pPr>
            <a:r>
              <a:rPr lang="en-US" sz="1800" dirty="0"/>
              <a:t>It is not a medication renewal. Often identified during a renewal as a patient that has DRPs, not meeting targets, not being followed, or requires additional support.  </a:t>
            </a:r>
          </a:p>
          <a:p>
            <a:pPr marL="514350" lvl="1">
              <a:buClr>
                <a:srgbClr val="7CBC51"/>
              </a:buClr>
            </a:pPr>
            <a:endParaRPr lang="en-US" sz="1800" dirty="0"/>
          </a:p>
          <a:p>
            <a:pPr marL="514350" lvl="1">
              <a:buClr>
                <a:srgbClr val="7CBC51"/>
              </a:buClr>
            </a:pPr>
            <a:r>
              <a:rPr lang="en-US" sz="1800" dirty="0"/>
              <a:t>Recommend call to book to determine if the patient needs a renewal service or would benefit from CDM.</a:t>
            </a:r>
          </a:p>
          <a:p>
            <a:pPr marL="57150" indent="-228600">
              <a:buClr>
                <a:srgbClr val="7CBC51"/>
              </a:buClr>
              <a:buFont typeface="Arial" panose="020B0604020202020204" pitchFamily="34" charset="0"/>
              <a:buChar char="•"/>
            </a:pPr>
            <a:endParaRPr lang="en-US" sz="1100" dirty="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2974261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385F3B-09BA-CE0D-BE2C-7AD8306C19DA}"/>
              </a:ext>
            </a:extLst>
          </p:cNvPr>
          <p:cNvSpPr>
            <a:spLocks noGrp="1"/>
          </p:cNvSpPr>
          <p:nvPr>
            <p:ph type="title"/>
          </p:nvPr>
        </p:nvSpPr>
        <p:spPr>
          <a:xfrm>
            <a:off x="1383564" y="348865"/>
            <a:ext cx="9718111" cy="1576446"/>
          </a:xfrm>
        </p:spPr>
        <p:txBody>
          <a:bodyPr anchor="ctr">
            <a:normAutofit/>
          </a:bodyPr>
          <a:lstStyle/>
          <a:p>
            <a:r>
              <a:rPr lang="en-CA" sz="4000" dirty="0">
                <a:solidFill>
                  <a:srgbClr val="FFFFFF"/>
                </a:solidFill>
              </a:rPr>
              <a:t>Injection FAQ	</a:t>
            </a:r>
          </a:p>
        </p:txBody>
      </p:sp>
      <p:pic>
        <p:nvPicPr>
          <p:cNvPr id="7" name="Picture 6">
            <a:extLst>
              <a:ext uri="{FF2B5EF4-FFF2-40B4-BE49-F238E27FC236}">
                <a16:creationId xmlns:a16="http://schemas.microsoft.com/office/drawing/2014/main" id="{BEEDA377-7E2A-AB47-8AE3-78E5E32CE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2008" y="5781631"/>
            <a:ext cx="932751" cy="741417"/>
          </a:xfrm>
          <a:prstGeom prst="rect">
            <a:avLst/>
          </a:prstGeom>
        </p:spPr>
      </p:pic>
      <p:graphicFrame>
        <p:nvGraphicFramePr>
          <p:cNvPr id="16" name="Content Placeholder 2">
            <a:extLst>
              <a:ext uri="{FF2B5EF4-FFF2-40B4-BE49-F238E27FC236}">
                <a16:creationId xmlns:a16="http://schemas.microsoft.com/office/drawing/2014/main" id="{4462D6DC-99B1-4137-46F5-7A662EF5C49A}"/>
              </a:ext>
            </a:extLst>
          </p:cNvPr>
          <p:cNvGraphicFramePr>
            <a:graphicFrameLocks noGrp="1"/>
          </p:cNvGraphicFramePr>
          <p:nvPr>
            <p:ph idx="1"/>
            <p:extLst>
              <p:ext uri="{D42A27DB-BD31-4B8C-83A1-F6EECF244321}">
                <p14:modId xmlns:p14="http://schemas.microsoft.com/office/powerpoint/2010/main" val="127139168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18095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9A321CF-3A7C-F227-FA2D-420BCD94F690}"/>
              </a:ext>
            </a:extLst>
          </p:cNvPr>
          <p:cNvPicPr>
            <a:picLocks noGrp="1" noChangeAspect="1"/>
          </p:cNvPicPr>
          <p:nvPr>
            <p:ph idx="1"/>
          </p:nvPr>
        </p:nvPicPr>
        <p:blipFill>
          <a:blip r:embed="rId2"/>
          <a:stretch>
            <a:fillRect/>
          </a:stretch>
        </p:blipFill>
        <p:spPr>
          <a:xfrm>
            <a:off x="1757606" y="457200"/>
            <a:ext cx="8676787" cy="5943600"/>
          </a:xfrm>
          <a:prstGeom prst="rect">
            <a:avLst/>
          </a:prstGeom>
        </p:spPr>
      </p:pic>
    </p:spTree>
    <p:extLst>
      <p:ext uri="{BB962C8B-B14F-4D97-AF65-F5344CB8AC3E}">
        <p14:creationId xmlns:p14="http://schemas.microsoft.com/office/powerpoint/2010/main" val="79869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b="1" kern="1200">
                <a:solidFill>
                  <a:srgbClr val="FFFFFF"/>
                </a:solidFill>
                <a:latin typeface="+mj-lt"/>
                <a:ea typeface="+mj-ea"/>
                <a:cs typeface="+mj-cs"/>
              </a:rPr>
              <a:t>Project Overview</a:t>
            </a:r>
          </a:p>
        </p:txBody>
      </p:sp>
      <p:pic>
        <p:nvPicPr>
          <p:cNvPr id="7" name="Picture 6" descr="A logo with a green cross and blue text&#10;&#10;Description automatically generated">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graphicFrame>
        <p:nvGraphicFramePr>
          <p:cNvPr id="9" name="Text Placeholder 3">
            <a:extLst>
              <a:ext uri="{FF2B5EF4-FFF2-40B4-BE49-F238E27FC236}">
                <a16:creationId xmlns:a16="http://schemas.microsoft.com/office/drawing/2014/main" id="{94E20BE7-F65B-7394-CE37-584B5F93F6A8}"/>
              </a:ext>
            </a:extLst>
          </p:cNvPr>
          <p:cNvGraphicFramePr/>
          <p:nvPr>
            <p:extLst>
              <p:ext uri="{D42A27DB-BD31-4B8C-83A1-F6EECF244321}">
                <p14:modId xmlns:p14="http://schemas.microsoft.com/office/powerpoint/2010/main" val="140402956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5507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4F9E489-0FB4-5966-CEAB-99AA3C999906}"/>
              </a:ext>
            </a:extLst>
          </p:cNvPr>
          <p:cNvPicPr>
            <a:picLocks noGrp="1" noChangeAspect="1"/>
          </p:cNvPicPr>
          <p:nvPr>
            <p:ph idx="1"/>
          </p:nvPr>
        </p:nvPicPr>
        <p:blipFill>
          <a:blip r:embed="rId2"/>
          <a:stretch>
            <a:fillRect/>
          </a:stretch>
        </p:blipFill>
        <p:spPr>
          <a:xfrm>
            <a:off x="1693333" y="457200"/>
            <a:ext cx="8805334" cy="5943600"/>
          </a:xfrm>
          <a:prstGeom prst="rect">
            <a:avLst/>
          </a:prstGeom>
        </p:spPr>
      </p:pic>
    </p:spTree>
    <p:extLst>
      <p:ext uri="{BB962C8B-B14F-4D97-AF65-F5344CB8AC3E}">
        <p14:creationId xmlns:p14="http://schemas.microsoft.com/office/powerpoint/2010/main" val="762946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20316BE-17D0-BA87-65B1-6423F432116E}"/>
              </a:ext>
            </a:extLst>
          </p:cNvPr>
          <p:cNvPicPr>
            <a:picLocks noGrp="1" noChangeAspect="1"/>
          </p:cNvPicPr>
          <p:nvPr>
            <p:ph idx="1"/>
          </p:nvPr>
        </p:nvPicPr>
        <p:blipFill>
          <a:blip r:embed="rId2"/>
          <a:stretch>
            <a:fillRect/>
          </a:stretch>
        </p:blipFill>
        <p:spPr>
          <a:xfrm>
            <a:off x="618404" y="869408"/>
            <a:ext cx="11256440" cy="5119183"/>
          </a:xfrm>
          <a:prstGeom prst="rect">
            <a:avLst/>
          </a:prstGeom>
        </p:spPr>
      </p:pic>
    </p:spTree>
    <p:extLst>
      <p:ext uri="{BB962C8B-B14F-4D97-AF65-F5344CB8AC3E}">
        <p14:creationId xmlns:p14="http://schemas.microsoft.com/office/powerpoint/2010/main" val="106364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p:txBody>
          <a:bodyPr/>
          <a:lstStyle/>
          <a:p>
            <a:pPr algn="ctr"/>
            <a:r>
              <a:rPr lang="en-US" b="1" dirty="0"/>
              <a:t>Ordering Laboratory Tests</a:t>
            </a:r>
            <a:endParaRPr lang="en-CA" b="1" dirty="0"/>
          </a:p>
        </p:txBody>
      </p:sp>
      <p:graphicFrame>
        <p:nvGraphicFramePr>
          <p:cNvPr id="10" name="Content Placeholder 4">
            <a:extLst>
              <a:ext uri="{FF2B5EF4-FFF2-40B4-BE49-F238E27FC236}">
                <a16:creationId xmlns:a16="http://schemas.microsoft.com/office/drawing/2014/main" id="{E7E8ADF6-DB42-307C-1D0E-B72CB9D70586}"/>
              </a:ext>
            </a:extLst>
          </p:cNvPr>
          <p:cNvGraphicFramePr>
            <a:graphicFrameLocks noGrp="1"/>
          </p:cNvGraphicFramePr>
          <p:nvPr>
            <p:ph idx="1"/>
          </p:nvPr>
        </p:nvGraphicFramePr>
        <p:xfrm>
          <a:off x="838200" y="1460500"/>
          <a:ext cx="105156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30456684-91FC-7B43-DF3E-9845299BC3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
        <p:nvSpPr>
          <p:cNvPr id="6" name="Rectangle 5">
            <a:extLst>
              <a:ext uri="{FF2B5EF4-FFF2-40B4-BE49-F238E27FC236}">
                <a16:creationId xmlns:a16="http://schemas.microsoft.com/office/drawing/2014/main" id="{BD404E28-BD87-6879-B5B8-237474C5752D}"/>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659669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p:txBody>
          <a:bodyPr/>
          <a:lstStyle/>
          <a:p>
            <a:pPr algn="ctr"/>
            <a:r>
              <a:rPr lang="en-US" b="1" dirty="0"/>
              <a:t>Ordering Laboratory Tests</a:t>
            </a:r>
            <a:endParaRPr lang="en-CA" b="1" dirty="0"/>
          </a:p>
        </p:txBody>
      </p:sp>
      <p:graphicFrame>
        <p:nvGraphicFramePr>
          <p:cNvPr id="10" name="Content Placeholder 4">
            <a:extLst>
              <a:ext uri="{FF2B5EF4-FFF2-40B4-BE49-F238E27FC236}">
                <a16:creationId xmlns:a16="http://schemas.microsoft.com/office/drawing/2014/main" id="{0195302F-9AE3-A95B-3A84-79559DCBDC69}"/>
              </a:ext>
            </a:extLst>
          </p:cNvPr>
          <p:cNvGraphicFramePr>
            <a:graphicFrameLocks noGrp="1"/>
          </p:cNvGraphicFramePr>
          <p:nvPr>
            <p:ph idx="1"/>
          </p:nvPr>
        </p:nvGraphicFramePr>
        <p:xfrm>
          <a:off x="838200" y="1460500"/>
          <a:ext cx="105156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30456684-91FC-7B43-DF3E-9845299BC3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
        <p:nvSpPr>
          <p:cNvPr id="6" name="Rectangle 5">
            <a:extLst>
              <a:ext uri="{FF2B5EF4-FFF2-40B4-BE49-F238E27FC236}">
                <a16:creationId xmlns:a16="http://schemas.microsoft.com/office/drawing/2014/main" id="{BD404E28-BD87-6879-B5B8-237474C5752D}"/>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891538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p:txBody>
          <a:bodyPr/>
          <a:lstStyle/>
          <a:p>
            <a:pPr algn="ctr"/>
            <a:r>
              <a:rPr lang="en-US" b="1" dirty="0"/>
              <a:t>Point of Care Testing</a:t>
            </a:r>
            <a:endParaRPr lang="en-CA" b="1" dirty="0"/>
          </a:p>
        </p:txBody>
      </p:sp>
      <p:pic>
        <p:nvPicPr>
          <p:cNvPr id="1026" name="Picture 2" descr="Afinion 2 | Abbott Point of Care">
            <a:extLst>
              <a:ext uri="{FF2B5EF4-FFF2-40B4-BE49-F238E27FC236}">
                <a16:creationId xmlns:a16="http://schemas.microsoft.com/office/drawing/2014/main" id="{BF5A53B4-3ADE-82CE-7D66-55C8E7AC865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61785" y="1922085"/>
            <a:ext cx="2645243" cy="22471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Content Placeholder 3">
            <a:extLst>
              <a:ext uri="{FF2B5EF4-FFF2-40B4-BE49-F238E27FC236}">
                <a16:creationId xmlns:a16="http://schemas.microsoft.com/office/drawing/2014/main" id="{54021D75-16BE-6E13-969D-0ABE71C613B8}"/>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30456684-91FC-7B43-DF3E-9845299BC3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pic>
        <p:nvPicPr>
          <p:cNvPr id="1028" name="Picture 4" descr="ID NOW | Abbott Point of Care">
            <a:extLst>
              <a:ext uri="{FF2B5EF4-FFF2-40B4-BE49-F238E27FC236}">
                <a16:creationId xmlns:a16="http://schemas.microsoft.com/office/drawing/2014/main" id="{D8BD406E-170E-E19A-FB34-C80A2C9DE0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4117" y="4102770"/>
            <a:ext cx="1889289" cy="2021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0C83460-E041-3855-45F0-9CEDB7095BD6}"/>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390798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838200" y="365125"/>
            <a:ext cx="10515600" cy="1325563"/>
          </a:xfrm>
        </p:spPr>
        <p:txBody>
          <a:bodyPr>
            <a:normAutofit/>
          </a:bodyPr>
          <a:lstStyle/>
          <a:p>
            <a:r>
              <a:rPr lang="en-US" b="1" dirty="0"/>
              <a:t>Patient Information</a:t>
            </a:r>
            <a:endParaRPr lang="en-CA" b="1" dirty="0"/>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838200" y="2010833"/>
            <a:ext cx="5096934" cy="4166130"/>
          </a:xfrm>
        </p:spPr>
        <p:txBody>
          <a:bodyPr>
            <a:normAutofit/>
          </a:bodyPr>
          <a:lstStyle/>
          <a:p>
            <a:pPr marL="0" indent="0">
              <a:buNone/>
            </a:pPr>
            <a:r>
              <a:rPr lang="en-US" sz="1400" b="1"/>
              <a:t>Who can book</a:t>
            </a:r>
            <a:r>
              <a:rPr lang="en-US" sz="1400"/>
              <a:t>?</a:t>
            </a:r>
          </a:p>
          <a:p>
            <a:pPr marL="0" indent="0">
              <a:buNone/>
            </a:pPr>
            <a:r>
              <a:rPr lang="en-CA" sz="1400">
                <a:effectLst/>
                <a:latin typeface="Calibri" panose="020F0502020204030204" pitchFamily="34" charset="0"/>
                <a:ea typeface="Calibri" panose="020F0502020204030204" pitchFamily="34" charset="0"/>
              </a:rPr>
              <a:t>This project will allow patients of the pharmacy along with non-patients to book appointments with the clinic.   </a:t>
            </a:r>
            <a:r>
              <a:rPr lang="en-CA" sz="1400" b="1">
                <a:latin typeface="Calibri" panose="020F0502020204030204" pitchFamily="34" charset="0"/>
                <a:ea typeface="Calibri" panose="020F0502020204030204" pitchFamily="34" charset="0"/>
              </a:rPr>
              <a:t>There is no charge for assessments for patients with a NS Healthcard. </a:t>
            </a:r>
            <a:endParaRPr lang="en-CA" sz="1400">
              <a:effectLst/>
              <a:latin typeface="Calibri" panose="020F0502020204030204" pitchFamily="34" charset="0"/>
              <a:ea typeface="Calibri" panose="020F0502020204030204" pitchFamily="34" charset="0"/>
            </a:endParaRPr>
          </a:p>
          <a:p>
            <a:pPr marL="0" indent="0">
              <a:buNone/>
            </a:pPr>
            <a:r>
              <a:rPr lang="en-CA" sz="1400">
                <a:effectLst/>
                <a:latin typeface="Calibri" panose="020F0502020204030204" pitchFamily="34" charset="0"/>
                <a:ea typeface="Calibri" panose="020F0502020204030204" pitchFamily="34" charset="0"/>
              </a:rPr>
              <a:t>Community providers such as the Emergency room, walk-in clinics, </a:t>
            </a:r>
            <a:r>
              <a:rPr lang="en-CA" sz="1400">
                <a:latin typeface="Calibri" panose="020F0502020204030204" pitchFamily="34" charset="0"/>
                <a:ea typeface="Calibri" panose="020F0502020204030204" pitchFamily="34" charset="0"/>
              </a:rPr>
              <a:t>diabetes clinics, primary care clinics physician or NP offices can request signage/handouts/business cards that include types of services and info on how to refer patients to book. </a:t>
            </a:r>
          </a:p>
          <a:p>
            <a:pPr marL="0" indent="0">
              <a:buNone/>
            </a:pPr>
            <a:r>
              <a:rPr lang="en-CA" sz="1400">
                <a:latin typeface="Calibri" panose="020F0502020204030204" pitchFamily="34" charset="0"/>
                <a:ea typeface="Calibri" panose="020F0502020204030204" pitchFamily="34" charset="0"/>
              </a:rPr>
              <a:t>Can be attached or unattached patients.  </a:t>
            </a:r>
          </a:p>
          <a:p>
            <a:pPr marL="0" indent="0">
              <a:buNone/>
            </a:pPr>
            <a:r>
              <a:rPr lang="en-US" sz="1400" b="1"/>
              <a:t>Booking appointments</a:t>
            </a:r>
          </a:p>
          <a:p>
            <a:pPr marL="0" indent="0">
              <a:buNone/>
            </a:pPr>
            <a:r>
              <a:rPr lang="en-CA" sz="1400" kern="100">
                <a:effectLst/>
                <a:latin typeface="Calibri" panose="020F0502020204030204" pitchFamily="34" charset="0"/>
                <a:ea typeface="Calibri" panose="020F0502020204030204" pitchFamily="34" charset="0"/>
                <a:cs typeface="Times New Roman" panose="02020603050405020304" pitchFamily="18" charset="0"/>
              </a:rPr>
              <a:t>People who have ailments/conditions that fit the criteria can book an appointment through the online booking portal, or they can call the pharmacy directly to schedule an appointment.  There will be time set a side each day for “same day” visits on conditions that are time sensitive.  </a:t>
            </a:r>
          </a:p>
          <a:p>
            <a:pPr marL="0" indent="0">
              <a:buNone/>
            </a:pPr>
            <a:endParaRPr lang="en-CA" sz="1400"/>
          </a:p>
        </p:txBody>
      </p:sp>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6256866" y="2010833"/>
            <a:ext cx="5096933" cy="4166130"/>
          </a:xfrm>
        </p:spPr>
        <p:txBody>
          <a:bodyPr>
            <a:normAutofit/>
          </a:bodyPr>
          <a:lstStyle/>
          <a:p>
            <a:pPr marL="0" indent="0">
              <a:buNone/>
            </a:pPr>
            <a:r>
              <a:rPr lang="en-CA" sz="2000" b="1"/>
              <a:t>Patient Consent</a:t>
            </a:r>
          </a:p>
          <a:p>
            <a:pPr marL="0" indent="0">
              <a:buNone/>
            </a:pPr>
            <a:r>
              <a:rPr lang="en-CA" sz="2000">
                <a:effectLst/>
                <a:latin typeface="Calibri" panose="020F0502020204030204" pitchFamily="34" charset="0"/>
                <a:ea typeface="Calibri" panose="020F0502020204030204" pitchFamily="34" charset="0"/>
              </a:rPr>
              <a:t>Before entering the clinic for the first time, the patient will be presented a patient consent for to read and sign.  It will explain the nature of this project, that it is part of a study being conducted jointly by the Nova Scotia Department of Health and Wellness, Nova Scotia Health, and the Pharmacy Association of Nova Scotia. The consent form outlines what the patient can expect, costs associated, the personal  information that will be collected, how that information will be used, along with what measures the clinic/project will do to keep personal health information private.</a:t>
            </a:r>
            <a:endParaRPr lang="en-CA" sz="2000"/>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059" y="5740849"/>
            <a:ext cx="1097318" cy="872227"/>
          </a:xfrm>
          <a:prstGeom prst="rect">
            <a:avLst/>
          </a:prstGeom>
        </p:spPr>
      </p:pic>
    </p:spTree>
    <p:custDataLst>
      <p:tags r:id="rId1"/>
    </p:custDataLst>
    <p:extLst>
      <p:ext uri="{BB962C8B-B14F-4D97-AF65-F5344CB8AC3E}">
        <p14:creationId xmlns:p14="http://schemas.microsoft.com/office/powerpoint/2010/main" val="200093685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Support Options </a:t>
            </a:r>
            <a:endParaRPr lang="en-CA" sz="4000" b="1">
              <a:solidFill>
                <a:srgbClr val="FFFFFF"/>
              </a:solidFill>
            </a:endParaRPr>
          </a:p>
        </p:txBody>
      </p:sp>
      <p:sp>
        <p:nvSpPr>
          <p:cNvPr id="7" name="Content Placeholder 6">
            <a:extLst>
              <a:ext uri="{FF2B5EF4-FFF2-40B4-BE49-F238E27FC236}">
                <a16:creationId xmlns:a16="http://schemas.microsoft.com/office/drawing/2014/main" id="{C8BDE936-3F2D-145B-347E-F3D49FC9903C}"/>
              </a:ext>
            </a:extLst>
          </p:cNvPr>
          <p:cNvSpPr>
            <a:spLocks noGrp="1"/>
          </p:cNvSpPr>
          <p:nvPr>
            <p:ph idx="1"/>
          </p:nvPr>
        </p:nvSpPr>
        <p:spPr>
          <a:xfrm>
            <a:off x="4810259" y="649480"/>
            <a:ext cx="6555347" cy="5546047"/>
          </a:xfrm>
        </p:spPr>
        <p:txBody>
          <a:bodyPr anchor="ctr">
            <a:normAutofit/>
          </a:bodyPr>
          <a:lstStyle/>
          <a:p>
            <a:r>
              <a:rPr lang="en-CA" sz="1400" b="0" i="0" dirty="0">
                <a:effectLst/>
                <a:latin typeface="Neue Helvetica W01"/>
              </a:rPr>
              <a:t>Project Manager:  Lisa Woodill </a:t>
            </a:r>
            <a:r>
              <a:rPr lang="en-CA" sz="1400" b="0" i="0" u="none" strike="noStrike" dirty="0">
                <a:effectLst/>
                <a:latin typeface="Neue Helvetica W01"/>
                <a:hlinkClick r:id="rId3"/>
              </a:rPr>
              <a:t>lisa@pans.ns.ca</a:t>
            </a:r>
            <a:endParaRPr lang="en-CA" sz="1400" b="0" i="0" dirty="0">
              <a:effectLst/>
              <a:latin typeface="Neue Helvetica W01"/>
            </a:endParaRPr>
          </a:p>
          <a:p>
            <a:r>
              <a:rPr lang="en-CA" sz="1400" b="0" i="0" dirty="0">
                <a:effectLst/>
                <a:latin typeface="Neue Helvetica W01"/>
              </a:rPr>
              <a:t>PANS consultant pharmacist:  Suzanne Richards-Aucoin </a:t>
            </a:r>
            <a:r>
              <a:rPr lang="en-CA" sz="1400" b="0" i="0" u="none" strike="noStrike" dirty="0">
                <a:effectLst/>
                <a:latin typeface="Neue Helvetica W01"/>
                <a:hlinkClick r:id="rId4"/>
              </a:rPr>
              <a:t>suzanne@pans.ns.ca</a:t>
            </a:r>
            <a:endParaRPr lang="en-CA" sz="1400" b="0" i="0" dirty="0">
              <a:effectLst/>
              <a:latin typeface="Neue Helvetica W01"/>
            </a:endParaRPr>
          </a:p>
          <a:p>
            <a:pPr rtl="1"/>
            <a:r>
              <a:rPr lang="en-CA" sz="1400" b="0" i="0" dirty="0">
                <a:effectLst/>
                <a:latin typeface="Neue Helvetica W01"/>
              </a:rPr>
              <a:t>Pharmacy Practice Questions: </a:t>
            </a:r>
            <a:r>
              <a:rPr lang="en-CA" sz="1400" b="0" i="0" u="none" strike="noStrike" dirty="0">
                <a:effectLst/>
                <a:latin typeface="Neue Helvetica W01"/>
                <a:hlinkClick r:id="rId5"/>
              </a:rPr>
              <a:t>pharmpractice@pans.ns.ca</a:t>
            </a:r>
            <a:endParaRPr lang="en-CA" sz="1400" b="0" i="0" dirty="0">
              <a:effectLst/>
              <a:latin typeface="Neue Helvetica W01"/>
            </a:endParaRPr>
          </a:p>
          <a:p>
            <a:r>
              <a:rPr lang="en-CA" sz="1400" b="0" i="0" dirty="0">
                <a:effectLst/>
                <a:latin typeface="Neue Helvetica W01"/>
              </a:rPr>
              <a:t>Discussion Group - Invite Only to Discuss with Colleagues </a:t>
            </a:r>
          </a:p>
          <a:p>
            <a:r>
              <a:rPr lang="en-CA" sz="1400" b="0" i="0" u="none" strike="noStrike" dirty="0">
                <a:effectLst/>
                <a:latin typeface="Neue Helvetica W01"/>
                <a:hlinkClick r:id="rId6"/>
              </a:rPr>
              <a:t>Clinical Consultant Service NS </a:t>
            </a:r>
            <a:r>
              <a:rPr lang="en-CA" sz="1400" b="0" i="0" dirty="0">
                <a:effectLst/>
                <a:latin typeface="Neue Helvetica W01"/>
              </a:rPr>
              <a:t>  and Labs Critical Results Service (613) 406-0984</a:t>
            </a:r>
          </a:p>
          <a:p>
            <a:r>
              <a:rPr lang="en-CA" sz="1400" b="0" i="0" u="none" strike="noStrike" dirty="0">
                <a:effectLst/>
                <a:latin typeface="Neue Helvetica W01"/>
                <a:hlinkClick r:id="rId7"/>
              </a:rPr>
              <a:t>Addiction Medicine Consultant Service </a:t>
            </a:r>
            <a:endParaRPr lang="en-CA" sz="1400" b="0" i="0" dirty="0">
              <a:effectLst/>
              <a:latin typeface="Neue Helvetica W01"/>
            </a:endParaRPr>
          </a:p>
          <a:p>
            <a:r>
              <a:rPr lang="en-CA" sz="1400" b="0" i="0" dirty="0">
                <a:effectLst/>
                <a:latin typeface="Neue Helvetica W01"/>
              </a:rPr>
              <a:t>NSH Vaccine Consult Service: 1-833-768-1151 or </a:t>
            </a:r>
            <a:r>
              <a:rPr lang="en-CA" sz="1400" b="0" i="0" u="none" strike="noStrike" dirty="0">
                <a:effectLst/>
                <a:latin typeface="Neue Helvetica W01"/>
                <a:hlinkClick r:id="rId8"/>
              </a:rPr>
              <a:t>COVIDVaccineConsult@nshealth.ca</a:t>
            </a:r>
            <a:r>
              <a:rPr lang="en-CA" sz="1400" b="0" i="0" dirty="0">
                <a:effectLst/>
                <a:latin typeface="Neue Helvetica W01"/>
              </a:rPr>
              <a:t>, Fax : 1-902-425-6707</a:t>
            </a:r>
          </a:p>
          <a:p>
            <a:r>
              <a:rPr lang="en-CA" sz="1400" b="0" i="0" dirty="0">
                <a:effectLst/>
                <a:latin typeface="Neue Helvetica W01"/>
              </a:rPr>
              <a:t>Abbott </a:t>
            </a:r>
            <a:r>
              <a:rPr lang="en-CA" sz="1400" b="0" i="0" dirty="0" err="1">
                <a:effectLst/>
                <a:latin typeface="Neue Helvetica W01"/>
              </a:rPr>
              <a:t>Diagnotic</a:t>
            </a:r>
            <a:r>
              <a:rPr lang="en-CA" sz="1400" b="0" i="0" dirty="0">
                <a:effectLst/>
                <a:latin typeface="Neue Helvetica W01"/>
              </a:rPr>
              <a:t> Customer Service:  </a:t>
            </a:r>
            <a:r>
              <a:rPr lang="en-CA" sz="1400" b="0" i="0" u="none" strike="noStrike" dirty="0">
                <a:effectLst/>
                <a:latin typeface="Neue Helvetica W01"/>
                <a:hlinkClick r:id="rId9"/>
              </a:rPr>
              <a:t>ardx.swupdatecanada@abbott.com</a:t>
            </a:r>
            <a:r>
              <a:rPr lang="en-CA" sz="1400" b="0" i="0" dirty="0">
                <a:effectLst/>
                <a:latin typeface="Neue Helvetica W01"/>
              </a:rPr>
              <a:t> for </a:t>
            </a:r>
            <a:r>
              <a:rPr lang="en-CA" sz="1400" b="0" i="0" dirty="0" err="1">
                <a:effectLst/>
                <a:latin typeface="Neue Helvetica W01"/>
              </a:rPr>
              <a:t>technicial</a:t>
            </a:r>
            <a:r>
              <a:rPr lang="en-CA" sz="1400" b="0" i="0" dirty="0">
                <a:effectLst/>
                <a:latin typeface="Neue Helvetica W01"/>
              </a:rPr>
              <a:t> support  </a:t>
            </a:r>
          </a:p>
          <a:p>
            <a:r>
              <a:rPr lang="en-CA" sz="1400" b="0" i="0" dirty="0">
                <a:effectLst/>
                <a:latin typeface="Neue Helvetica W01"/>
              </a:rPr>
              <a:t>or call Salwa directly at 1-613-286-6715</a:t>
            </a:r>
          </a:p>
          <a:p>
            <a:r>
              <a:rPr lang="en-CA" sz="1400" b="0" i="0" dirty="0">
                <a:effectLst/>
                <a:latin typeface="Neue Helvetica W01"/>
              </a:rPr>
              <a:t>Med Access Support Customer Experience 1-888-781-5553 Ext 1 or </a:t>
            </a:r>
            <a:r>
              <a:rPr lang="en-CA" sz="1400" b="0" i="0" u="none" strike="noStrike" dirty="0">
                <a:effectLst/>
                <a:latin typeface="Neue Helvetica W01"/>
                <a:hlinkClick r:id="rId10"/>
              </a:rPr>
              <a:t>MedAccessSupport@telus.com</a:t>
            </a:r>
            <a:endParaRPr lang="en-CA" sz="1400" b="0" i="0" dirty="0">
              <a:effectLst/>
              <a:latin typeface="Neue Helvetica W01"/>
            </a:endParaRPr>
          </a:p>
          <a:p>
            <a:r>
              <a:rPr lang="en-CA" sz="1400" b="0" i="0" dirty="0" err="1">
                <a:effectLst/>
                <a:latin typeface="Neue Helvetica W01"/>
              </a:rPr>
              <a:t>MedMe</a:t>
            </a:r>
            <a:r>
              <a:rPr lang="en-CA" sz="1400" b="0" i="0" dirty="0">
                <a:effectLst/>
                <a:latin typeface="Neue Helvetica W01"/>
              </a:rPr>
              <a:t> Support Line 1 (647) 372-2270</a:t>
            </a:r>
          </a:p>
          <a:p>
            <a:r>
              <a:rPr lang="en-CA" sz="1400" b="0" i="0" dirty="0">
                <a:effectLst/>
                <a:latin typeface="Neue Helvetica W01"/>
              </a:rPr>
              <a:t>Virtual Hallway </a:t>
            </a:r>
            <a:r>
              <a:rPr lang="en-CA" sz="1400" b="0" i="0" u="none" strike="noStrike" dirty="0">
                <a:effectLst/>
                <a:latin typeface="Neue Helvetica W01"/>
                <a:hlinkClick r:id="rId11"/>
              </a:rPr>
              <a:t>support@virtualhallway.ca</a:t>
            </a:r>
            <a:r>
              <a:rPr lang="en-CA" sz="1400" b="0" i="0" dirty="0">
                <a:effectLst/>
                <a:latin typeface="Neue Helvetica W01"/>
              </a:rPr>
              <a:t> · 1-866-987-2092</a:t>
            </a:r>
          </a:p>
          <a:p>
            <a:r>
              <a:rPr lang="en-CA" sz="1400" b="0" i="0" dirty="0">
                <a:effectLst/>
                <a:latin typeface="Neue Helvetica W01"/>
              </a:rPr>
              <a:t> </a:t>
            </a:r>
          </a:p>
          <a:p>
            <a:endParaRPr lang="en-CA" sz="1400" dirty="0"/>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4235696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804672" y="1412489"/>
            <a:ext cx="2871095" cy="2156621"/>
          </a:xfrm>
        </p:spPr>
        <p:txBody>
          <a:bodyPr anchor="t">
            <a:normAutofit/>
          </a:bodyPr>
          <a:lstStyle/>
          <a:p>
            <a:r>
              <a:rPr lang="en-US" sz="3600" b="1">
                <a:solidFill>
                  <a:srgbClr val="FFFFFF"/>
                </a:solidFill>
              </a:rPr>
              <a:t>Nurse Practitioner Program </a:t>
            </a:r>
            <a:endParaRPr lang="en-CA" sz="3600" b="1">
              <a:solidFill>
                <a:srgbClr val="FFFFFF"/>
              </a:solidFill>
            </a:endParaRPr>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5198993" y="1412489"/>
            <a:ext cx="2926080" cy="4363844"/>
          </a:xfrm>
        </p:spPr>
        <p:txBody>
          <a:bodyPr>
            <a:normAutofit lnSpcReduction="10000"/>
          </a:bodyPr>
          <a:lstStyle/>
          <a:p>
            <a:pPr marL="0" lvl="0" indent="0">
              <a:spcAft>
                <a:spcPts val="800"/>
              </a:spcAft>
              <a:buNone/>
            </a:pPr>
            <a:endParaRPr lang="en-CA"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endParaRPr lang="en-CA" sz="2000" kern="100">
              <a:effectLst/>
              <a:latin typeface="Calibri" panose="020F0502020204030204" pitchFamily="34" charset="0"/>
              <a:ea typeface="Calibri" panose="020F0502020204030204" pitchFamily="34" charset="0"/>
              <a:cs typeface="Times New Roman" panose="02020603050405020304" pitchFamily="18" charset="0"/>
            </a:endParaRPr>
          </a:p>
          <a:p>
            <a:endParaRPr lang="en-CA" sz="2000"/>
          </a:p>
        </p:txBody>
      </p:sp>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5198992" y="704335"/>
            <a:ext cx="6178692" cy="5071998"/>
          </a:xfrm>
        </p:spPr>
        <p:txBody>
          <a:bodyPr>
            <a:normAutofit lnSpcReduction="10000"/>
          </a:bodyPr>
          <a:lstStyle/>
          <a:p>
            <a:pPr marL="0" indent="0">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As of July 2024, NSH has partnered with PANS to provide 3 Nurse Practitioners designated to work with CPPCC pharmacists.  The list of areas to consult keeps expanding, but current topics include patients with:</a:t>
            </a:r>
          </a:p>
          <a:p>
            <a:pPr lvl="1">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Hypertension and dyslipidemia</a:t>
            </a:r>
          </a:p>
          <a:p>
            <a:pPr lvl="1">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COPD and Asthma</a:t>
            </a:r>
          </a:p>
          <a:p>
            <a:pPr lvl="1">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Diabetes</a:t>
            </a:r>
          </a:p>
          <a:p>
            <a:pPr lvl="1">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Chronic kidney disease</a:t>
            </a:r>
          </a:p>
          <a:p>
            <a:pPr lvl="1">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Thyroid disorder</a:t>
            </a:r>
          </a:p>
          <a:p>
            <a:pPr marL="0" indent="0">
              <a:spcAft>
                <a:spcPts val="800"/>
              </a:spcAft>
              <a:buNone/>
            </a:pP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800"/>
              </a:spcAft>
              <a:buNone/>
            </a:pP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CA" sz="1600" dirty="0"/>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462" y="5620648"/>
            <a:ext cx="1097318" cy="872227"/>
          </a:xfrm>
          <a:prstGeom prst="rect">
            <a:avLst/>
          </a:prstGeom>
        </p:spPr>
      </p:pic>
    </p:spTree>
    <p:custDataLst>
      <p:tags r:id="rId1"/>
    </p:custDataLst>
    <p:extLst>
      <p:ext uri="{BB962C8B-B14F-4D97-AF65-F5344CB8AC3E}">
        <p14:creationId xmlns:p14="http://schemas.microsoft.com/office/powerpoint/2010/main" val="1610157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178677" y="365125"/>
            <a:ext cx="12013322" cy="1325563"/>
          </a:xfrm>
        </p:spPr>
        <p:txBody>
          <a:bodyPr>
            <a:normAutofit fontScale="90000"/>
          </a:bodyPr>
          <a:lstStyle/>
          <a:p>
            <a:r>
              <a:rPr lang="en-US" b="1" dirty="0"/>
              <a:t>Virtual Hallway </a:t>
            </a:r>
            <a:r>
              <a:rPr lang="en-US" sz="3200" b="1" dirty="0"/>
              <a:t>Communication pathway with CPPCC-NP</a:t>
            </a:r>
            <a:br>
              <a:rPr lang="en-US" sz="3200" b="1" dirty="0"/>
            </a:br>
            <a:r>
              <a:rPr lang="en-US" sz="1800" b="1" dirty="0"/>
              <a:t>https://app.virtualhallway.ca/</a:t>
            </a:r>
            <a:endParaRPr lang="en-CA" sz="1800" b="1" dirty="0"/>
          </a:p>
        </p:txBody>
      </p:sp>
      <p:graphicFrame>
        <p:nvGraphicFramePr>
          <p:cNvPr id="18" name="Content Placeholder 2">
            <a:extLst>
              <a:ext uri="{FF2B5EF4-FFF2-40B4-BE49-F238E27FC236}">
                <a16:creationId xmlns:a16="http://schemas.microsoft.com/office/drawing/2014/main" id="{AF5C0DC9-0028-1D6E-0183-45E98ADBC86A}"/>
              </a:ext>
            </a:extLst>
          </p:cNvPr>
          <p:cNvGraphicFramePr>
            <a:graphicFrameLocks noGrp="1"/>
          </p:cNvGraphicFramePr>
          <p:nvPr>
            <p:ph sz="half" idx="1"/>
            <p:extLst>
              <p:ext uri="{D42A27DB-BD31-4B8C-83A1-F6EECF244321}">
                <p14:modId xmlns:p14="http://schemas.microsoft.com/office/powerpoint/2010/main" val="43999573"/>
              </p:ext>
            </p:extLst>
          </p:nvPr>
        </p:nvGraphicFramePr>
        <p:xfrm>
          <a:off x="838200" y="1690688"/>
          <a:ext cx="5334000" cy="4363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6344816" y="2705878"/>
            <a:ext cx="5008984" cy="3265680"/>
          </a:xfrm>
        </p:spPr>
        <p:txBody>
          <a:bodyPr>
            <a:normAutofit fontScale="77500" lnSpcReduction="20000"/>
          </a:bodyPr>
          <a:lstStyle/>
          <a:p>
            <a:pPr marL="0" indent="0">
              <a:buNone/>
            </a:pPr>
            <a:endParaRPr lang="en-CA" sz="2200" dirty="0"/>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
        <p:nvSpPr>
          <p:cNvPr id="7" name="TextBox 6">
            <a:extLst>
              <a:ext uri="{FF2B5EF4-FFF2-40B4-BE49-F238E27FC236}">
                <a16:creationId xmlns:a16="http://schemas.microsoft.com/office/drawing/2014/main" id="{3D5076A8-A17D-2EA4-4052-9131E7478F24}"/>
              </a:ext>
            </a:extLst>
          </p:cNvPr>
          <p:cNvSpPr txBox="1"/>
          <p:nvPr/>
        </p:nvSpPr>
        <p:spPr>
          <a:xfrm>
            <a:off x="283778" y="6145819"/>
            <a:ext cx="10195035" cy="369332"/>
          </a:xfrm>
          <a:prstGeom prst="rect">
            <a:avLst/>
          </a:prstGeom>
          <a:noFill/>
        </p:spPr>
        <p:txBody>
          <a:bodyPr wrap="square" rtlCol="0">
            <a:spAutoFit/>
          </a:bodyPr>
          <a:lstStyle/>
          <a:p>
            <a:r>
              <a:rPr lang="en-CA" dirty="0">
                <a:hlinkClick r:id="rId9"/>
              </a:rPr>
              <a:t>Virtual Hallway Demo Video</a:t>
            </a:r>
            <a:endParaRPr lang="en-CA" dirty="0"/>
          </a:p>
        </p:txBody>
      </p:sp>
      <p:pic>
        <p:nvPicPr>
          <p:cNvPr id="12" name="Picture 11">
            <a:extLst>
              <a:ext uri="{FF2B5EF4-FFF2-40B4-BE49-F238E27FC236}">
                <a16:creationId xmlns:a16="http://schemas.microsoft.com/office/drawing/2014/main" id="{F212B599-92E5-8001-AD6E-05CEB2917420}"/>
              </a:ext>
            </a:extLst>
          </p:cNvPr>
          <p:cNvPicPr>
            <a:picLocks noChangeAspect="1"/>
          </p:cNvPicPr>
          <p:nvPr/>
        </p:nvPicPr>
        <p:blipFill>
          <a:blip r:embed="rId10"/>
          <a:stretch>
            <a:fillRect/>
          </a:stretch>
        </p:blipFill>
        <p:spPr>
          <a:xfrm>
            <a:off x="6344812" y="1582348"/>
            <a:ext cx="5590766" cy="3931407"/>
          </a:xfrm>
          <a:prstGeom prst="rect">
            <a:avLst/>
          </a:prstGeom>
        </p:spPr>
      </p:pic>
    </p:spTree>
    <p:custDataLst>
      <p:tags r:id="rId1"/>
    </p:custDataLst>
    <p:extLst>
      <p:ext uri="{BB962C8B-B14F-4D97-AF65-F5344CB8AC3E}">
        <p14:creationId xmlns:p14="http://schemas.microsoft.com/office/powerpoint/2010/main" val="1760101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206831" y="151875"/>
            <a:ext cx="11930742" cy="1325563"/>
          </a:xfrm>
        </p:spPr>
        <p:txBody>
          <a:bodyPr>
            <a:normAutofit/>
          </a:bodyPr>
          <a:lstStyle/>
          <a:p>
            <a:r>
              <a:rPr lang="en-US" sz="3200" b="1" dirty="0"/>
              <a:t>What to do when symptoms are out of pharmacist’s scope?</a:t>
            </a:r>
            <a:endParaRPr lang="en-CA" sz="3200" b="1" dirty="0"/>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363894" y="1690688"/>
            <a:ext cx="5655906" cy="4802187"/>
          </a:xfrm>
        </p:spPr>
        <p:txBody>
          <a:bodyPr>
            <a:normAutofit fontScale="25000" lnSpcReduction="20000"/>
          </a:bodyPr>
          <a:lstStyle/>
          <a:p>
            <a:pPr marL="0" indent="0">
              <a:lnSpc>
                <a:spcPct val="107000"/>
              </a:lnSpc>
              <a:spcAft>
                <a:spcPts val="800"/>
              </a:spcAft>
              <a:buNone/>
            </a:pPr>
            <a:r>
              <a:rPr lang="en-US" sz="7200" b="1" u="sng" kern="100" dirty="0">
                <a:effectLst/>
                <a:latin typeface="Calibri" panose="020F0502020204030204" pitchFamily="34" charset="0"/>
                <a:ea typeface="Calibri" panose="020F0502020204030204" pitchFamily="34" charset="0"/>
                <a:cs typeface="Times New Roman" panose="02020603050405020304" pitchFamily="18" charset="0"/>
              </a:rPr>
              <a:t>Patients with a Family Physician </a:t>
            </a: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Referral to Family Physician </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Attached patients that require assessment for an undiagnosed condition (which can wait until next available appointment)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Attached patients that require specialist referral </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Attached patients that require annual or usual care physical assessments, tests ordered such as EKG etc., as part of chronic disease management </a:t>
            </a:r>
          </a:p>
          <a:p>
            <a:pPr marL="0" lv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Referral to Walk-in Clinics</a:t>
            </a:r>
          </a:p>
          <a:p>
            <a:pPr>
              <a:lnSpc>
                <a:spcPct val="107000"/>
              </a:lnSpc>
              <a:spcAft>
                <a:spcPts val="800"/>
              </a:spcAft>
            </a:pPr>
            <a:r>
              <a:rPr lang="en-US" sz="5600" kern="100" dirty="0">
                <a:latin typeface="Calibri" panose="020F0502020204030204" pitchFamily="34" charset="0"/>
                <a:ea typeface="Calibri" panose="020F0502020204030204" pitchFamily="34" charset="0"/>
                <a:cs typeface="Times New Roman" panose="02020603050405020304" pitchFamily="18" charset="0"/>
              </a:rPr>
              <a:t>If patient requires non-urgent care and is unable to obtain an appointment with family physician in recommended time frame will be referred to walk-in (ex. requires physical assessment for otitis media)</a:t>
            </a:r>
          </a:p>
          <a:p>
            <a:pPr marL="0" lvl="0" indent="0">
              <a:lnSpc>
                <a:spcPct val="107000"/>
              </a:lnSpc>
              <a:spcAft>
                <a:spcPts val="800"/>
              </a:spcAft>
              <a:buNone/>
            </a:pPr>
            <a:endParaRPr lang="en-US" sz="56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If Urgent Referral to Emergency Room (ER)</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Any patient (attached or unattached) that requires urgent medical treatment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US" sz="5600" b="1"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6172202" y="1690688"/>
            <a:ext cx="4730260" cy="4802187"/>
          </a:xfrm>
        </p:spPr>
        <p:txBody>
          <a:bodyPr>
            <a:normAutofit fontScale="25000" lnSpcReduction="20000"/>
          </a:bodyPr>
          <a:lstStyle/>
          <a:p>
            <a:pPr marL="0" indent="0">
              <a:lnSpc>
                <a:spcPct val="107000"/>
              </a:lnSpc>
              <a:spcAft>
                <a:spcPts val="800"/>
              </a:spcAft>
              <a:buNone/>
            </a:pPr>
            <a:r>
              <a:rPr lang="en-US" sz="7200" b="1" u="sng" kern="100" dirty="0">
                <a:effectLst/>
                <a:latin typeface="Calibri" panose="020F0502020204030204" pitchFamily="34" charset="0"/>
                <a:ea typeface="Calibri" panose="020F0502020204030204" pitchFamily="34" charset="0"/>
                <a:cs typeface="Times New Roman" panose="02020603050405020304" pitchFamily="18" charset="0"/>
              </a:rPr>
              <a:t>Patients without a Family Physician </a:t>
            </a: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Referral to Virtual Care NS</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require assessment for an undiagnosed condition, but may not require in person visit (ex. depression, anxiety </a:t>
            </a:r>
            <a:r>
              <a:rPr lang="en-US" sz="5600" kern="100" dirty="0" err="1">
                <a:effectLst/>
                <a:latin typeface="Calibri" panose="020F0502020204030204" pitchFamily="34" charset="0"/>
                <a:ea typeface="Times New Roman" panose="02020603050405020304" pitchFamily="18" charset="0"/>
                <a:cs typeface="Times New Roman" panose="02020603050405020304" pitchFamily="18" charset="0"/>
              </a:rPr>
              <a:t>etc</a:t>
            </a: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may require specialist referral </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Referral to Primary Care Clinics or Walk-in Clinics</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require assessment for an undiagnosed condition that will likely require physical assessment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require annual or usual care physical assessment, tests ordered such as EKG etc.  as part of chronic disease management </a:t>
            </a: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If Urgent Referral to Emergency Room (ER)</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Any patient (attached or unattached) that requires urgent medical treatment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sz="5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pPr>
            <a:endParaRPr lang="en-US" sz="5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CA" dirty="0"/>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6006" y="5649232"/>
            <a:ext cx="1097318" cy="872227"/>
          </a:xfrm>
          <a:prstGeom prst="rect">
            <a:avLst/>
          </a:prstGeom>
        </p:spPr>
      </p:pic>
      <p:sp>
        <p:nvSpPr>
          <p:cNvPr id="7" name="TextBox 6">
            <a:extLst>
              <a:ext uri="{FF2B5EF4-FFF2-40B4-BE49-F238E27FC236}">
                <a16:creationId xmlns:a16="http://schemas.microsoft.com/office/drawing/2014/main" id="{E0D7226B-1E63-4868-4930-946E739F52D2}"/>
              </a:ext>
            </a:extLst>
          </p:cNvPr>
          <p:cNvSpPr txBox="1"/>
          <p:nvPr/>
        </p:nvSpPr>
        <p:spPr>
          <a:xfrm>
            <a:off x="178676" y="1292772"/>
            <a:ext cx="11834648" cy="369332"/>
          </a:xfrm>
          <a:prstGeom prst="rect">
            <a:avLst/>
          </a:prstGeom>
          <a:noFill/>
        </p:spPr>
        <p:txBody>
          <a:bodyPr wrap="square" rtlCol="0">
            <a:spAutoFit/>
          </a:bodyPr>
          <a:lstStyle/>
          <a:p>
            <a:r>
              <a:rPr lang="en-US" dirty="0">
                <a:sym typeface="Wingdings" panose="05000000000000000000" pitchFamily="2" charset="2"/>
              </a:rPr>
              <a:t> If within list of consultable services, </a:t>
            </a:r>
            <a:r>
              <a:rPr lang="en-US" dirty="0" err="1">
                <a:sym typeface="Wingdings" panose="05000000000000000000" pitchFamily="2" charset="2"/>
              </a:rPr>
              <a:t>phc</a:t>
            </a:r>
            <a:r>
              <a:rPr lang="en-US" dirty="0">
                <a:sym typeface="Wingdings" panose="05000000000000000000" pitchFamily="2" charset="2"/>
              </a:rPr>
              <a:t> can discuss with CPPCC-NP who can diagnosis/refer/give advice </a:t>
            </a:r>
            <a:endParaRPr lang="en-CA" dirty="0"/>
          </a:p>
        </p:txBody>
      </p:sp>
    </p:spTree>
    <p:custDataLst>
      <p:tags r:id="rId1"/>
    </p:custDataLst>
    <p:extLst>
      <p:ext uri="{BB962C8B-B14F-4D97-AF65-F5344CB8AC3E}">
        <p14:creationId xmlns:p14="http://schemas.microsoft.com/office/powerpoint/2010/main" val="55183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a:solidFill>
                  <a:srgbClr val="FFFFFF"/>
                </a:solidFill>
                <a:latin typeface="+mj-lt"/>
                <a:ea typeface="+mj-ea"/>
                <a:cs typeface="+mj-cs"/>
              </a:rPr>
              <a:t>Project Overview</a:t>
            </a: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graphicFrame>
        <p:nvGraphicFramePr>
          <p:cNvPr id="9" name="Text Placeholder 3">
            <a:extLst>
              <a:ext uri="{FF2B5EF4-FFF2-40B4-BE49-F238E27FC236}">
                <a16:creationId xmlns:a16="http://schemas.microsoft.com/office/drawing/2014/main" id="{F6A468AE-4FA4-D045-2655-D7BE67A329B9}"/>
              </a:ext>
            </a:extLst>
          </p:cNvPr>
          <p:cNvGraphicFramePr/>
          <p:nvPr>
            <p:extLst>
              <p:ext uri="{D42A27DB-BD31-4B8C-83A1-F6EECF244321}">
                <p14:modId xmlns:p14="http://schemas.microsoft.com/office/powerpoint/2010/main" val="110814094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05703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839788" y="457200"/>
            <a:ext cx="7428723" cy="1600200"/>
          </a:xfrm>
        </p:spPr>
        <p:txBody>
          <a:bodyPr/>
          <a:lstStyle/>
          <a:p>
            <a:endParaRPr lang="en-CA"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839788" y="2057400"/>
            <a:ext cx="7428723" cy="3811588"/>
          </a:xfrm>
        </p:spPr>
        <p:txBody>
          <a:bodyPr/>
          <a:lstStyle/>
          <a:p>
            <a:pPr rtl="0" fontAlgn="ctr">
              <a:spcBef>
                <a:spcPts val="0"/>
              </a:spcBef>
              <a:spcAft>
                <a:spcPts val="0"/>
              </a:spcAft>
              <a:buFont typeface="Arial" panose="020B0604020202020204" pitchFamily="34" charset="0"/>
              <a:buChar char="•"/>
            </a:pPr>
            <a:endParaRPr lang="en-US" sz="1800" dirty="0">
              <a:effectLst/>
              <a:latin typeface="Calibri" panose="020F0502020204030204" pitchFamily="34" charset="0"/>
            </a:endParaRPr>
          </a:p>
          <a:p>
            <a:pPr marL="285750" indent="-285750">
              <a:buClr>
                <a:srgbClr val="7CBC51"/>
              </a:buClr>
              <a:buFont typeface="Arial" panose="020B0604020202020204" pitchFamily="34" charset="0"/>
              <a:buChar char="•"/>
            </a:pPr>
            <a:endParaRPr lang="en-CA" dirty="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pic>
        <p:nvPicPr>
          <p:cNvPr id="8" name="Picture 7">
            <a:extLst>
              <a:ext uri="{FF2B5EF4-FFF2-40B4-BE49-F238E27FC236}">
                <a16:creationId xmlns:a16="http://schemas.microsoft.com/office/drawing/2014/main" id="{69D183DF-3A3D-077F-B1A5-7261D214C714}"/>
              </a:ext>
            </a:extLst>
          </p:cNvPr>
          <p:cNvPicPr>
            <a:picLocks noChangeAspect="1"/>
          </p:cNvPicPr>
          <p:nvPr/>
        </p:nvPicPr>
        <p:blipFill>
          <a:blip r:embed="rId5"/>
          <a:stretch>
            <a:fillRect/>
          </a:stretch>
        </p:blipFill>
        <p:spPr>
          <a:xfrm>
            <a:off x="1598393" y="212784"/>
            <a:ext cx="8995214" cy="6645216"/>
          </a:xfrm>
          <a:prstGeom prst="rect">
            <a:avLst/>
          </a:prstGeom>
        </p:spPr>
      </p:pic>
    </p:spTree>
    <p:custDataLst>
      <p:tags r:id="rId1"/>
    </p:custDataLst>
    <p:extLst>
      <p:ext uri="{BB962C8B-B14F-4D97-AF65-F5344CB8AC3E}">
        <p14:creationId xmlns:p14="http://schemas.microsoft.com/office/powerpoint/2010/main" val="2878019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b="1" kern="1200">
                <a:solidFill>
                  <a:srgbClr val="FFFFFF"/>
                </a:solidFill>
                <a:latin typeface="+mj-lt"/>
                <a:ea typeface="+mj-ea"/>
                <a:cs typeface="+mj-cs"/>
              </a:rPr>
              <a:t>Communicating with Patient’s Provider(s)</a:t>
            </a:r>
          </a:p>
        </p:txBody>
      </p:sp>
      <p:pic>
        <p:nvPicPr>
          <p:cNvPr id="9" name="Content Placeholder 8" descr="A screenshot of a medical form&#10;&#10;Description automatically generated">
            <a:extLst>
              <a:ext uri="{FF2B5EF4-FFF2-40B4-BE49-F238E27FC236}">
                <a16:creationId xmlns:a16="http://schemas.microsoft.com/office/drawing/2014/main" id="{9BE74EAF-674B-6D30-7378-126FE302887B}"/>
              </a:ext>
            </a:extLst>
          </p:cNvPr>
          <p:cNvPicPr>
            <a:picLocks noGrp="1" noChangeAspect="1"/>
          </p:cNvPicPr>
          <p:nvPr>
            <p:ph idx="1"/>
          </p:nvPr>
        </p:nvPicPr>
        <p:blipFill>
          <a:blip r:embed="rId4"/>
          <a:stretch>
            <a:fillRect/>
          </a:stretch>
        </p:blipFill>
        <p:spPr>
          <a:xfrm>
            <a:off x="5457094" y="467208"/>
            <a:ext cx="5316416" cy="5923584"/>
          </a:xfrm>
          <a:prstGeom prst="rect">
            <a:avLst/>
          </a:prstGeom>
        </p:spPr>
      </p:pic>
      <p:pic>
        <p:nvPicPr>
          <p:cNvPr id="8" name="Picture 7" descr="A logo with a green cross and blue text&#10;&#10;Description automatically generated">
            <a:extLst>
              <a:ext uri="{FF2B5EF4-FFF2-40B4-BE49-F238E27FC236}">
                <a16:creationId xmlns:a16="http://schemas.microsoft.com/office/drawing/2014/main" id="{30456684-91FC-7B43-DF3E-9845299BC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682" y="5620648"/>
            <a:ext cx="1097318" cy="872227"/>
          </a:xfrm>
          <a:prstGeom prst="rect">
            <a:avLst/>
          </a:prstGeom>
        </p:spPr>
      </p:pic>
    </p:spTree>
    <p:custDataLst>
      <p:tags r:id="rId1"/>
    </p:custDataLst>
    <p:extLst>
      <p:ext uri="{BB962C8B-B14F-4D97-AF65-F5344CB8AC3E}">
        <p14:creationId xmlns:p14="http://schemas.microsoft.com/office/powerpoint/2010/main" val="4253123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26" name="Rectangle 2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b="1">
                <a:solidFill>
                  <a:srgbClr val="FFFFFF"/>
                </a:solidFill>
              </a:rPr>
              <a:t>	Billing</a:t>
            </a:r>
          </a:p>
        </p:txBody>
      </p:sp>
      <p:pic>
        <p:nvPicPr>
          <p:cNvPr id="8" name="Picture 7">
            <a:extLst>
              <a:ext uri="{FF2B5EF4-FFF2-40B4-BE49-F238E27FC236}">
                <a16:creationId xmlns:a16="http://schemas.microsoft.com/office/drawing/2014/main" id="{7687749B-CADE-61DA-E96D-6A85F2F80ABB}"/>
              </a:ext>
            </a:extLst>
          </p:cNvPr>
          <p:cNvPicPr>
            <a:picLocks noChangeAspect="1"/>
          </p:cNvPicPr>
          <p:nvPr/>
        </p:nvPicPr>
        <p:blipFill>
          <a:blip r:embed="rId4"/>
          <a:stretch>
            <a:fillRect/>
          </a:stretch>
        </p:blipFill>
        <p:spPr>
          <a:xfrm>
            <a:off x="1576740" y="1991879"/>
            <a:ext cx="3437398" cy="4449707"/>
          </a:xfrm>
          <a:prstGeom prst="rect">
            <a:avLst/>
          </a:prstGeom>
        </p:spPr>
      </p:pic>
      <p:pic>
        <p:nvPicPr>
          <p:cNvPr id="18" name="Content Placeholder 17">
            <a:extLst>
              <a:ext uri="{FF2B5EF4-FFF2-40B4-BE49-F238E27FC236}">
                <a16:creationId xmlns:a16="http://schemas.microsoft.com/office/drawing/2014/main" id="{78612504-D511-FF01-1DEF-E8E5922CB7B4}"/>
              </a:ext>
            </a:extLst>
          </p:cNvPr>
          <p:cNvPicPr>
            <a:picLocks noGrp="1" noChangeAspect="1"/>
          </p:cNvPicPr>
          <p:nvPr>
            <p:ph sz="half" idx="1"/>
          </p:nvPr>
        </p:nvPicPr>
        <p:blipFill>
          <a:blip r:embed="rId5"/>
          <a:stretch>
            <a:fillRect/>
          </a:stretch>
        </p:blipFill>
        <p:spPr>
          <a:xfrm>
            <a:off x="6576592" y="1926104"/>
            <a:ext cx="3871025" cy="4764339"/>
          </a:xfrm>
          <a:prstGeom prst="rect">
            <a:avLst/>
          </a:prstGeom>
        </p:spPr>
      </p:pic>
      <p:sp>
        <p:nvSpPr>
          <p:cNvPr id="16" name="Content Placeholder 15">
            <a:extLst>
              <a:ext uri="{FF2B5EF4-FFF2-40B4-BE49-F238E27FC236}">
                <a16:creationId xmlns:a16="http://schemas.microsoft.com/office/drawing/2014/main" id="{C9AE3B84-C241-CFBB-E264-3231531BC01C}"/>
              </a:ext>
            </a:extLst>
          </p:cNvPr>
          <p:cNvSpPr>
            <a:spLocks noGrp="1"/>
          </p:cNvSpPr>
          <p:nvPr>
            <p:ph sz="half" idx="2"/>
          </p:nvPr>
        </p:nvSpPr>
        <p:spPr>
          <a:xfrm>
            <a:off x="1371598" y="5070346"/>
            <a:ext cx="9496427" cy="1385266"/>
          </a:xfrm>
        </p:spPr>
        <p:txBody>
          <a:bodyPr vert="horz" lIns="91440" tIns="45720" rIns="91440" bIns="45720" rtlCol="0">
            <a:normAutofit/>
          </a:bodyPr>
          <a:lstStyle/>
          <a:p>
            <a:endParaRPr lang="en-US" sz="200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291280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 What Do I Bill for CPPCC?</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1371599" y="2318197"/>
            <a:ext cx="9724031" cy="3683358"/>
          </a:xfrm>
        </p:spPr>
        <p:txBody>
          <a:bodyPr vert="horz" lIns="91440" tIns="45720" rIns="91440" bIns="45720" rtlCol="0" anchor="ctr">
            <a:normAutofit/>
          </a:bodyPr>
          <a:lstStyle/>
          <a:p>
            <a:pPr marL="285750" indent="-228600">
              <a:buClr>
                <a:srgbClr val="7CBC51"/>
              </a:buClr>
              <a:buFont typeface="Arial" panose="020B0604020202020204" pitchFamily="34" charset="0"/>
              <a:buChar char="•"/>
            </a:pPr>
            <a:endParaRPr lang="en-US" sz="1100" dirty="0"/>
          </a:p>
          <a:p>
            <a:pPr marL="285750" indent="-228600">
              <a:buClr>
                <a:srgbClr val="7CBC51"/>
              </a:buClr>
              <a:buFont typeface="Arial" panose="020B0604020202020204" pitchFamily="34" charset="0"/>
              <a:buChar char="•"/>
            </a:pPr>
            <a:r>
              <a:rPr lang="en-US" sz="1100" dirty="0"/>
              <a:t>A  patient comes in for a renewal and you determine you need to adapt the dose</a:t>
            </a:r>
          </a:p>
          <a:p>
            <a:pPr marL="285750" indent="-228600">
              <a:buClr>
                <a:srgbClr val="7CBC51"/>
              </a:buClr>
              <a:buFont typeface="Arial" panose="020B0604020202020204" pitchFamily="34" charset="0"/>
              <a:buChar char="•"/>
            </a:pPr>
            <a:r>
              <a:rPr lang="en-US" sz="1100" dirty="0"/>
              <a:t>A patient comes in for a renewal of 3 medications and you determine you need to adapt the dose of one </a:t>
            </a:r>
          </a:p>
          <a:p>
            <a:pPr marL="742950" lvl="1" indent="-228600">
              <a:buClr>
                <a:srgbClr val="7CBC51"/>
              </a:buClr>
              <a:buFont typeface="Arial" panose="020B0604020202020204" pitchFamily="34" charset="0"/>
              <a:buChar char="•"/>
            </a:pPr>
            <a:r>
              <a:rPr lang="en-US" sz="1100" dirty="0"/>
              <a:t>Bill the adaptation PIN for the one medication</a:t>
            </a:r>
          </a:p>
          <a:p>
            <a:pPr marL="742950" lvl="1" indent="-228600">
              <a:buClr>
                <a:srgbClr val="7CBC51"/>
              </a:buClr>
              <a:buFont typeface="Arial" panose="020B0604020202020204" pitchFamily="34" charset="0"/>
              <a:buChar char="•"/>
            </a:pPr>
            <a:r>
              <a:rPr lang="en-US" sz="1100" dirty="0"/>
              <a:t>Bill the renewal 1-3 meds PIN for the other two medications </a:t>
            </a:r>
          </a:p>
          <a:p>
            <a:pPr marL="285750" indent="-228600">
              <a:buClr>
                <a:srgbClr val="7CBC51"/>
              </a:buClr>
              <a:buFont typeface="Arial" panose="020B0604020202020204" pitchFamily="34" charset="0"/>
              <a:buChar char="•"/>
            </a:pPr>
            <a:r>
              <a:rPr lang="en-US" sz="1100" dirty="0"/>
              <a:t>Patient comes in for a CDM, Med Review or Bloom Service and requires a renewal of medications </a:t>
            </a:r>
          </a:p>
          <a:p>
            <a:pPr marL="742950" lvl="1" indent="-228600">
              <a:buClr>
                <a:srgbClr val="7CBC51"/>
              </a:buClr>
              <a:buFont typeface="Arial" panose="020B0604020202020204" pitchFamily="34" charset="0"/>
              <a:buChar char="•"/>
            </a:pPr>
            <a:r>
              <a:rPr lang="en-US" sz="900" dirty="0"/>
              <a:t>Bill the primary service the patient received (ex. CDM Diabetes).  This would include renewals for their diabetes medications</a:t>
            </a:r>
          </a:p>
          <a:p>
            <a:pPr marL="285750" indent="-228600">
              <a:buClr>
                <a:srgbClr val="7CBC51"/>
              </a:buClr>
              <a:buFont typeface="Arial" panose="020B0604020202020204" pitchFamily="34" charset="0"/>
              <a:buChar char="•"/>
            </a:pPr>
            <a:r>
              <a:rPr lang="en-US" sz="1100" dirty="0"/>
              <a:t>Patient comes in for a CDM Diabetes and lets you know they also need their 2 inhalers and Synthroid renewed.</a:t>
            </a:r>
          </a:p>
          <a:p>
            <a:pPr marL="742950" lvl="1" indent="-228600">
              <a:buClr>
                <a:srgbClr val="7CBC51"/>
              </a:buClr>
              <a:buFont typeface="Arial" panose="020B0604020202020204" pitchFamily="34" charset="0"/>
              <a:buChar char="•"/>
            </a:pPr>
            <a:r>
              <a:rPr lang="en-US" sz="1100" dirty="0"/>
              <a:t>Bill the primary service the patient received (ex. CDM Diabetes).  This would include renewals for their diabetes medications</a:t>
            </a:r>
          </a:p>
          <a:p>
            <a:pPr marL="742950" lvl="1" indent="-228600">
              <a:buClr>
                <a:srgbClr val="7CBC51"/>
              </a:buClr>
              <a:buFont typeface="Arial" panose="020B0604020202020204" pitchFamily="34" charset="0"/>
              <a:buChar char="•"/>
            </a:pPr>
            <a:r>
              <a:rPr lang="en-US" sz="1100" dirty="0"/>
              <a:t>Bill a renewal PIN for 1-3 meds for 2 inhalers and thyroid.  This is a different assessment that wasn’t covered as part of your CDM diabetes service.</a:t>
            </a:r>
          </a:p>
          <a:p>
            <a:pPr marL="285750" indent="-228600">
              <a:buClr>
                <a:srgbClr val="7CBC51"/>
              </a:buClr>
              <a:buFont typeface="Arial" panose="020B0604020202020204" pitchFamily="34" charset="0"/>
              <a:buChar char="•"/>
            </a:pPr>
            <a:r>
              <a:rPr lang="en-US" sz="1100" dirty="0"/>
              <a:t>Patient comes in for a service (ex. Med Review, renewal, CDM, Bloom) and the pharmacist exercises project scope to prescribe a new additional medication for diabetes, COPD, asthma or CVD </a:t>
            </a:r>
          </a:p>
          <a:p>
            <a:pPr marL="742950" lvl="1" indent="-228600">
              <a:buClr>
                <a:srgbClr val="7CBC51"/>
              </a:buClr>
              <a:buFont typeface="Arial" panose="020B0604020202020204" pitchFamily="34" charset="0"/>
              <a:buChar char="•"/>
            </a:pPr>
            <a:r>
              <a:rPr lang="en-US" sz="1100" dirty="0"/>
              <a:t>Bill the primary service the patient received (Ex. CDM Diabetes) </a:t>
            </a:r>
          </a:p>
          <a:p>
            <a:pPr marL="742950" lvl="1" indent="-228600">
              <a:buClr>
                <a:srgbClr val="7CBC51"/>
              </a:buClr>
              <a:buFont typeface="Arial" panose="020B0604020202020204" pitchFamily="34" charset="0"/>
              <a:buChar char="•"/>
            </a:pPr>
            <a:r>
              <a:rPr lang="en-US" sz="1100" dirty="0"/>
              <a:t>Also bill the PIN for Prescribing with a diagnoses confirmed by pharmacist and change the fee to $0  ($0 if the assessment was completed as part of primary service)</a:t>
            </a:r>
          </a:p>
          <a:p>
            <a:pPr lvl="1" indent="-228600">
              <a:buClr>
                <a:srgbClr val="7CBC51"/>
              </a:buClr>
              <a:buFont typeface="Arial" panose="020B0604020202020204" pitchFamily="34" charset="0"/>
              <a:buChar char="•"/>
            </a:pPr>
            <a:endParaRPr lang="en-US" sz="1100" dirty="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503048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 What Do I Bill for CPPCC?</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1371599" y="2318197"/>
            <a:ext cx="9724031" cy="3683358"/>
          </a:xfrm>
        </p:spPr>
        <p:txBody>
          <a:bodyPr vert="horz" lIns="91440" tIns="45720" rIns="91440" bIns="45720" rtlCol="0" anchor="ctr">
            <a:normAutofit/>
          </a:bodyPr>
          <a:lstStyle/>
          <a:p>
            <a:pPr marL="514350" lvl="1">
              <a:buClr>
                <a:srgbClr val="7CBC51"/>
              </a:buClr>
            </a:pPr>
            <a:r>
              <a:rPr lang="en-US" sz="1400" dirty="0"/>
              <a:t>Patient comes in for a service (Renewal, Med Review, CDM, Bloom) and requires POCT for A1C or lipid panel</a:t>
            </a:r>
          </a:p>
          <a:p>
            <a:pPr marL="742950" lvl="1" indent="-228600">
              <a:buClr>
                <a:srgbClr val="7CBC51"/>
              </a:buClr>
              <a:buFont typeface="Arial" panose="020B0604020202020204" pitchFamily="34" charset="0"/>
              <a:buChar char="•"/>
            </a:pPr>
            <a:r>
              <a:rPr lang="en-US" sz="1400" dirty="0"/>
              <a:t>Bill the primary service the patient received</a:t>
            </a:r>
          </a:p>
          <a:p>
            <a:pPr marL="742950" lvl="1" indent="-228600">
              <a:buClr>
                <a:srgbClr val="7CBC51"/>
              </a:buClr>
              <a:buFont typeface="Arial" panose="020B0604020202020204" pitchFamily="34" charset="0"/>
              <a:buChar char="•"/>
            </a:pPr>
            <a:r>
              <a:rPr lang="en-US" sz="1400" dirty="0"/>
              <a:t>Bill the POCT PIN (this is above and beyond usual care in this service)</a:t>
            </a:r>
          </a:p>
          <a:p>
            <a:pPr marL="285750" indent="-228600">
              <a:buClr>
                <a:srgbClr val="7CBC51"/>
              </a:buClr>
              <a:buFont typeface="Arial" panose="020B0604020202020204" pitchFamily="34" charset="0"/>
              <a:buChar char="•"/>
            </a:pPr>
            <a:endParaRPr lang="en-US" sz="1400" dirty="0"/>
          </a:p>
          <a:p>
            <a:pPr marL="285750" indent="-228600">
              <a:buClr>
                <a:srgbClr val="7CBC51"/>
              </a:buClr>
              <a:buFont typeface="Arial" panose="020B0604020202020204" pitchFamily="34" charset="0"/>
              <a:buChar char="•"/>
            </a:pPr>
            <a:r>
              <a:rPr lang="en-US" sz="1400" dirty="0"/>
              <a:t>Patient is on CPAMS and requires a renewal on their warfarin prescription  </a:t>
            </a:r>
          </a:p>
          <a:p>
            <a:pPr marL="742950" lvl="1" indent="-228600">
              <a:buClr>
                <a:srgbClr val="7CBC51"/>
              </a:buClr>
              <a:buFont typeface="Arial" panose="020B0604020202020204" pitchFamily="34" charset="0"/>
              <a:buChar char="•"/>
            </a:pPr>
            <a:r>
              <a:rPr lang="en-US" dirty="0"/>
              <a:t>Complete a renewal assessment and bill the renewal PIN (up to once per year)</a:t>
            </a:r>
          </a:p>
          <a:p>
            <a:pPr marL="742950" lvl="1" indent="-228600">
              <a:buClr>
                <a:srgbClr val="7CBC51"/>
              </a:buClr>
              <a:buFont typeface="Arial" panose="020B0604020202020204" pitchFamily="34" charset="0"/>
              <a:buChar char="•"/>
            </a:pPr>
            <a:r>
              <a:rPr lang="en-US" dirty="0"/>
              <a:t>Continue to see patient for POCT, and assessments at interval recommended at most recent appointment </a:t>
            </a:r>
          </a:p>
          <a:p>
            <a:pPr marL="285750" indent="-228600">
              <a:buClr>
                <a:srgbClr val="7CBC51"/>
              </a:buClr>
              <a:buFont typeface="Arial" panose="020B0604020202020204" pitchFamily="34" charset="0"/>
              <a:buChar char="•"/>
            </a:pPr>
            <a:r>
              <a:rPr lang="en-US" sz="1400" dirty="0"/>
              <a:t>A patient  books an appointment for a renewal and it is apparent that a number of medication therapy problems are present.  </a:t>
            </a:r>
          </a:p>
          <a:p>
            <a:pPr marL="742950" lvl="1" indent="-228600">
              <a:buClr>
                <a:srgbClr val="7CBC51"/>
              </a:buClr>
              <a:buFont typeface="Arial" panose="020B0604020202020204" pitchFamily="34" charset="0"/>
              <a:buChar char="•"/>
            </a:pPr>
            <a:r>
              <a:rPr lang="en-US" dirty="0"/>
              <a:t>Bill the renewal Pin if able to collect adequate information to complete the renewal for a limited duration</a:t>
            </a:r>
          </a:p>
          <a:p>
            <a:pPr marL="742950" lvl="1" indent="-228600">
              <a:buClr>
                <a:srgbClr val="7CBC51"/>
              </a:buClr>
              <a:buFont typeface="Arial" panose="020B0604020202020204" pitchFamily="34" charset="0"/>
              <a:buChar char="•"/>
            </a:pPr>
            <a:r>
              <a:rPr lang="en-US" dirty="0"/>
              <a:t>Book the patient to come back for the appropriate service (CDM, Med Review if Pharmacare, or Complex Medication Assessment </a:t>
            </a:r>
          </a:p>
          <a:p>
            <a:pPr lvl="1" indent="-228600">
              <a:buClr>
                <a:srgbClr val="7CBC51"/>
              </a:buClr>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26268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Pharmacy Dispensary Service vs CPPCC</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4810259" y="649480"/>
            <a:ext cx="6555347" cy="5546047"/>
          </a:xfrm>
        </p:spPr>
        <p:txBody>
          <a:bodyPr vert="horz" lIns="91440" tIns="45720" rIns="91440" bIns="45720" rtlCol="0" anchor="ctr">
            <a:normAutofit/>
          </a:bodyPr>
          <a:lstStyle/>
          <a:p>
            <a:pPr marL="742950" lvl="1" indent="-228600">
              <a:buClr>
                <a:srgbClr val="7CBC51"/>
              </a:buClr>
              <a:buFont typeface="Arial" panose="020B0604020202020204" pitchFamily="34" charset="0"/>
              <a:buChar char="•"/>
            </a:pPr>
            <a:r>
              <a:rPr lang="en-US" sz="2000" dirty="0"/>
              <a:t>If a patient presents after clinic hours but dispensary is open and requires a service that cannot wait until an appointment is available at the clinic, and the dispensary team has the time,  the pharmacy should proceed with offering the service and bill using the usual PINS.  DO NOT USE CPPCC PROJECT PINS</a:t>
            </a:r>
          </a:p>
          <a:p>
            <a:pPr marL="742950" lvl="1" indent="-228600">
              <a:buClr>
                <a:srgbClr val="7CBC51"/>
              </a:buClr>
              <a:buFont typeface="Arial" panose="020B0604020202020204" pitchFamily="34" charset="0"/>
              <a:buChar char="•"/>
            </a:pPr>
            <a:r>
              <a:rPr lang="en-US" sz="2000" dirty="0"/>
              <a:t>If a patient presents after hours and requires a service which can reasonably wait for the next available appointment time, the dispensary staff should book them into the clinic </a:t>
            </a:r>
          </a:p>
          <a:p>
            <a:pPr marL="742950" lvl="1" indent="-228600">
              <a:buClr>
                <a:srgbClr val="7CBC51"/>
              </a:buClr>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722195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838200" y="1412488"/>
            <a:ext cx="2899189" cy="4363844"/>
          </a:xfrm>
        </p:spPr>
        <p:txBody>
          <a:bodyPr anchor="t">
            <a:normAutofit/>
          </a:bodyPr>
          <a:lstStyle/>
          <a:p>
            <a:r>
              <a:rPr lang="en-CA" sz="4000" dirty="0">
                <a:solidFill>
                  <a:srgbClr val="FFFFFF"/>
                </a:solidFill>
              </a:rPr>
              <a:t>Other Frequently</a:t>
            </a:r>
            <a:br>
              <a:rPr lang="en-CA" sz="4000" dirty="0">
                <a:solidFill>
                  <a:srgbClr val="FFFFFF"/>
                </a:solidFill>
              </a:rPr>
            </a:br>
            <a:r>
              <a:rPr lang="en-CA" sz="4000" dirty="0">
                <a:solidFill>
                  <a:srgbClr val="FFFFFF"/>
                </a:solidFill>
              </a:rPr>
              <a:t>Asked </a:t>
            </a:r>
            <a:br>
              <a:rPr lang="en-CA" sz="4000" dirty="0">
                <a:solidFill>
                  <a:srgbClr val="FFFFFF"/>
                </a:solidFill>
              </a:rPr>
            </a:br>
            <a:r>
              <a:rPr lang="en-CA" sz="4000" dirty="0">
                <a:solidFill>
                  <a:srgbClr val="FFFFFF"/>
                </a:solidFill>
              </a:rPr>
              <a:t>Questions</a:t>
            </a:r>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4380855" y="1412489"/>
            <a:ext cx="3427283" cy="4363844"/>
          </a:xfrm>
        </p:spPr>
        <p:txBody>
          <a:bodyPr>
            <a:normAutofit/>
          </a:bodyPr>
          <a:lstStyle/>
          <a:p>
            <a:r>
              <a:rPr lang="en-CA" sz="2000" dirty="0"/>
              <a:t>Can we operate more than 40 hours per week?</a:t>
            </a:r>
          </a:p>
          <a:p>
            <a:r>
              <a:rPr lang="en-CA" sz="2000" dirty="0"/>
              <a:t>Setting Up Booking Calendars </a:t>
            </a:r>
          </a:p>
          <a:p>
            <a:r>
              <a:rPr lang="en-CA" sz="2000" dirty="0"/>
              <a:t>Table 2 Billings </a:t>
            </a:r>
          </a:p>
          <a:p>
            <a:r>
              <a:rPr lang="en-CA" sz="2000" dirty="0"/>
              <a:t>Stipends </a:t>
            </a:r>
          </a:p>
          <a:p>
            <a:pPr marL="0" indent="0">
              <a:buNone/>
            </a:pPr>
            <a:endParaRPr lang="en-CA" sz="2000" dirty="0"/>
          </a:p>
          <a:p>
            <a:endParaRPr lang="en-CA" sz="2000" dirty="0"/>
          </a:p>
        </p:txBody>
      </p:sp>
      <p:cxnSp>
        <p:nvCxnSpPr>
          <p:cNvPr id="15" name="Straight Connector 14">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8451604" y="1412489"/>
            <a:ext cx="3197701" cy="4363844"/>
          </a:xfrm>
        </p:spPr>
        <p:txBody>
          <a:bodyPr>
            <a:normAutofit/>
          </a:bodyPr>
          <a:lstStyle/>
          <a:p>
            <a:endParaRPr lang="en-CA" sz="2000" dirty="0"/>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1904095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a:xfrm>
            <a:off x="838200" y="365125"/>
            <a:ext cx="10515600" cy="1325563"/>
          </a:xfrm>
        </p:spPr>
        <p:txBody>
          <a:bodyPr>
            <a:normAutofit/>
          </a:bodyPr>
          <a:lstStyle/>
          <a:p>
            <a:r>
              <a:rPr lang="en-CA" b="1"/>
              <a:t>Clinic Admin Role </a:t>
            </a:r>
          </a:p>
        </p:txBody>
      </p:sp>
      <p:sp>
        <p:nvSpPr>
          <p:cNvPr id="3" name="Content Placeholder 2">
            <a:extLst>
              <a:ext uri="{FF2B5EF4-FFF2-40B4-BE49-F238E27FC236}">
                <a16:creationId xmlns:a16="http://schemas.microsoft.com/office/drawing/2014/main" id="{718A4966-C57E-86A3-B03B-8E21D21B237C}"/>
              </a:ext>
            </a:extLst>
          </p:cNvPr>
          <p:cNvSpPr>
            <a:spLocks noGrp="1"/>
          </p:cNvSpPr>
          <p:nvPr>
            <p:ph sz="half" idx="1"/>
          </p:nvPr>
        </p:nvSpPr>
        <p:spPr>
          <a:xfrm>
            <a:off x="838200" y="1482811"/>
            <a:ext cx="5096934" cy="4694152"/>
          </a:xfrm>
        </p:spPr>
        <p:txBody>
          <a:bodyPr>
            <a:normAutofit/>
          </a:bodyPr>
          <a:lstStyle/>
          <a:p>
            <a:pPr marL="0" marR="0" indent="0">
              <a:spcBef>
                <a:spcPts val="0"/>
              </a:spcBef>
              <a:spcAft>
                <a:spcPts val="600"/>
              </a:spcAft>
              <a:buNone/>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600"/>
              </a:spcAft>
              <a:buNone/>
            </a:pPr>
            <a:r>
              <a:rPr lang="en-US" sz="1300" b="1" u="sng" dirty="0">
                <a:latin typeface="Calibri" panose="020F0502020204030204" pitchFamily="34" charset="0"/>
                <a:ea typeface="Calibri" panose="020F0502020204030204" pitchFamily="34" charset="0"/>
              </a:rPr>
              <a:t>Booking </a:t>
            </a:r>
            <a:endParaRPr lang="en-US" sz="1300" b="1" u="sng"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Take phone call questions and do phone bookings, create patient profiles fo</a:t>
            </a:r>
            <a:r>
              <a:rPr lang="en-US" sz="1300" dirty="0">
                <a:latin typeface="Calibri" panose="020F0502020204030204" pitchFamily="34" charset="0"/>
                <a:ea typeface="Calibri" panose="020F0502020204030204" pitchFamily="34" charset="0"/>
                <a:cs typeface="Times New Roman" panose="02020603050405020304" pitchFamily="18" charset="0"/>
              </a:rPr>
              <a:t>r new patients (for now in both PMS and EMR)</a:t>
            </a:r>
          </a:p>
          <a:p>
            <a:pPr marL="0" marR="0" lvl="0" indent="0">
              <a:spcBef>
                <a:spcPts val="0"/>
              </a:spcBef>
              <a:spcAft>
                <a:spcPts val="600"/>
              </a:spcAft>
              <a:buNone/>
            </a:pPr>
            <a:endParaRPr lang="en-US" sz="13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3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300" b="1" u="sng" dirty="0">
                <a:effectLst/>
                <a:latin typeface="Calibri" panose="020F0502020204030204" pitchFamily="34" charset="0"/>
                <a:ea typeface="Calibri" panose="020F0502020204030204" pitchFamily="34" charset="0"/>
                <a:cs typeface="Times New Roman" panose="02020603050405020304" pitchFamily="18" charset="0"/>
              </a:rPr>
              <a:t>Check-</a:t>
            </a:r>
            <a:r>
              <a:rPr lang="en-US" sz="1300" b="1" u="sng" dirty="0">
                <a:latin typeface="Calibri" panose="020F0502020204030204" pitchFamily="34" charset="0"/>
                <a:ea typeface="Calibri" panose="020F0502020204030204" pitchFamily="34" charset="0"/>
                <a:cs typeface="Times New Roman" panose="02020603050405020304" pitchFamily="18" charset="0"/>
              </a:rPr>
              <a:t>In</a:t>
            </a:r>
            <a:endParaRPr lang="en-US" sz="13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Greet patients and </a:t>
            </a:r>
            <a:r>
              <a:rPr lang="en-US" sz="1300" dirty="0">
                <a:latin typeface="Calibri" panose="020F0502020204030204" pitchFamily="34" charset="0"/>
                <a:ea typeface="Calibri" panose="020F0502020204030204" pitchFamily="34" charset="0"/>
                <a:cs typeface="Times New Roman" panose="02020603050405020304" pitchFamily="18" charset="0"/>
              </a:rPr>
              <a:t>help</a:t>
            </a:r>
            <a:r>
              <a:rPr lang="en-US" sz="1300" dirty="0">
                <a:effectLst/>
                <a:latin typeface="Calibri" panose="020F0502020204030204" pitchFamily="34" charset="0"/>
                <a:ea typeface="Calibri" panose="020F0502020204030204" pitchFamily="34" charset="0"/>
                <a:cs typeface="Times New Roman" panose="02020603050405020304" pitchFamily="18" charset="0"/>
              </a:rPr>
              <a:t> them into  private room when it is time for the appointment (ensure jackets off, ready to go when pharmacist comes in)</a:t>
            </a:r>
          </a:p>
          <a:p>
            <a:pPr marL="342900" marR="0" lvl="0" indent="-342900">
              <a:spcBef>
                <a:spcPts val="0"/>
              </a:spcBef>
              <a:spcAft>
                <a:spcPts val="600"/>
              </a:spcAft>
              <a:buFont typeface="Calibri" panose="020F0502020204030204" pitchFamily="34" charset="0"/>
              <a:buChar char="-"/>
            </a:pPr>
            <a:r>
              <a:rPr lang="en-US" sz="1300" dirty="0">
                <a:latin typeface="Calibri" panose="020F0502020204030204" pitchFamily="34" charset="0"/>
                <a:ea typeface="Calibri" panose="020F0502020204030204" pitchFamily="34" charset="0"/>
                <a:cs typeface="Times New Roman" panose="02020603050405020304" pitchFamily="18" charset="0"/>
              </a:rPr>
              <a:t>Sign Consent (if first time), document, scan, shred</a:t>
            </a:r>
          </a:p>
          <a:p>
            <a:pPr marL="342900" marR="0" lvl="0" indent="-342900">
              <a:spcBef>
                <a:spcPts val="0"/>
              </a:spcBef>
              <a:spcAft>
                <a:spcPts val="60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Confirm patient file up to dat</a:t>
            </a:r>
            <a:r>
              <a:rPr lang="en-US" sz="1300" dirty="0">
                <a:latin typeface="Calibri" panose="020F0502020204030204" pitchFamily="34" charset="0"/>
                <a:ea typeface="Calibri" panose="020F0502020204030204" pitchFamily="34" charset="0"/>
                <a:cs typeface="Times New Roman" panose="02020603050405020304" pitchFamily="18" charset="0"/>
              </a:rPr>
              <a:t>e (contact info, allergies, med conditions) and EMR for CDM, Advanced Med Reviews </a:t>
            </a:r>
          </a:p>
          <a:p>
            <a:pPr marL="342900" marR="0" lvl="0" indent="-342900">
              <a:spcBef>
                <a:spcPts val="0"/>
              </a:spcBef>
              <a:spcAft>
                <a:spcPts val="60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Access SHARE and print or save </a:t>
            </a:r>
            <a:r>
              <a:rPr lang="en-US" sz="1300" dirty="0">
                <a:latin typeface="Calibri" panose="020F0502020204030204" pitchFamily="34" charset="0"/>
                <a:ea typeface="Calibri" panose="020F0502020204030204" pitchFamily="34" charset="0"/>
                <a:cs typeface="Times New Roman" panose="02020603050405020304" pitchFamily="18" charset="0"/>
              </a:rPr>
              <a:t>for defined services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Calibri" panose="020F0502020204030204" pitchFamily="34" charset="0"/>
              <a:buChar char="-"/>
            </a:pPr>
            <a:r>
              <a:rPr lang="en-US" sz="1300" dirty="0">
                <a:latin typeface="Calibri" panose="020F0502020204030204" pitchFamily="34" charset="0"/>
                <a:ea typeface="Calibri" panose="020F0502020204030204" pitchFamily="34" charset="0"/>
              </a:rPr>
              <a:t>Confirm name of family physician/ unattached – document </a:t>
            </a:r>
          </a:p>
          <a:p>
            <a:pPr marL="342900" indent="-342900">
              <a:spcBef>
                <a:spcPts val="0"/>
              </a:spcBef>
              <a:spcAft>
                <a:spcPts val="60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If patient arriving for a vaccine, ensure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CANImm</a:t>
            </a:r>
            <a:r>
              <a:rPr lang="en-US" sz="1300" dirty="0">
                <a:effectLst/>
                <a:latin typeface="Calibri" panose="020F0502020204030204" pitchFamily="34" charset="0"/>
                <a:ea typeface="Calibri" panose="020F0502020204030204" pitchFamily="34" charset="0"/>
                <a:cs typeface="Times New Roman" panose="02020603050405020304" pitchFamily="18" charset="0"/>
              </a:rPr>
              <a:t> consent forms are complete and if not complete with the patient (greeter function)</a:t>
            </a:r>
            <a:endParaRPr lang="en-US" sz="1300" dirty="0">
              <a:effectLst/>
              <a:latin typeface="Calibri" panose="020F0502020204030204" pitchFamily="34" charset="0"/>
              <a:ea typeface="Calibri" panose="020F0502020204030204" pitchFamily="34" charset="0"/>
            </a:endParaRPr>
          </a:p>
          <a:p>
            <a:pPr marL="0" marR="0" lvl="0" indent="0">
              <a:spcBef>
                <a:spcPts val="0"/>
              </a:spcBef>
              <a:spcAft>
                <a:spcPts val="600"/>
              </a:spcAft>
              <a:buNone/>
            </a:pPr>
            <a:endParaRPr lang="en-US" sz="1300" dirty="0">
              <a:latin typeface="Calibri" panose="020F0502020204030204" pitchFamily="34" charset="0"/>
              <a:ea typeface="Calibri" panose="020F0502020204030204" pitchFamily="34" charset="0"/>
            </a:endParaRPr>
          </a:p>
          <a:p>
            <a:pPr marL="342900" marR="0" lvl="0" indent="-342900">
              <a:spcBef>
                <a:spcPts val="0"/>
              </a:spcBef>
              <a:spcAft>
                <a:spcPts val="60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endParaRPr>
          </a:p>
          <a:p>
            <a:pPr marL="0" marR="0" lvl="0" indent="0">
              <a:spcBef>
                <a:spcPts val="0"/>
              </a:spcBef>
              <a:spcAft>
                <a:spcPts val="600"/>
              </a:spcAft>
              <a:buNone/>
            </a:pPr>
            <a:endParaRPr lang="en-US" sz="1300" dirty="0">
              <a:effectLst/>
              <a:latin typeface="Calibri" panose="020F0502020204030204" pitchFamily="34" charset="0"/>
              <a:ea typeface="Calibri" panose="020F0502020204030204" pitchFamily="34" charset="0"/>
            </a:endParaRPr>
          </a:p>
          <a:p>
            <a:pPr marL="0" marR="0" lvl="0" indent="0">
              <a:spcBef>
                <a:spcPts val="0"/>
              </a:spcBef>
              <a:spcAft>
                <a:spcPts val="600"/>
              </a:spcAft>
              <a:buNone/>
            </a:pPr>
            <a:endParaRPr lang="en-US" sz="1300" b="1" u="sng" dirty="0">
              <a:latin typeface="Calibri" panose="020F0502020204030204" pitchFamily="34" charset="0"/>
              <a:ea typeface="Calibri" panose="020F0502020204030204" pitchFamily="34" charset="0"/>
            </a:endParaRPr>
          </a:p>
        </p:txBody>
      </p:sp>
      <p:sp>
        <p:nvSpPr>
          <p:cNvPr id="4" name="Content Placeholder 3">
            <a:extLst>
              <a:ext uri="{FF2B5EF4-FFF2-40B4-BE49-F238E27FC236}">
                <a16:creationId xmlns:a16="http://schemas.microsoft.com/office/drawing/2014/main" id="{2CBE7B8B-B7F1-A2F8-7B26-51821DFE8028}"/>
              </a:ext>
            </a:extLst>
          </p:cNvPr>
          <p:cNvSpPr>
            <a:spLocks noGrp="1"/>
          </p:cNvSpPr>
          <p:nvPr>
            <p:ph sz="half" idx="2"/>
          </p:nvPr>
        </p:nvSpPr>
        <p:spPr>
          <a:xfrm>
            <a:off x="6256866" y="1690688"/>
            <a:ext cx="5234918" cy="4486275"/>
          </a:xfrm>
        </p:spPr>
        <p:txBody>
          <a:bodyPr>
            <a:normAutofit/>
          </a:bodyPr>
          <a:lstStyle/>
          <a:p>
            <a:pPr marL="0" marR="0" lvl="0" indent="0">
              <a:spcBef>
                <a:spcPts val="0"/>
              </a:spcBef>
              <a:spcAft>
                <a:spcPts val="0"/>
              </a:spcAft>
              <a:buNone/>
            </a:pPr>
            <a:r>
              <a:rPr lang="en-US" sz="1400" b="1" u="sng" dirty="0">
                <a:latin typeface="Calibri" panose="020F0502020204030204" pitchFamily="34" charset="0"/>
                <a:ea typeface="Calibri" panose="020F0502020204030204" pitchFamily="34" charset="0"/>
              </a:rPr>
              <a:t>Post-appointment </a:t>
            </a:r>
          </a:p>
          <a:p>
            <a:pPr marL="0" marR="0" lvl="0" indent="0">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After the appointment, complete online billing for the appointment</a:t>
            </a:r>
            <a:endParaRPr lang="en-US" sz="1400" dirty="0">
              <a:effectLst/>
              <a:latin typeface="Calibri" panose="020F0502020204030204" pitchFamily="34" charset="0"/>
              <a:ea typeface="Calibri" panose="020F0502020204030204" pitchFamily="34" charset="0"/>
            </a:endParaRPr>
          </a:p>
          <a:p>
            <a:pPr marL="0" indent="0">
              <a:buClr>
                <a:srgbClr val="7CBC51"/>
              </a:buClr>
              <a:buNone/>
            </a:pPr>
            <a:r>
              <a:rPr lang="en-CA" sz="1400" b="1"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Data Collection –  Starting November 4th</a:t>
            </a:r>
          </a:p>
          <a:p>
            <a:pPr>
              <a:buClr>
                <a:srgbClr val="7CBC51"/>
              </a:buClr>
              <a:buFontTx/>
              <a:buChar char="-"/>
            </a:pPr>
            <a:r>
              <a:rPr lang="en-CA" sz="1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Weekly reporting of hours of operation and hours worked</a:t>
            </a:r>
            <a:endParaRPr lang="en-CA" sz="1400" dirty="0">
              <a:latin typeface="Calibri" panose="020F0502020204030204" pitchFamily="34" charset="0"/>
              <a:cs typeface="Calibri" panose="020F0502020204030204" pitchFamily="34" charset="0"/>
            </a:endParaRPr>
          </a:p>
          <a:p>
            <a:pPr>
              <a:buClr>
                <a:srgbClr val="7CBC51"/>
              </a:buClr>
              <a:buFontTx/>
              <a:buChar char="-"/>
            </a:pPr>
            <a:r>
              <a:rPr lang="en-CA" sz="1400" dirty="0">
                <a:latin typeface="Calibri" panose="020F0502020204030204" pitchFamily="34" charset="0"/>
                <a:cs typeface="Calibri" panose="020F0502020204030204" pitchFamily="34" charset="0"/>
              </a:rPr>
              <a:t>Bi-weekly  Reporting of Services  </a:t>
            </a:r>
          </a:p>
          <a:p>
            <a:pPr>
              <a:buClr>
                <a:srgbClr val="7CBC51"/>
              </a:buClr>
              <a:buFontTx/>
              <a:buChar char="-"/>
            </a:pPr>
            <a:r>
              <a:rPr lang="en-CA" sz="1400" dirty="0">
                <a:latin typeface="Calibri" panose="020F0502020204030204" pitchFamily="34" charset="0"/>
                <a:cs typeface="Calibri" panose="020F0502020204030204" pitchFamily="34" charset="0"/>
              </a:rPr>
              <a:t>NSCP research Projects documentation </a:t>
            </a:r>
          </a:p>
          <a:p>
            <a:pPr marL="0" marR="0" lvl="0" indent="0">
              <a:spcBef>
                <a:spcPts val="0"/>
              </a:spcBef>
              <a:spcAft>
                <a:spcPts val="0"/>
              </a:spcAft>
              <a:buNone/>
            </a:pPr>
            <a:endParaRPr lang="en-US" sz="1400" b="1" u="sng"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400" b="1" u="sng" dirty="0">
                <a:latin typeface="Calibri" panose="020F0502020204030204" pitchFamily="34" charset="0"/>
                <a:ea typeface="Calibri" panose="020F0502020204030204" pitchFamily="34" charset="0"/>
                <a:cs typeface="Calibri" panose="020F0502020204030204" pitchFamily="34" charset="0"/>
              </a:rPr>
              <a:t>Other </a:t>
            </a:r>
            <a:endParaRPr lang="en-US" sz="1400" b="1" u="sng"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Clean rooms in between uses, ensure supplies required in the room are stocked (POCT, injection supplies, brochures, </a:t>
            </a:r>
            <a:r>
              <a:rPr lang="en-US" sz="1400" dirty="0" err="1">
                <a:effectLst/>
                <a:latin typeface="Calibri" panose="020F0502020204030204" pitchFamily="34" charset="0"/>
                <a:ea typeface="Calibri" panose="020F0502020204030204" pitchFamily="34" charset="0"/>
                <a:cs typeface="Calibri" panose="020F0502020204030204" pitchFamily="34" charset="0"/>
              </a:rPr>
              <a:t>etc</a:t>
            </a:r>
            <a:r>
              <a:rPr lang="en-US" sz="14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Maintain vaccine inventory – monitoring cold chain, place orders when inventory low </a:t>
            </a:r>
          </a:p>
          <a:p>
            <a:pPr marL="342900" marR="0" lvl="0" indent="-342900">
              <a:spcBef>
                <a:spcPts val="0"/>
              </a:spcBef>
              <a:spcAft>
                <a:spcPts val="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Reorder POCT inventory when low</a:t>
            </a:r>
          </a:p>
          <a:p>
            <a:pPr marL="342900" marR="0" lvl="0" indent="-342900">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Appointment No-shows- call patients booked later in day or next day for phone or virtual that may be able to take a call early </a:t>
            </a:r>
          </a:p>
          <a:p>
            <a:pPr>
              <a:buClr>
                <a:srgbClr val="7CBC51"/>
              </a:buClr>
            </a:pPr>
            <a:endParaRPr lang="en-US" sz="1400" dirty="0">
              <a:effectLst/>
              <a:latin typeface="Calibri" panose="020F0502020204030204" pitchFamily="34" charset="0"/>
              <a:ea typeface="Calibri" panose="020F0502020204030204" pitchFamily="34" charset="0"/>
            </a:endParaRPr>
          </a:p>
          <a:p>
            <a:pPr>
              <a:buClr>
                <a:srgbClr val="7CBC51"/>
              </a:buClr>
            </a:pPr>
            <a:endParaRPr lang="en-CA" sz="1400" dirty="0"/>
          </a:p>
        </p:txBody>
      </p:sp>
      <p:pic>
        <p:nvPicPr>
          <p:cNvPr id="8" name="Picture 7">
            <a:extLst>
              <a:ext uri="{FF2B5EF4-FFF2-40B4-BE49-F238E27FC236}">
                <a16:creationId xmlns:a16="http://schemas.microsoft.com/office/drawing/2014/main" id="{30456684-91FC-7B43-DF3E-9845299BC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632502962"/>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a:xfrm>
            <a:off x="466722" y="586855"/>
            <a:ext cx="3201366" cy="3387497"/>
          </a:xfrm>
        </p:spPr>
        <p:txBody>
          <a:bodyPr anchor="b">
            <a:normAutofit/>
          </a:bodyPr>
          <a:lstStyle/>
          <a:p>
            <a:pPr algn="r"/>
            <a:r>
              <a:rPr lang="en-CA" sz="3100" b="1">
                <a:solidFill>
                  <a:srgbClr val="FFFFFF"/>
                </a:solidFill>
              </a:rPr>
              <a:t>No appointments?  </a:t>
            </a:r>
            <a:br>
              <a:rPr lang="en-CA" sz="3100" b="1">
                <a:solidFill>
                  <a:srgbClr val="FFFFFF"/>
                </a:solidFill>
              </a:rPr>
            </a:br>
            <a:endParaRPr lang="en-CA" sz="3100" b="1">
              <a:solidFill>
                <a:srgbClr val="FFFFFF"/>
              </a:solidFill>
            </a:endParaRPr>
          </a:p>
        </p:txBody>
      </p:sp>
      <p:sp>
        <p:nvSpPr>
          <p:cNvPr id="3" name="Content Placeholder 2">
            <a:extLst>
              <a:ext uri="{FF2B5EF4-FFF2-40B4-BE49-F238E27FC236}">
                <a16:creationId xmlns:a16="http://schemas.microsoft.com/office/drawing/2014/main" id="{718A4966-C57E-86A3-B03B-8E21D21B237C}"/>
              </a:ext>
            </a:extLst>
          </p:cNvPr>
          <p:cNvSpPr>
            <a:spLocks noGrp="1"/>
          </p:cNvSpPr>
          <p:nvPr>
            <p:ph idx="1"/>
          </p:nvPr>
        </p:nvSpPr>
        <p:spPr>
          <a:xfrm>
            <a:off x="4810259" y="649480"/>
            <a:ext cx="6555347" cy="5546047"/>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lang="en-US" altLang="en-US" sz="1700">
                <a:latin typeface="Calibri" panose="020F0502020204030204" pitchFamily="34" charset="0"/>
                <a:cs typeface="Calibri" panose="020F0502020204030204" pitchFamily="34" charset="0"/>
              </a:rPr>
              <a:t>Ensure all pharmacy team members understand that a project requirement is that pharmacist and clinic admin scheduled for the clinic must focus on clinic activities and not jump back into pharmacy workflow.  </a:t>
            </a:r>
          </a:p>
          <a:p>
            <a:pPr marL="0" marR="0" lvl="0" indent="0" defTabSz="914400" rtl="0" eaLnBrk="0" fontAlgn="base" latinLnBrk="0" hangingPunct="0">
              <a:spcBef>
                <a:spcPct val="0"/>
              </a:spcBef>
              <a:spcAft>
                <a:spcPct val="0"/>
              </a:spcAft>
              <a:buClrTx/>
              <a:buSzTx/>
              <a:buFontTx/>
              <a:buNone/>
              <a:tabLst/>
            </a:pPr>
            <a:endParaRPr kumimoji="0" lang="en-US" altLang="en-US" sz="1700" b="0" i="0" u="none" strike="noStrike" cap="none" normalizeH="0" baseline="0">
              <a:ln>
                <a:noFill/>
              </a:ln>
              <a:effectLst/>
              <a:latin typeface="Calibri" panose="020F0502020204030204" pitchFamily="34" charset="0"/>
              <a:cs typeface="Calibri" panose="020F050202020403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700" b="0" i="0" u="none" strike="noStrike" cap="none" normalizeH="0" baseline="0">
                <a:ln>
                  <a:noFill/>
                </a:ln>
                <a:effectLst/>
                <a:latin typeface="Calibri" panose="020F0502020204030204" pitchFamily="34" charset="0"/>
                <a:cs typeface="Calibri" panose="020F0502020204030204" pitchFamily="34" charset="0"/>
              </a:rPr>
              <a:t>Suggestions for </a:t>
            </a:r>
            <a:r>
              <a:rPr lang="en-US" altLang="en-US" sz="1700">
                <a:latin typeface="Calibri" panose="020F0502020204030204" pitchFamily="34" charset="0"/>
                <a:cs typeface="Calibri" panose="020F0502020204030204" pitchFamily="34" charset="0"/>
              </a:rPr>
              <a:t>times when there are no appointments booked:</a:t>
            </a:r>
          </a:p>
          <a:p>
            <a:pPr marL="0" marR="0" lvl="0" indent="0" defTabSz="914400" rtl="0" eaLnBrk="0" fontAlgn="base" latinLnBrk="0" hangingPunct="0">
              <a:spcBef>
                <a:spcPct val="0"/>
              </a:spcBef>
              <a:spcAft>
                <a:spcPct val="0"/>
              </a:spcAft>
              <a:buClrTx/>
              <a:buSzTx/>
              <a:buFontTx/>
              <a:buNone/>
              <a:tabLst/>
            </a:pPr>
            <a:endParaRPr kumimoji="0" lang="en-US" altLang="en-US" sz="1700" b="0" i="0" u="none" strike="noStrike" cap="none" normalizeH="0" baseline="0">
              <a:ln>
                <a:noFill/>
              </a:ln>
              <a:effectLst/>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Clean and tidy reception, waiting area and clinic rooms</a:t>
            </a:r>
          </a:p>
          <a:p>
            <a:pPr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Organize forms, catch up on any billing, fax physician forms etc. </a:t>
            </a:r>
          </a:p>
          <a:p>
            <a:pPr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Community outreach </a:t>
            </a:r>
          </a:p>
          <a:p>
            <a:pPr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Patient Follow-up </a:t>
            </a:r>
          </a:p>
          <a:p>
            <a:pPr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Reminder calls for the lengthier services if system doesn’t send a reminder email </a:t>
            </a:r>
          </a:p>
          <a:p>
            <a:pPr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Review Rx waiting for pick-up and add business card or marketing tool with service recommendations (last refill, contraception patients, 50+ for Shingrix etc)</a:t>
            </a:r>
          </a:p>
          <a:p>
            <a:pPr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Run reports to screen for eligible patients </a:t>
            </a:r>
          </a:p>
          <a:p>
            <a:pPr lvl="1"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Patients taking medications for mental health conditions that you know from conversations may meet criteria </a:t>
            </a:r>
          </a:p>
          <a:p>
            <a:pPr lvl="1"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Medications for chronic disease that may benefit from additional support</a:t>
            </a:r>
          </a:p>
          <a:p>
            <a:pPr lvl="1" eaLnBrk="0" fontAlgn="base" hangingPunct="0">
              <a:spcBef>
                <a:spcPct val="0"/>
              </a:spcBef>
              <a:spcAft>
                <a:spcPct val="0"/>
              </a:spcAft>
            </a:pPr>
            <a:r>
              <a:rPr lang="en-US" altLang="en-US" sz="1700">
                <a:latin typeface="Calibri" panose="020F0502020204030204" pitchFamily="34" charset="0"/>
                <a:cs typeface="Calibri" panose="020F0502020204030204" pitchFamily="34" charset="0"/>
              </a:rPr>
              <a:t>Patients  eligible for medication reviews </a:t>
            </a:r>
          </a:p>
          <a:p>
            <a:pPr lvl="1" eaLnBrk="0" fontAlgn="base" hangingPunct="0">
              <a:spcBef>
                <a:spcPct val="0"/>
              </a:spcBef>
              <a:spcAft>
                <a:spcPct val="0"/>
              </a:spcAft>
            </a:pPr>
            <a:endParaRPr lang="en-US" altLang="en-US" sz="1700">
              <a:latin typeface="Calibri" panose="020F0502020204030204" pitchFamily="34" charset="0"/>
              <a:cs typeface="Calibri" panose="020F0502020204030204" pitchFamily="34" charset="0"/>
            </a:endParaRPr>
          </a:p>
          <a:p>
            <a:pPr>
              <a:buClr>
                <a:srgbClr val="7CBC51"/>
              </a:buClr>
            </a:pPr>
            <a:endParaRPr lang="en-CA" sz="1700"/>
          </a:p>
        </p:txBody>
      </p:sp>
      <p:pic>
        <p:nvPicPr>
          <p:cNvPr id="8" name="Picture 7">
            <a:extLst>
              <a:ext uri="{FF2B5EF4-FFF2-40B4-BE49-F238E27FC236}">
                <a16:creationId xmlns:a16="http://schemas.microsoft.com/office/drawing/2014/main" id="{30456684-91FC-7B43-DF3E-9845299BC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3950123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1136396" y="457201"/>
            <a:ext cx="5814240" cy="1556870"/>
          </a:xfrm>
        </p:spPr>
        <p:txBody>
          <a:bodyPr vert="horz" lIns="91440" tIns="45720" rIns="91440" bIns="45720" rtlCol="0" anchor="b">
            <a:normAutofit/>
          </a:bodyPr>
          <a:lstStyle/>
          <a:p>
            <a:r>
              <a:rPr lang="en-US" sz="4000"/>
              <a:t>Data Collection: Financial Reports</a:t>
            </a:r>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1136396" y="2277036"/>
            <a:ext cx="5814239" cy="3461155"/>
          </a:xfrm>
        </p:spPr>
        <p:txBody>
          <a:bodyPr vert="horz" lIns="91440" tIns="45720" rIns="91440" bIns="45720" rtlCol="0">
            <a:normAutofit/>
          </a:bodyPr>
          <a:lstStyle/>
          <a:p>
            <a:pPr>
              <a:spcBef>
                <a:spcPts val="0"/>
              </a:spcBef>
              <a:spcAft>
                <a:spcPts val="600"/>
              </a:spcAft>
            </a:pPr>
            <a:r>
              <a:rPr lang="en-US" sz="2000">
                <a:effectLst/>
              </a:rPr>
              <a:t>These will be submitted every 2 weeks</a:t>
            </a:r>
          </a:p>
          <a:p>
            <a:pPr marL="0">
              <a:spcBef>
                <a:spcPts val="0"/>
              </a:spcBef>
              <a:spcAft>
                <a:spcPts val="600"/>
              </a:spcAft>
            </a:pPr>
            <a:r>
              <a:rPr lang="en-US" sz="2000">
                <a:effectLst/>
              </a:rPr>
              <a:t> (on a Monday)</a:t>
            </a:r>
          </a:p>
          <a:p>
            <a:pPr>
              <a:spcBef>
                <a:spcPts val="0"/>
              </a:spcBef>
              <a:spcAft>
                <a:spcPts val="600"/>
              </a:spcAft>
            </a:pPr>
            <a:r>
              <a:rPr lang="en-US" sz="2000"/>
              <a:t>Discuss with clinic lead/manager/owner</a:t>
            </a:r>
          </a:p>
          <a:p>
            <a:pPr marL="0">
              <a:spcBef>
                <a:spcPts val="0"/>
              </a:spcBef>
              <a:spcAft>
                <a:spcPts val="600"/>
              </a:spcAft>
            </a:pPr>
            <a:r>
              <a:rPr lang="en-US" sz="2000"/>
              <a:t> who will be doing this task </a:t>
            </a:r>
          </a:p>
          <a:p>
            <a:pPr>
              <a:spcBef>
                <a:spcPts val="0"/>
              </a:spcBef>
              <a:spcAft>
                <a:spcPts val="600"/>
              </a:spcAft>
            </a:pPr>
            <a:r>
              <a:rPr lang="en-US" sz="2000">
                <a:effectLst/>
              </a:rPr>
              <a:t>SDM is completed </a:t>
            </a:r>
            <a:r>
              <a:rPr lang="en-US" sz="2000"/>
              <a:t>by head office.</a:t>
            </a:r>
          </a:p>
          <a:p>
            <a:pPr>
              <a:spcBef>
                <a:spcPts val="0"/>
              </a:spcBef>
              <a:spcAft>
                <a:spcPts val="600"/>
              </a:spcAft>
            </a:pPr>
            <a:r>
              <a:rPr lang="en-US" sz="2000">
                <a:effectLst/>
              </a:rPr>
              <a:t>Uploaded to a shared file</a:t>
            </a:r>
            <a:endParaRPr lang="en-US" sz="2000"/>
          </a:p>
          <a:p>
            <a:pPr>
              <a:spcBef>
                <a:spcPts val="0"/>
              </a:spcBef>
              <a:spcAft>
                <a:spcPts val="600"/>
              </a:spcAft>
            </a:pPr>
            <a:r>
              <a:rPr lang="en-US" sz="2000">
                <a:effectLst/>
              </a:rPr>
              <a:t>See video</a:t>
            </a:r>
            <a:r>
              <a:rPr lang="en-US" sz="2000"/>
              <a:t> in Memberlounge on how to:</a:t>
            </a:r>
          </a:p>
          <a:p>
            <a:pPr marL="0">
              <a:spcBef>
                <a:spcPts val="0"/>
              </a:spcBef>
              <a:spcAft>
                <a:spcPts val="600"/>
              </a:spcAft>
            </a:pPr>
            <a:endParaRPr lang="en-US" sz="2000">
              <a:effectLst/>
            </a:endParaRPr>
          </a:p>
        </p:txBody>
      </p:sp>
      <p:pic>
        <p:nvPicPr>
          <p:cNvPr id="10" name="Picture 9">
            <a:extLst>
              <a:ext uri="{FF2B5EF4-FFF2-40B4-BE49-F238E27FC236}">
                <a16:creationId xmlns:a16="http://schemas.microsoft.com/office/drawing/2014/main" id="{2E97F0BA-1120-9AF0-4C07-EB6D5FB1506F}"/>
              </a:ext>
            </a:extLst>
          </p:cNvPr>
          <p:cNvPicPr>
            <a:picLocks noChangeAspect="1"/>
          </p:cNvPicPr>
          <p:nvPr/>
        </p:nvPicPr>
        <p:blipFill>
          <a:blip r:embed="rId4"/>
          <a:stretch>
            <a:fillRect/>
          </a:stretch>
        </p:blipFill>
        <p:spPr>
          <a:xfrm>
            <a:off x="7679766" y="1194356"/>
            <a:ext cx="3712869" cy="1420171"/>
          </a:xfrm>
          <a:prstGeom prst="rect">
            <a:avLst/>
          </a:prstGeom>
        </p:spPr>
      </p:pic>
      <p:pic>
        <p:nvPicPr>
          <p:cNvPr id="7" name="Picture 6">
            <a:extLst>
              <a:ext uri="{FF2B5EF4-FFF2-40B4-BE49-F238E27FC236}">
                <a16:creationId xmlns:a16="http://schemas.microsoft.com/office/drawing/2014/main" id="{AA9E5B4A-D81B-D00D-35C3-44C7C7FB41B3}"/>
              </a:ext>
            </a:extLst>
          </p:cNvPr>
          <p:cNvPicPr>
            <a:picLocks noChangeAspect="1"/>
          </p:cNvPicPr>
          <p:nvPr/>
        </p:nvPicPr>
        <p:blipFill>
          <a:blip r:embed="rId5"/>
          <a:stretch>
            <a:fillRect/>
          </a:stretch>
        </p:blipFill>
        <p:spPr>
          <a:xfrm>
            <a:off x="8478727" y="3375824"/>
            <a:ext cx="2086234" cy="2243263"/>
          </a:xfrm>
          <a:prstGeom prst="rect">
            <a:avLst/>
          </a:prstGeom>
        </p:spPr>
      </p:pic>
      <p:sp>
        <p:nvSpPr>
          <p:cNvPr id="17" name="Rectangle 1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45" y="321702"/>
            <a:ext cx="1097318" cy="872227"/>
          </a:xfrm>
          <a:prstGeom prst="rect">
            <a:avLst/>
          </a:prstGeom>
        </p:spPr>
      </p:pic>
    </p:spTree>
    <p:custDataLst>
      <p:tags r:id="rId1"/>
    </p:custDataLst>
    <p:extLst>
      <p:ext uri="{BB962C8B-B14F-4D97-AF65-F5344CB8AC3E}">
        <p14:creationId xmlns:p14="http://schemas.microsoft.com/office/powerpoint/2010/main" val="186289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b="1" kern="1200">
                <a:solidFill>
                  <a:srgbClr val="FFFFFF"/>
                </a:solidFill>
                <a:latin typeface="+mj-lt"/>
                <a:ea typeface="+mj-ea"/>
                <a:cs typeface="+mj-cs"/>
              </a:rPr>
              <a:t>Background </a:t>
            </a:r>
          </a:p>
        </p:txBody>
      </p:sp>
      <p:sp>
        <p:nvSpPr>
          <p:cNvPr id="12" name="Footer Placeholder 11">
            <a:extLst>
              <a:ext uri="{FF2B5EF4-FFF2-40B4-BE49-F238E27FC236}">
                <a16:creationId xmlns:a16="http://schemas.microsoft.com/office/drawing/2014/main" id="{0147ADEE-EAE4-74D4-C72A-9BF07F623FCB}"/>
              </a:ext>
            </a:extLst>
          </p:cNvPr>
          <p:cNvSpPr>
            <a:spLocks noGrp="1"/>
          </p:cNvSpPr>
          <p:nvPr>
            <p:ph type="ftr" sz="quarter" idx="11"/>
          </p:nvPr>
        </p:nvSpPr>
        <p:spPr>
          <a:xfrm>
            <a:off x="6096000" y="6421376"/>
            <a:ext cx="4114800" cy="365760"/>
          </a:xfrm>
        </p:spPr>
        <p:txBody>
          <a:bodyPr vert="horz" lIns="91440" tIns="45720" rIns="91440" bIns="45720" rtlCol="0" anchor="ctr">
            <a:normAutofit/>
          </a:bodyPr>
          <a:lstStyle/>
          <a:p>
            <a:pPr algn="l">
              <a:lnSpc>
                <a:spcPct val="90000"/>
              </a:lnSpc>
              <a:spcAft>
                <a:spcPts val="600"/>
              </a:spcAft>
            </a:pPr>
            <a:r>
              <a:rPr lang="en-US" sz="1000" kern="1200" dirty="0">
                <a:solidFill>
                  <a:schemeClr val="tx1"/>
                </a:solidFill>
                <a:latin typeface="+mn-lt"/>
                <a:ea typeface="+mn-ea"/>
                <a:cs typeface="+mn-cs"/>
              </a:rPr>
              <a:t>https://www.nshealth.ca/sites/nshealth.ca/files/finding_a_primary_care_provider_in_nova_scotia_report_january_2023.pdf</a:t>
            </a:r>
          </a:p>
        </p:txBody>
      </p:sp>
      <p:pic>
        <p:nvPicPr>
          <p:cNvPr id="10" name="Content Placeholder 9">
            <a:extLst>
              <a:ext uri="{FF2B5EF4-FFF2-40B4-BE49-F238E27FC236}">
                <a16:creationId xmlns:a16="http://schemas.microsoft.com/office/drawing/2014/main" id="{1A2F303C-A508-04BD-11B3-878DF6683EB3}"/>
              </a:ext>
            </a:extLst>
          </p:cNvPr>
          <p:cNvPicPr>
            <a:picLocks noGrp="1" noChangeAspect="1"/>
          </p:cNvPicPr>
          <p:nvPr>
            <p:ph idx="1"/>
          </p:nvPr>
        </p:nvPicPr>
        <p:blipFill>
          <a:blip r:embed="rId4"/>
          <a:stretch>
            <a:fillRect/>
          </a:stretch>
        </p:blipFill>
        <p:spPr>
          <a:xfrm>
            <a:off x="5738464" y="467208"/>
            <a:ext cx="4753676" cy="5923584"/>
          </a:xfrm>
          <a:prstGeom prst="rect">
            <a:avLst/>
          </a:prstGeom>
        </p:spPr>
      </p:pic>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78" y="5732029"/>
            <a:ext cx="1097318" cy="872227"/>
          </a:xfrm>
          <a:prstGeom prst="rect">
            <a:avLst/>
          </a:prstGeom>
        </p:spPr>
      </p:pic>
    </p:spTree>
    <p:custDataLst>
      <p:tags r:id="rId1"/>
    </p:custDataLst>
    <p:extLst>
      <p:ext uri="{BB962C8B-B14F-4D97-AF65-F5344CB8AC3E}">
        <p14:creationId xmlns:p14="http://schemas.microsoft.com/office/powerpoint/2010/main" val="1607755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073901-4066-BCE9-0B11-AE0FF8C066F7}"/>
              </a:ext>
            </a:extLst>
          </p:cNvPr>
          <p:cNvSpPr>
            <a:spLocks noGrp="1"/>
          </p:cNvSpPr>
          <p:nvPr>
            <p:ph type="ctrTitle"/>
          </p:nvPr>
        </p:nvSpPr>
        <p:spPr>
          <a:xfrm>
            <a:off x="1314824" y="735106"/>
            <a:ext cx="10053763" cy="2928470"/>
          </a:xfrm>
        </p:spPr>
        <p:txBody>
          <a:bodyPr anchor="b">
            <a:normAutofit/>
          </a:bodyPr>
          <a:lstStyle/>
          <a:p>
            <a:pPr algn="l"/>
            <a:r>
              <a:rPr lang="en-CA" sz="4800">
                <a:solidFill>
                  <a:srgbClr val="FFFFFF"/>
                </a:solidFill>
              </a:rPr>
              <a:t>NSCP Research Projects </a:t>
            </a:r>
          </a:p>
        </p:txBody>
      </p:sp>
      <p:sp>
        <p:nvSpPr>
          <p:cNvPr id="3" name="Subtitle 2">
            <a:extLst>
              <a:ext uri="{FF2B5EF4-FFF2-40B4-BE49-F238E27FC236}">
                <a16:creationId xmlns:a16="http://schemas.microsoft.com/office/drawing/2014/main" id="{D9B82AB1-FB26-F33B-D63E-D639617ABCCE}"/>
              </a:ext>
            </a:extLst>
          </p:cNvPr>
          <p:cNvSpPr>
            <a:spLocks noGrp="1"/>
          </p:cNvSpPr>
          <p:nvPr>
            <p:ph type="subTitle" idx="1"/>
          </p:nvPr>
        </p:nvSpPr>
        <p:spPr>
          <a:xfrm>
            <a:off x="1350682" y="4870824"/>
            <a:ext cx="10005951" cy="1458258"/>
          </a:xfrm>
        </p:spPr>
        <p:txBody>
          <a:bodyPr anchor="ctr">
            <a:normAutofit/>
          </a:bodyPr>
          <a:lstStyle/>
          <a:p>
            <a:pPr algn="l"/>
            <a:endParaRPr lang="en-CA"/>
          </a:p>
        </p:txBody>
      </p:sp>
    </p:spTree>
    <p:extLst>
      <p:ext uri="{BB962C8B-B14F-4D97-AF65-F5344CB8AC3E}">
        <p14:creationId xmlns:p14="http://schemas.microsoft.com/office/powerpoint/2010/main" val="1442307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8">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NSCP Research</a:t>
            </a:r>
          </a:p>
        </p:txBody>
      </p:sp>
      <p:sp>
        <p:nvSpPr>
          <p:cNvPr id="12" name="TextBox 11">
            <a:extLst>
              <a:ext uri="{FF2B5EF4-FFF2-40B4-BE49-F238E27FC236}">
                <a16:creationId xmlns:a16="http://schemas.microsoft.com/office/drawing/2014/main" id="{009B4094-8A53-74A3-8725-A625F79CD2FD}"/>
              </a:ext>
            </a:extLst>
          </p:cNvPr>
          <p:cNvSpPr txBox="1"/>
          <p:nvPr/>
        </p:nvSpPr>
        <p:spPr>
          <a:xfrm>
            <a:off x="8571507" y="387224"/>
            <a:ext cx="3291839" cy="830453"/>
          </a:xfrm>
          <a:prstGeom prst="rect">
            <a:avLst/>
          </a:prstGeom>
        </p:spPr>
        <p:txBody>
          <a:bodyPr vert="horz" lIns="91440" tIns="45720" rIns="91440" bIns="45720" rtlCol="0" anchor="ctr">
            <a:normAutofit/>
          </a:bodyPr>
          <a:lstStyle/>
          <a:p>
            <a:pPr>
              <a:lnSpc>
                <a:spcPct val="90000"/>
              </a:lnSpc>
              <a:spcBef>
                <a:spcPts val="1000"/>
              </a:spcBef>
            </a:pPr>
            <a:r>
              <a:rPr lang="en-US" sz="1700">
                <a:solidFill>
                  <a:srgbClr val="FFFFFF"/>
                </a:solidFill>
              </a:rPr>
              <a:t>https://24.selectsurvey.net/researchpowerinc/CPPCC_pt_care</a:t>
            </a:r>
          </a:p>
        </p:txBody>
      </p:sp>
      <p:pic>
        <p:nvPicPr>
          <p:cNvPr id="9" name="Content Placeholder 8">
            <a:extLst>
              <a:ext uri="{FF2B5EF4-FFF2-40B4-BE49-F238E27FC236}">
                <a16:creationId xmlns:a16="http://schemas.microsoft.com/office/drawing/2014/main" id="{C88CAF5C-106A-13FD-DF61-C0280B67F8F3}"/>
              </a:ext>
            </a:extLst>
          </p:cNvPr>
          <p:cNvPicPr>
            <a:picLocks noGrp="1" noChangeAspect="1"/>
          </p:cNvPicPr>
          <p:nvPr>
            <p:ph sz="half" idx="1"/>
          </p:nvPr>
        </p:nvPicPr>
        <p:blipFill>
          <a:blip r:embed="rId4"/>
          <a:stretch>
            <a:fillRect/>
          </a:stretch>
        </p:blipFill>
        <p:spPr>
          <a:xfrm>
            <a:off x="1073538" y="2181426"/>
            <a:ext cx="4773298" cy="3997637"/>
          </a:xfrm>
          <a:prstGeom prst="rect">
            <a:avLst/>
          </a:prstGeom>
        </p:spPr>
      </p:pic>
      <p:pic>
        <p:nvPicPr>
          <p:cNvPr id="11" name="Picture 10">
            <a:extLst>
              <a:ext uri="{FF2B5EF4-FFF2-40B4-BE49-F238E27FC236}">
                <a16:creationId xmlns:a16="http://schemas.microsoft.com/office/drawing/2014/main" id="{0F03F78B-89C0-8DDA-90FE-CE7C887392CD}"/>
              </a:ext>
            </a:extLst>
          </p:cNvPr>
          <p:cNvPicPr>
            <a:picLocks noChangeAspect="1"/>
          </p:cNvPicPr>
          <p:nvPr/>
        </p:nvPicPr>
        <p:blipFill>
          <a:blip r:embed="rId5"/>
          <a:stretch>
            <a:fillRect/>
          </a:stretch>
        </p:blipFill>
        <p:spPr>
          <a:xfrm>
            <a:off x="6345165" y="2217815"/>
            <a:ext cx="3298210" cy="3997831"/>
          </a:xfrm>
          <a:prstGeom prst="rect">
            <a:avLst/>
          </a:prstGeom>
        </p:spPr>
      </p:pic>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965056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0B978-D4EB-6FA8-3F73-8F892FB6170C}"/>
              </a:ext>
            </a:extLst>
          </p:cNvPr>
          <p:cNvSpPr>
            <a:spLocks noGrp="1"/>
          </p:cNvSpPr>
          <p:nvPr>
            <p:ph type="title"/>
          </p:nvPr>
        </p:nvSpPr>
        <p:spPr>
          <a:xfrm>
            <a:off x="1371599" y="294538"/>
            <a:ext cx="9895951" cy="1033669"/>
          </a:xfrm>
        </p:spPr>
        <p:txBody>
          <a:bodyPr>
            <a:normAutofit/>
          </a:bodyPr>
          <a:lstStyle/>
          <a:p>
            <a:r>
              <a:rPr lang="en-CA" sz="4000">
                <a:solidFill>
                  <a:srgbClr val="FFFFFF"/>
                </a:solidFill>
              </a:rPr>
              <a:t>Research Approvals </a:t>
            </a:r>
          </a:p>
        </p:txBody>
      </p:sp>
      <p:sp>
        <p:nvSpPr>
          <p:cNvPr id="3" name="Content Placeholder 2">
            <a:extLst>
              <a:ext uri="{FF2B5EF4-FFF2-40B4-BE49-F238E27FC236}">
                <a16:creationId xmlns:a16="http://schemas.microsoft.com/office/drawing/2014/main" id="{E2248432-F2ED-ED4A-542F-7B3B3A711D93}"/>
              </a:ext>
            </a:extLst>
          </p:cNvPr>
          <p:cNvSpPr>
            <a:spLocks noGrp="1"/>
          </p:cNvSpPr>
          <p:nvPr>
            <p:ph idx="1"/>
          </p:nvPr>
        </p:nvSpPr>
        <p:spPr>
          <a:xfrm>
            <a:off x="1371599" y="2318197"/>
            <a:ext cx="9724031" cy="3683358"/>
          </a:xfrm>
        </p:spPr>
        <p:txBody>
          <a:bodyPr anchor="ctr">
            <a:normAutofit/>
          </a:bodyPr>
          <a:lstStyle/>
          <a:p>
            <a:pPr marL="0" indent="0">
              <a:buNone/>
            </a:pPr>
            <a:r>
              <a:rPr lang="en-CA" sz="1100">
                <a:effectLst/>
                <a:latin typeface="Aptos" panose="020B0004020202020204" pitchFamily="34" charset="0"/>
                <a:ea typeface="Aptos" panose="020B0004020202020204" pitchFamily="34" charset="0"/>
                <a:cs typeface="Aptos" panose="020B0004020202020204" pitchFamily="34" charset="0"/>
              </a:rPr>
              <a:t>This is to confirm that the proposed additional scope for the PANS Community Pharmacy Primary Care Clinic Demonstration Project submitted on February 1st and February 12th has been </a:t>
            </a:r>
            <a:r>
              <a:rPr lang="en-CA" sz="1100" b="1">
                <a:effectLst/>
                <a:latin typeface="Aptos" panose="020B0004020202020204" pitchFamily="34" charset="0"/>
                <a:ea typeface="Aptos" panose="020B0004020202020204" pitchFamily="34" charset="0"/>
                <a:cs typeface="Aptos" panose="020B0004020202020204" pitchFamily="34" charset="0"/>
              </a:rPr>
              <a:t>conditionally approved</a:t>
            </a:r>
            <a:r>
              <a:rPr lang="en-CA" sz="1100">
                <a:effectLst/>
                <a:latin typeface="Aptos" panose="020B0004020202020204" pitchFamily="34" charset="0"/>
                <a:ea typeface="Aptos" panose="020B0004020202020204" pitchFamily="34" charset="0"/>
                <a:cs typeface="Aptos" panose="020B0004020202020204" pitchFamily="34" charset="0"/>
              </a:rPr>
              <a:t> by the NSCP Council under the </a:t>
            </a:r>
            <a:r>
              <a:rPr lang="en-CA" sz="1100" u="sng">
                <a:effectLst/>
                <a:latin typeface="Aptos" panose="020B0004020202020204" pitchFamily="34" charset="0"/>
                <a:ea typeface="Aptos" panose="020B0004020202020204" pitchFamily="34" charset="0"/>
                <a:cs typeface="Aptos" panose="020B0004020202020204" pitchFamily="34" charset="0"/>
                <a:hlinkClick r:id="rId2"/>
              </a:rPr>
              <a:t>Standards of Practice: Prescribing Drugs, Appendix I - Prescribing in Accordance with an Approved Research or Pilot Protocol</a:t>
            </a:r>
            <a:r>
              <a:rPr lang="en-CA" sz="1100">
                <a:effectLst/>
                <a:latin typeface="Aptos" panose="020B0004020202020204" pitchFamily="34" charset="0"/>
                <a:ea typeface="Aptos" panose="020B0004020202020204" pitchFamily="34" charset="0"/>
                <a:cs typeface="Aptos" panose="020B0004020202020204" pitchFamily="34" charset="0"/>
              </a:rPr>
              <a:t>. The additional scope includes:</a:t>
            </a:r>
          </a:p>
          <a:p>
            <a:pPr marL="342900" lvl="0" indent="-342900">
              <a:buSzPts val="1000"/>
              <a:buFont typeface="Symbol" panose="05050102010706020507" pitchFamily="18" charset="2"/>
              <a:buChar char=""/>
              <a:tabLst>
                <a:tab pos="457200" algn="l"/>
              </a:tabLst>
            </a:pPr>
            <a:r>
              <a:rPr lang="en-CA" sz="1100">
                <a:highlight>
                  <a:srgbClr val="FFFF00"/>
                </a:highlight>
                <a:latin typeface="Aptos" panose="020B0004020202020204" pitchFamily="34" charset="0"/>
                <a:ea typeface="Aptos" panose="020B0004020202020204" pitchFamily="34" charset="0"/>
                <a:cs typeface="Aptos" panose="020B0004020202020204" pitchFamily="34" charset="0"/>
              </a:rPr>
              <a:t>A</a:t>
            </a:r>
            <a:r>
              <a:rPr lang="en-CA" sz="1100">
                <a:effectLst/>
                <a:highlight>
                  <a:srgbClr val="FFFF00"/>
                </a:highlight>
                <a:latin typeface="Aptos" panose="020B0004020202020204" pitchFamily="34" charset="0"/>
                <a:ea typeface="Aptos" panose="020B0004020202020204" pitchFamily="34" charset="0"/>
                <a:cs typeface="Aptos" panose="020B0004020202020204" pitchFamily="34" charset="0"/>
              </a:rPr>
              <a:t>ssessment and prescribing for any condition for which a diagnosis is established;</a:t>
            </a:r>
          </a:p>
          <a:p>
            <a:pPr marL="342900" lvl="0" indent="-342900">
              <a:buSzPts val="1000"/>
              <a:buFont typeface="Symbol" panose="05050102010706020507" pitchFamily="18" charset="2"/>
              <a:buChar char=""/>
              <a:tabLst>
                <a:tab pos="457200" algn="l"/>
              </a:tabLst>
            </a:pPr>
            <a:r>
              <a:rPr lang="en-CA" sz="1100">
                <a:highlight>
                  <a:srgbClr val="FFFF00"/>
                </a:highlight>
                <a:latin typeface="Aptos" panose="020B0004020202020204" pitchFamily="34" charset="0"/>
                <a:ea typeface="Aptos" panose="020B0004020202020204" pitchFamily="34" charset="0"/>
                <a:cs typeface="Aptos" panose="020B0004020202020204" pitchFamily="34" charset="0"/>
              </a:rPr>
              <a:t>D</a:t>
            </a:r>
            <a:r>
              <a:rPr lang="en-CA" sz="1100">
                <a:effectLst/>
                <a:highlight>
                  <a:srgbClr val="FFFF00"/>
                </a:highlight>
                <a:latin typeface="Aptos" panose="020B0004020202020204" pitchFamily="34" charset="0"/>
                <a:ea typeface="Aptos" panose="020B0004020202020204" pitchFamily="34" charset="0"/>
                <a:cs typeface="Aptos" panose="020B0004020202020204" pitchFamily="34" charset="0"/>
              </a:rPr>
              <a:t>iagnosis and prescribing for hypertension and diabetes; and</a:t>
            </a:r>
          </a:p>
          <a:p>
            <a:pPr marL="342900" lvl="0" indent="-342900">
              <a:buSzPts val="1000"/>
              <a:buFont typeface="Symbol" panose="05050102010706020507" pitchFamily="18" charset="2"/>
              <a:buChar char=""/>
              <a:tabLst>
                <a:tab pos="457200" algn="l"/>
              </a:tabLst>
            </a:pPr>
            <a:r>
              <a:rPr lang="en-CA" sz="1100">
                <a:latin typeface="Aptos" panose="020B0004020202020204" pitchFamily="34" charset="0"/>
                <a:ea typeface="Aptos" panose="020B0004020202020204" pitchFamily="34" charset="0"/>
                <a:cs typeface="Aptos" panose="020B0004020202020204" pitchFamily="34" charset="0"/>
              </a:rPr>
              <a:t>Phase 1 and 2 only A</a:t>
            </a:r>
            <a:r>
              <a:rPr lang="en-CA" sz="1100">
                <a:effectLst/>
                <a:latin typeface="Aptos" panose="020B0004020202020204" pitchFamily="34" charset="0"/>
                <a:ea typeface="Aptos" panose="020B0004020202020204" pitchFamily="34" charset="0"/>
                <a:cs typeface="Aptos" panose="020B0004020202020204" pitchFamily="34" charset="0"/>
              </a:rPr>
              <a:t>ssessment and prescribing for sinusitis, otitis media, and otitis externa.</a:t>
            </a:r>
          </a:p>
          <a:p>
            <a:pPr marL="0" lvl="0" indent="0">
              <a:buSzPts val="1000"/>
              <a:buNone/>
              <a:tabLst>
                <a:tab pos="457200" algn="l"/>
              </a:tabLst>
            </a:pPr>
            <a:endParaRPr lang="en-CA" sz="1100">
              <a:effectLst/>
              <a:latin typeface="Aptos" panose="020B0004020202020204" pitchFamily="34" charset="0"/>
              <a:ea typeface="Aptos" panose="020B0004020202020204" pitchFamily="34" charset="0"/>
              <a:cs typeface="Aptos" panose="020B0004020202020204" pitchFamily="34" charset="0"/>
            </a:endParaRPr>
          </a:p>
          <a:p>
            <a:pPr marL="0" indent="0">
              <a:buSzPts val="1000"/>
              <a:buNone/>
              <a:tabLst>
                <a:tab pos="457200" algn="l"/>
              </a:tabLst>
            </a:pPr>
            <a:r>
              <a:rPr lang="en-CA" sz="1100" b="1">
                <a:effectLst/>
                <a:latin typeface="Aptos" panose="020B0004020202020204" pitchFamily="34" charset="0"/>
                <a:ea typeface="Aptos" panose="020B0004020202020204" pitchFamily="34" charset="0"/>
                <a:cs typeface="Aptos" panose="020B0004020202020204" pitchFamily="34" charset="0"/>
              </a:rPr>
              <a:t>Please note that approval for the above scope is conditional on the following</a:t>
            </a:r>
            <a:r>
              <a:rPr lang="en-CA" sz="1100">
                <a:effectLst/>
                <a:latin typeface="Aptos" panose="020B0004020202020204" pitchFamily="34" charset="0"/>
                <a:ea typeface="Aptos" panose="020B0004020202020204" pitchFamily="34" charset="0"/>
                <a:cs typeface="Aptos" panose="020B0004020202020204" pitchFamily="34" charset="0"/>
              </a:rPr>
              <a:t>:</a:t>
            </a:r>
          </a:p>
          <a:p>
            <a:pPr marL="0" lvl="0" indent="0">
              <a:buSzPts val="1000"/>
              <a:buNone/>
              <a:tabLst>
                <a:tab pos="457200" algn="l"/>
              </a:tabLst>
            </a:pPr>
            <a:endParaRPr lang="en-CA" sz="1100">
              <a:effectLst/>
              <a:latin typeface="Aptos" panose="020B0004020202020204" pitchFamily="34" charset="0"/>
              <a:ea typeface="Aptos" panose="020B0004020202020204" pitchFamily="34" charset="0"/>
              <a:cs typeface="Aptos" panose="020B0004020202020204" pitchFamily="34" charset="0"/>
            </a:endParaRPr>
          </a:p>
          <a:p>
            <a:pPr marL="0" lvl="0" indent="0">
              <a:buSzPts val="1000"/>
              <a:buNone/>
              <a:tabLst>
                <a:tab pos="457200" algn="l"/>
              </a:tabLst>
            </a:pPr>
            <a:r>
              <a:rPr lang="en-CA" sz="1100">
                <a:effectLst/>
                <a:latin typeface="Aptos" panose="020B0004020202020204" pitchFamily="34" charset="0"/>
                <a:ea typeface="Aptos" panose="020B0004020202020204" pitchFamily="34" charset="0"/>
                <a:cs typeface="Aptos" panose="020B0004020202020204" pitchFamily="34" charset="0"/>
              </a:rPr>
              <a:t>The Pharmacy Services Steering Committee must approve the addition of this scope for the PANS Community Pharmacy Primary Care Clinic Demonstration Project.</a:t>
            </a:r>
          </a:p>
          <a:p>
            <a:pPr marL="342900" lvl="0" indent="-342900">
              <a:buSzPts val="1000"/>
              <a:buFont typeface="Symbol" panose="05050102010706020507" pitchFamily="18" charset="2"/>
              <a:buChar char=""/>
              <a:tabLst>
                <a:tab pos="457200" algn="l"/>
              </a:tabLst>
            </a:pPr>
            <a:r>
              <a:rPr lang="en-CA" sz="1100">
                <a:effectLst/>
                <a:latin typeface="Aptos" panose="020B0004020202020204" pitchFamily="34" charset="0"/>
                <a:ea typeface="Aptos" panose="020B0004020202020204" pitchFamily="34" charset="0"/>
                <a:cs typeface="Aptos" panose="020B0004020202020204" pitchFamily="34" charset="0"/>
              </a:rPr>
              <a:t>The NSCP must be involved in the leadership of the project, including membership on the Working Group that ensures that:</a:t>
            </a:r>
          </a:p>
          <a:p>
            <a:pPr marL="742950" lvl="1" indent="-285750">
              <a:buSzPts val="1000"/>
              <a:buFont typeface="Courier New" panose="02070309020205020404" pitchFamily="49" charset="0"/>
              <a:buChar char="o"/>
              <a:tabLst>
                <a:tab pos="914400" algn="l"/>
              </a:tabLst>
            </a:pPr>
            <a:r>
              <a:rPr lang="en-CA" sz="1100">
                <a:effectLst/>
                <a:latin typeface="Aptos" panose="020B0004020202020204" pitchFamily="34" charset="0"/>
                <a:ea typeface="Aptos" panose="020B0004020202020204" pitchFamily="34" charset="0"/>
                <a:cs typeface="Times New Roman" panose="02020603050405020304" pitchFamily="18" charset="0"/>
              </a:rPr>
              <a:t>pharmacists who are participating have the competence to do so;</a:t>
            </a:r>
          </a:p>
          <a:p>
            <a:pPr marL="742950" lvl="1" indent="-285750">
              <a:buSzPts val="1000"/>
              <a:buFont typeface="Courier New" panose="02070309020205020404" pitchFamily="49" charset="0"/>
              <a:buChar char="o"/>
              <a:tabLst>
                <a:tab pos="914400" algn="l"/>
              </a:tabLst>
            </a:pPr>
            <a:r>
              <a:rPr lang="en-CA" sz="1100">
                <a:effectLst/>
                <a:latin typeface="Aptos" panose="020B0004020202020204" pitchFamily="34" charset="0"/>
                <a:ea typeface="Aptos" panose="020B0004020202020204" pitchFamily="34" charset="0"/>
                <a:cs typeface="Times New Roman" panose="02020603050405020304" pitchFamily="18" charset="0"/>
              </a:rPr>
              <a:t>the system enables them to safely do so; and</a:t>
            </a:r>
          </a:p>
          <a:p>
            <a:pPr marL="742950" lvl="1" indent="-285750">
              <a:buSzPts val="1000"/>
              <a:buFont typeface="Courier New" panose="02070309020205020404" pitchFamily="49" charset="0"/>
              <a:buChar char="o"/>
              <a:tabLst>
                <a:tab pos="914400" algn="l"/>
              </a:tabLst>
            </a:pPr>
            <a:r>
              <a:rPr lang="en-CA" sz="1100">
                <a:effectLst/>
                <a:latin typeface="Aptos" panose="020B0004020202020204" pitchFamily="34" charset="0"/>
                <a:ea typeface="Aptos" panose="020B0004020202020204" pitchFamily="34" charset="0"/>
                <a:cs typeface="Times New Roman" panose="02020603050405020304" pitchFamily="18" charset="0"/>
              </a:rPr>
              <a:t>the NSCP is effectively/appropriately able to oversee the researched practice activity so that we can intervene if necessary.</a:t>
            </a:r>
          </a:p>
          <a:p>
            <a:pPr marL="0" indent="0">
              <a:buNone/>
            </a:pPr>
            <a:endParaRPr lang="en-CA" sz="1100"/>
          </a:p>
        </p:txBody>
      </p:sp>
    </p:spTree>
    <p:extLst>
      <p:ext uri="{BB962C8B-B14F-4D97-AF65-F5344CB8AC3E}">
        <p14:creationId xmlns:p14="http://schemas.microsoft.com/office/powerpoint/2010/main" val="1820609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C8137-A2C9-1775-8C71-D0268D13BD5A}"/>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rPr>
              <a:t>Conditions of Approval </a:t>
            </a:r>
          </a:p>
        </p:txBody>
      </p:sp>
      <p:sp>
        <p:nvSpPr>
          <p:cNvPr id="3" name="Content Placeholder 2">
            <a:extLst>
              <a:ext uri="{FF2B5EF4-FFF2-40B4-BE49-F238E27FC236}">
                <a16:creationId xmlns:a16="http://schemas.microsoft.com/office/drawing/2014/main" id="{18DC443E-AD38-8080-331D-276009F1EA9B}"/>
              </a:ext>
            </a:extLst>
          </p:cNvPr>
          <p:cNvSpPr>
            <a:spLocks noGrp="1"/>
          </p:cNvSpPr>
          <p:nvPr>
            <p:ph idx="1"/>
          </p:nvPr>
        </p:nvSpPr>
        <p:spPr>
          <a:xfrm>
            <a:off x="4810259" y="649480"/>
            <a:ext cx="6555347" cy="5546047"/>
          </a:xfrm>
        </p:spPr>
        <p:txBody>
          <a:bodyPr anchor="ctr">
            <a:normAutofit/>
          </a:bodyPr>
          <a:lstStyle/>
          <a:p>
            <a:pPr>
              <a:spcAft>
                <a:spcPts val="1200"/>
              </a:spcAft>
            </a:pPr>
            <a:r>
              <a:rPr lang="en-CA" sz="1600" b="1">
                <a:effectLst/>
                <a:latin typeface="Aptos" panose="020B0004020202020204" pitchFamily="34" charset="0"/>
                <a:ea typeface="Aptos" panose="020B0004020202020204" pitchFamily="34" charset="0"/>
                <a:cs typeface="Aptos" panose="020B0004020202020204" pitchFamily="34" charset="0"/>
              </a:rPr>
              <a:t>Clinical Incident Reporting Tool (CIRT)</a:t>
            </a:r>
            <a:endParaRPr lang="en-CA" sz="1600">
              <a:effectLst/>
              <a:latin typeface="Calibri" panose="020F0502020204030204" pitchFamily="34" charset="0"/>
              <a:ea typeface="Calibri" panose="020F0502020204030204" pitchFamily="34" charset="0"/>
            </a:endParaRPr>
          </a:p>
          <a:p>
            <a:pPr>
              <a:spcAft>
                <a:spcPts val="600"/>
              </a:spcAft>
            </a:pPr>
            <a:r>
              <a:rPr lang="en-CA" sz="1600">
                <a:effectLst/>
                <a:latin typeface="Aptos" panose="020B0004020202020204" pitchFamily="34" charset="0"/>
                <a:ea typeface="Aptos" panose="020B0004020202020204" pitchFamily="34" charset="0"/>
                <a:cs typeface="Aptos" panose="020B0004020202020204" pitchFamily="34" charset="0"/>
              </a:rPr>
              <a:t>The objective of reporting using the NSCP Clinical Incident Reporting Tool (CIRT) is to engage in continuous quality improvement, and to gain and share learnings amongst Nova Scotian pharmacy professionals regarding clinical incidents and necessary safeguards. </a:t>
            </a:r>
            <a:endParaRPr lang="en-CA" sz="1600">
              <a:effectLst/>
              <a:latin typeface="Calibri" panose="020F0502020204030204" pitchFamily="34" charset="0"/>
              <a:ea typeface="Calibri" panose="020F0502020204030204" pitchFamily="34" charset="0"/>
            </a:endParaRPr>
          </a:p>
          <a:p>
            <a:pPr>
              <a:spcAft>
                <a:spcPts val="600"/>
              </a:spcAft>
            </a:pPr>
            <a:r>
              <a:rPr lang="en-CA" sz="1600">
                <a:effectLst/>
                <a:latin typeface="Aptos" panose="020B0004020202020204" pitchFamily="34" charset="0"/>
                <a:ea typeface="Aptos" panose="020B0004020202020204" pitchFamily="34" charset="0"/>
                <a:cs typeface="Aptos" panose="020B0004020202020204" pitchFamily="34" charset="0"/>
              </a:rPr>
              <a:t>For the purposes of reporting using the CIRT, a clinical incident should:</a:t>
            </a:r>
            <a:endParaRPr lang="en-CA" sz="1600">
              <a:effectLst/>
              <a:latin typeface="Calibri" panose="020F0502020204030204" pitchFamily="34" charset="0"/>
              <a:ea typeface="Calibri" panose="020F0502020204030204" pitchFamily="34" charset="0"/>
            </a:endParaRPr>
          </a:p>
          <a:p>
            <a:pPr marL="342900" lvl="0" indent="-342900">
              <a:buSzPts val="1000"/>
              <a:buFont typeface="Arial" panose="020B0604020202020204" pitchFamily="34" charset="0"/>
              <a:buChar char="●"/>
            </a:pPr>
            <a:r>
              <a:rPr lang="en-CA" sz="1600">
                <a:effectLst/>
                <a:latin typeface="Aptos" panose="020B0004020202020204" pitchFamily="34" charset="0"/>
                <a:ea typeface="Aptos" panose="020B0004020202020204" pitchFamily="34" charset="0"/>
                <a:cs typeface="Aptos" panose="020B0004020202020204" pitchFamily="34" charset="0"/>
              </a:rPr>
              <a:t>Be related to providing clinical care in a CPPCC clinic </a:t>
            </a:r>
            <a:endParaRPr lang="en-CA" sz="1600">
              <a:effectLst/>
              <a:latin typeface="Noto Sans Symbols"/>
              <a:ea typeface="Noto Sans Symbols"/>
              <a:cs typeface="Noto Sans Symbols"/>
            </a:endParaRPr>
          </a:p>
          <a:p>
            <a:pPr marL="342900" lvl="0" indent="-342900">
              <a:spcAft>
                <a:spcPts val="600"/>
              </a:spcAft>
              <a:buSzPts val="1000"/>
              <a:buFont typeface="Arial" panose="020B0604020202020204" pitchFamily="34" charset="0"/>
              <a:buChar char="●"/>
            </a:pPr>
            <a:r>
              <a:rPr lang="en-CA" sz="1600">
                <a:effectLst/>
                <a:latin typeface="Aptos" panose="020B0004020202020204" pitchFamily="34" charset="0"/>
                <a:ea typeface="Aptos" panose="020B0004020202020204" pitchFamily="34" charset="0"/>
                <a:cs typeface="Aptos" panose="020B0004020202020204" pitchFamily="34" charset="0"/>
              </a:rPr>
              <a:t>Have reached or impacted a patient (i.e., not a near miss)</a:t>
            </a:r>
            <a:endParaRPr lang="en-CA" sz="1600">
              <a:effectLst/>
              <a:latin typeface="Noto Sans Symbols"/>
              <a:ea typeface="Noto Sans Symbols"/>
              <a:cs typeface="Noto Sans Symbols"/>
            </a:endParaRPr>
          </a:p>
          <a:p>
            <a:pPr>
              <a:spcAft>
                <a:spcPts val="600"/>
              </a:spcAft>
            </a:pPr>
            <a:r>
              <a:rPr lang="en-CA" sz="1600">
                <a:effectLst/>
                <a:latin typeface="Aptos" panose="020B0004020202020204" pitchFamily="34" charset="0"/>
                <a:ea typeface="Aptos" panose="020B0004020202020204" pitchFamily="34" charset="0"/>
                <a:cs typeface="Aptos" panose="020B0004020202020204" pitchFamily="34" charset="0"/>
              </a:rPr>
              <a:t>Reporting is anonymous and confidential.  After submitting an incident, you can view a summary of your report and download a PDF for your records. The NSCP will also provide reports of aggregate data to CPPCC participants.</a:t>
            </a:r>
            <a:endParaRPr lang="en-CA" sz="1600">
              <a:effectLst/>
              <a:latin typeface="Calibri" panose="020F0502020204030204" pitchFamily="34" charset="0"/>
              <a:ea typeface="Calibri" panose="020F0502020204030204" pitchFamily="34" charset="0"/>
            </a:endParaRPr>
          </a:p>
          <a:p>
            <a:pPr>
              <a:spcAft>
                <a:spcPts val="600"/>
              </a:spcAft>
            </a:pPr>
            <a:r>
              <a:rPr lang="en-CA" sz="1600" b="1">
                <a:effectLst/>
                <a:latin typeface="Aptos" panose="020B0004020202020204" pitchFamily="34" charset="0"/>
                <a:ea typeface="Aptos" panose="020B0004020202020204" pitchFamily="34" charset="0"/>
                <a:cs typeface="Aptos" panose="020B0004020202020204" pitchFamily="34" charset="0"/>
              </a:rPr>
              <a:t>Please </a:t>
            </a:r>
            <a:r>
              <a:rPr lang="en-CA" sz="1600" b="1" u="sng">
                <a:effectLst/>
                <a:latin typeface="Aptos" panose="020B0004020202020204" pitchFamily="34" charset="0"/>
                <a:ea typeface="Aptos" panose="020B0004020202020204" pitchFamily="34" charset="0"/>
                <a:cs typeface="Aptos" panose="020B0004020202020204" pitchFamily="34" charset="0"/>
                <a:hlinkClick r:id="rId2"/>
              </a:rPr>
              <a:t>click here</a:t>
            </a:r>
            <a:r>
              <a:rPr lang="en-CA" sz="1600" b="1">
                <a:effectLst/>
                <a:latin typeface="Aptos" panose="020B0004020202020204" pitchFamily="34" charset="0"/>
                <a:ea typeface="Aptos" panose="020B0004020202020204" pitchFamily="34" charset="0"/>
                <a:cs typeface="Aptos" panose="020B0004020202020204" pitchFamily="34" charset="0"/>
              </a:rPr>
              <a:t> to access and report to the CIRT. </a:t>
            </a:r>
            <a:endParaRPr lang="en-CA" sz="1600">
              <a:effectLst/>
              <a:latin typeface="Calibri" panose="020F0502020204030204" pitchFamily="34" charset="0"/>
              <a:ea typeface="Calibri" panose="020F0502020204030204" pitchFamily="34" charset="0"/>
            </a:endParaRPr>
          </a:p>
          <a:p>
            <a:pPr>
              <a:spcAft>
                <a:spcPts val="600"/>
              </a:spcAft>
            </a:pPr>
            <a:r>
              <a:rPr lang="en-CA" sz="1600">
                <a:effectLst/>
                <a:latin typeface="Aptos" panose="020B0004020202020204" pitchFamily="34" charset="0"/>
                <a:ea typeface="Aptos" panose="020B0004020202020204" pitchFamily="34" charset="0"/>
                <a:cs typeface="Aptos" panose="020B0004020202020204" pitchFamily="34" charset="0"/>
              </a:rPr>
              <a:t>Note: Dispensing-related near misses and incidents should still be reported through CPhIR, The Patient Safety Company (TPSC), or Pharmapod. </a:t>
            </a:r>
            <a:endParaRPr lang="en-CA" sz="1600">
              <a:effectLst/>
              <a:latin typeface="Calibri" panose="020F0502020204030204" pitchFamily="34" charset="0"/>
              <a:ea typeface="Calibri" panose="020F0502020204030204" pitchFamily="34" charset="0"/>
            </a:endParaRPr>
          </a:p>
          <a:p>
            <a:endParaRPr lang="en-CA" sz="1600"/>
          </a:p>
        </p:txBody>
      </p:sp>
    </p:spTree>
    <p:extLst>
      <p:ext uri="{BB962C8B-B14F-4D97-AF65-F5344CB8AC3E}">
        <p14:creationId xmlns:p14="http://schemas.microsoft.com/office/powerpoint/2010/main" val="3963217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59ACB-F559-150D-53B0-579F9EF6E062}"/>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rPr>
              <a:t>Conditions of Approval </a:t>
            </a:r>
          </a:p>
        </p:txBody>
      </p:sp>
      <p:sp>
        <p:nvSpPr>
          <p:cNvPr id="3" name="Content Placeholder 2">
            <a:extLst>
              <a:ext uri="{FF2B5EF4-FFF2-40B4-BE49-F238E27FC236}">
                <a16:creationId xmlns:a16="http://schemas.microsoft.com/office/drawing/2014/main" id="{2F5ED0F1-6EFB-8A31-4448-C17DE098A239}"/>
              </a:ext>
            </a:extLst>
          </p:cNvPr>
          <p:cNvSpPr>
            <a:spLocks noGrp="1"/>
          </p:cNvSpPr>
          <p:nvPr>
            <p:ph idx="1"/>
          </p:nvPr>
        </p:nvSpPr>
        <p:spPr>
          <a:xfrm>
            <a:off x="4810259" y="649480"/>
            <a:ext cx="6555347" cy="5546047"/>
          </a:xfrm>
        </p:spPr>
        <p:txBody>
          <a:bodyPr anchor="ctr">
            <a:normAutofit/>
          </a:bodyPr>
          <a:lstStyle/>
          <a:p>
            <a:pPr>
              <a:spcAft>
                <a:spcPts val="1200"/>
              </a:spcAft>
            </a:pPr>
            <a:r>
              <a:rPr lang="en-CA" sz="1400" b="1">
                <a:effectLst/>
                <a:latin typeface="Aptos" panose="020B0004020202020204" pitchFamily="34" charset="0"/>
                <a:ea typeface="Aptos" panose="020B0004020202020204" pitchFamily="34" charset="0"/>
                <a:cs typeface="Aptos" panose="020B0004020202020204" pitchFamily="34" charset="0"/>
              </a:rPr>
              <a:t>Competency Self-Assessment and Learning Tool (C-SALT) </a:t>
            </a:r>
            <a:endParaRPr lang="en-CA" sz="1400">
              <a:effectLst/>
              <a:latin typeface="Calibri" panose="020F0502020204030204" pitchFamily="34" charset="0"/>
              <a:ea typeface="Calibri" panose="020F0502020204030204" pitchFamily="34" charset="0"/>
            </a:endParaRPr>
          </a:p>
          <a:p>
            <a:pPr>
              <a:spcAft>
                <a:spcPts val="600"/>
              </a:spcAft>
            </a:pPr>
            <a:r>
              <a:rPr lang="en-CA" sz="1400">
                <a:effectLst/>
                <a:latin typeface="Aptos" panose="020B0004020202020204" pitchFamily="34" charset="0"/>
                <a:ea typeface="Aptos" panose="020B0004020202020204" pitchFamily="34" charset="0"/>
                <a:cs typeface="Aptos" panose="020B0004020202020204" pitchFamily="34" charset="0"/>
              </a:rPr>
              <a:t>The Competency Self-Assessment and Learning Tool (C-SALT) enables pharmacists to assess their competence to prescribe and identify their learning needs to maintain and/or improve their competence. </a:t>
            </a:r>
            <a:endParaRPr lang="en-CA" sz="1400">
              <a:effectLst/>
              <a:latin typeface="Calibri" panose="020F0502020204030204" pitchFamily="34" charset="0"/>
              <a:ea typeface="Calibri" panose="020F0502020204030204" pitchFamily="34" charset="0"/>
            </a:endParaRPr>
          </a:p>
          <a:p>
            <a:pPr>
              <a:spcAft>
                <a:spcPts val="600"/>
              </a:spcAft>
            </a:pPr>
            <a:r>
              <a:rPr lang="en-CA" sz="1400">
                <a:effectLst/>
                <a:latin typeface="Aptos" panose="020B0004020202020204" pitchFamily="34" charset="0"/>
                <a:ea typeface="Aptos" panose="020B0004020202020204" pitchFamily="34" charset="0"/>
                <a:cs typeface="Aptos" panose="020B0004020202020204" pitchFamily="34" charset="0"/>
              </a:rPr>
              <a:t>More information can be found in the User Guide on the first two pages of the tool.   Pharmacists </a:t>
            </a:r>
            <a:endParaRPr lang="en-CA" sz="1400">
              <a:effectLst/>
              <a:latin typeface="Calibri" panose="020F0502020204030204" pitchFamily="34" charset="0"/>
              <a:ea typeface="Calibri" panose="020F0502020204030204" pitchFamily="34" charset="0"/>
            </a:endParaRPr>
          </a:p>
          <a:p>
            <a:pPr>
              <a:spcAft>
                <a:spcPts val="600"/>
              </a:spcAft>
            </a:pPr>
            <a:r>
              <a:rPr lang="en-CA" sz="1400" b="1">
                <a:effectLst/>
                <a:latin typeface="Aptos" panose="020B0004020202020204" pitchFamily="34" charset="0"/>
                <a:ea typeface="Aptos" panose="020B0004020202020204" pitchFamily="34" charset="0"/>
                <a:cs typeface="Aptos" panose="020B0004020202020204" pitchFamily="34" charset="0"/>
              </a:rPr>
              <a:t>CPPCC pharmacists must complete the C-SALT, including creating a learning plan and make a declaration (see below) no later than July 8, 2024. </a:t>
            </a:r>
            <a:endParaRPr lang="en-CA" sz="1400">
              <a:effectLst/>
              <a:latin typeface="Calibri" panose="020F0502020204030204" pitchFamily="34" charset="0"/>
              <a:ea typeface="Calibri" panose="020F0502020204030204" pitchFamily="34" charset="0"/>
            </a:endParaRPr>
          </a:p>
          <a:p>
            <a:pPr>
              <a:spcBef>
                <a:spcPts val="1200"/>
              </a:spcBef>
              <a:spcAft>
                <a:spcPts val="1200"/>
              </a:spcAft>
            </a:pPr>
            <a:r>
              <a:rPr lang="en-CA" sz="1400" b="1">
                <a:effectLst/>
                <a:latin typeface="Aptos" panose="020B0004020202020204" pitchFamily="34" charset="0"/>
                <a:ea typeface="Aptos" panose="020B0004020202020204" pitchFamily="34" charset="0"/>
                <a:cs typeface="Aptos" panose="020B0004020202020204" pitchFamily="34" charset="0"/>
              </a:rPr>
              <a:t>CPPCC Pharmacist Declaration</a:t>
            </a:r>
            <a:endParaRPr lang="en-CA" sz="1400">
              <a:effectLst/>
              <a:latin typeface="Calibri" panose="020F0502020204030204" pitchFamily="34" charset="0"/>
              <a:ea typeface="Calibri" panose="020F0502020204030204" pitchFamily="34" charset="0"/>
            </a:endParaRPr>
          </a:p>
          <a:p>
            <a:pPr>
              <a:spcAft>
                <a:spcPts val="600"/>
              </a:spcAft>
            </a:pPr>
            <a:r>
              <a:rPr lang="en-CA" sz="1400">
                <a:effectLst/>
                <a:latin typeface="Aptos" panose="020B0004020202020204" pitchFamily="34" charset="0"/>
                <a:ea typeface="Aptos" panose="020B0004020202020204" pitchFamily="34" charset="0"/>
                <a:cs typeface="Aptos" panose="020B0004020202020204" pitchFamily="34" charset="0"/>
              </a:rPr>
              <a:t>To acknowledge that you have completed your C-SALT, and that you understand your responsibilities to continue to use the C-SALT and to report clinical incidents through the CIRT reporting tool, CPPCC pharmacists must complete and submit a declaration no later than July 8, 2024. </a:t>
            </a:r>
            <a:endParaRPr lang="en-CA" sz="1400">
              <a:effectLst/>
              <a:latin typeface="Calibri" panose="020F0502020204030204" pitchFamily="34" charset="0"/>
              <a:ea typeface="Calibri" panose="020F0502020204030204" pitchFamily="34" charset="0"/>
            </a:endParaRPr>
          </a:p>
          <a:p>
            <a:r>
              <a:rPr lang="en-CA" sz="1400">
                <a:effectLst/>
                <a:latin typeface="Aptos" panose="020B0004020202020204" pitchFamily="34" charset="0"/>
                <a:ea typeface="Aptos" panose="020B0004020202020204" pitchFamily="34" charset="0"/>
                <a:cs typeface="Aptos" panose="020B0004020202020204" pitchFamily="34" charset="0"/>
              </a:rPr>
              <a:t>Note: You cannot make a declaration until </a:t>
            </a:r>
            <a:r>
              <a:rPr lang="en-CA" sz="1400" u="sng">
                <a:effectLst/>
                <a:latin typeface="Aptos" panose="020B0004020202020204" pitchFamily="34" charset="0"/>
                <a:ea typeface="Aptos" panose="020B0004020202020204" pitchFamily="34" charset="0"/>
                <a:cs typeface="Aptos" panose="020B0004020202020204" pitchFamily="34" charset="0"/>
              </a:rPr>
              <a:t>after</a:t>
            </a:r>
            <a:r>
              <a:rPr lang="en-CA" sz="1400">
                <a:effectLst/>
                <a:latin typeface="Aptos" panose="020B0004020202020204" pitchFamily="34" charset="0"/>
                <a:ea typeface="Aptos" panose="020B0004020202020204" pitchFamily="34" charset="0"/>
                <a:cs typeface="Aptos" panose="020B0004020202020204" pitchFamily="34" charset="0"/>
              </a:rPr>
              <a:t> you have completed your C-SALT. </a:t>
            </a:r>
          </a:p>
          <a:p>
            <a:pPr>
              <a:spcAft>
                <a:spcPts val="600"/>
              </a:spcAft>
            </a:pPr>
            <a:r>
              <a:rPr lang="en-CA" sz="1400">
                <a:effectLst/>
                <a:latin typeface="Aptos" panose="020B0004020202020204" pitchFamily="34" charset="0"/>
                <a:ea typeface="Aptos" panose="020B0004020202020204" pitchFamily="34" charset="0"/>
                <a:cs typeface="Calibri" panose="020F0502020204030204" pitchFamily="34" charset="0"/>
              </a:rPr>
              <a:t>The completion of the C-SALT has been accredited for 3.0 CEUs. You will be provided with a certificate after completing your declaration. </a:t>
            </a:r>
            <a:endParaRPr lang="en-CA" sz="1400">
              <a:effectLst/>
              <a:latin typeface="Aptos" panose="020B0004020202020204" pitchFamily="34" charset="0"/>
              <a:ea typeface="Aptos" panose="020B0004020202020204" pitchFamily="34" charset="0"/>
              <a:cs typeface="Aptos" panose="020B0004020202020204" pitchFamily="34" charset="0"/>
            </a:endParaRPr>
          </a:p>
          <a:p>
            <a:endParaRPr lang="en-CA" sz="1400">
              <a:effectLst/>
              <a:latin typeface="Calibri" panose="020F0502020204030204" pitchFamily="34" charset="0"/>
              <a:ea typeface="Calibri" panose="020F0502020204030204" pitchFamily="34" charset="0"/>
            </a:endParaRPr>
          </a:p>
          <a:p>
            <a:pPr marL="0" indent="0">
              <a:buNone/>
            </a:pPr>
            <a:endParaRPr lang="en-CA" sz="1400"/>
          </a:p>
        </p:txBody>
      </p:sp>
    </p:spTree>
    <p:extLst>
      <p:ext uri="{BB962C8B-B14F-4D97-AF65-F5344CB8AC3E}">
        <p14:creationId xmlns:p14="http://schemas.microsoft.com/office/powerpoint/2010/main" val="3474693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CE20B-3FDE-451F-1416-4C95A8DBF108}"/>
              </a:ext>
            </a:extLst>
          </p:cNvPr>
          <p:cNvSpPr>
            <a:spLocks noGrp="1"/>
          </p:cNvSpPr>
          <p:nvPr>
            <p:ph type="title"/>
          </p:nvPr>
        </p:nvSpPr>
        <p:spPr>
          <a:xfrm>
            <a:off x="466722" y="586855"/>
            <a:ext cx="3201366" cy="3387497"/>
          </a:xfrm>
        </p:spPr>
        <p:txBody>
          <a:bodyPr anchor="b">
            <a:normAutofit/>
          </a:bodyPr>
          <a:lstStyle/>
          <a:p>
            <a:pPr algn="r"/>
            <a:r>
              <a:rPr lang="en-CA" sz="3100">
                <a:solidFill>
                  <a:srgbClr val="FFFFFF"/>
                </a:solidFill>
                <a:latin typeface="Aptos" panose="020B0004020202020204" pitchFamily="34" charset="0"/>
                <a:ea typeface="Aptos" panose="020B0004020202020204" pitchFamily="34" charset="0"/>
                <a:cs typeface="Aptos" panose="020B0004020202020204" pitchFamily="34" charset="0"/>
              </a:rPr>
              <a:t>A</a:t>
            </a:r>
            <a:r>
              <a:rPr lang="en-CA" sz="3100">
                <a:solidFill>
                  <a:srgbClr val="FFFFFF"/>
                </a:solidFill>
                <a:effectLst/>
                <a:latin typeface="Aptos" panose="020B0004020202020204" pitchFamily="34" charset="0"/>
                <a:ea typeface="Aptos" panose="020B0004020202020204" pitchFamily="34" charset="0"/>
                <a:cs typeface="Aptos" panose="020B0004020202020204" pitchFamily="34" charset="0"/>
              </a:rPr>
              <a:t>ssessment and prescribing for any condition for which a diagnosis is established;</a:t>
            </a:r>
            <a:br>
              <a:rPr lang="en-CA" sz="3100">
                <a:solidFill>
                  <a:srgbClr val="FFFFFF"/>
                </a:solidFill>
                <a:effectLst/>
                <a:latin typeface="Aptos" panose="020B0004020202020204" pitchFamily="34" charset="0"/>
                <a:ea typeface="Aptos" panose="020B0004020202020204" pitchFamily="34" charset="0"/>
                <a:cs typeface="Aptos" panose="020B0004020202020204" pitchFamily="34" charset="0"/>
              </a:rPr>
            </a:br>
            <a:endParaRPr lang="en-CA" sz="3100">
              <a:solidFill>
                <a:srgbClr val="FFFFFF"/>
              </a:solidFill>
            </a:endParaRPr>
          </a:p>
        </p:txBody>
      </p:sp>
      <p:sp>
        <p:nvSpPr>
          <p:cNvPr id="3" name="Content Placeholder 2">
            <a:extLst>
              <a:ext uri="{FF2B5EF4-FFF2-40B4-BE49-F238E27FC236}">
                <a16:creationId xmlns:a16="http://schemas.microsoft.com/office/drawing/2014/main" id="{63EDE8FC-E3A6-7624-96EB-0F524A7B5F17}"/>
              </a:ext>
            </a:extLst>
          </p:cNvPr>
          <p:cNvSpPr>
            <a:spLocks noGrp="1"/>
          </p:cNvSpPr>
          <p:nvPr>
            <p:ph idx="1"/>
          </p:nvPr>
        </p:nvSpPr>
        <p:spPr>
          <a:xfrm>
            <a:off x="4810259" y="649480"/>
            <a:ext cx="6555347" cy="5546047"/>
          </a:xfrm>
        </p:spPr>
        <p:txBody>
          <a:bodyPr anchor="ctr">
            <a:normAutofit/>
          </a:bodyPr>
          <a:lstStyle/>
          <a:p>
            <a:pPr marL="0" indent="0">
              <a:spcAft>
                <a:spcPts val="800"/>
              </a:spcAft>
              <a:buNone/>
            </a:pPr>
            <a:r>
              <a:rPr lang="en-CA" sz="1600" kern="100">
                <a:effectLst/>
                <a:latin typeface="Aptos" panose="020B0004020202020204" pitchFamily="34" charset="0"/>
                <a:ea typeface="Aptos" panose="020B0004020202020204" pitchFamily="34" charset="0"/>
                <a:cs typeface="Aptos" panose="020B0004020202020204" pitchFamily="34" charset="0"/>
              </a:rPr>
              <a:t>NSCP Council extended and expand the current research approval until September 30, 2024 to align with the current extension of the CPPCC project.  This extension will not only ensure continuity of services already offered and promoted as available at all CPPCC location, but it will also allow PANS to continue to collect important evaluation and safeguard data related to: </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CA" sz="1600" kern="100">
                <a:effectLst/>
                <a:latin typeface="Aptos" panose="020B0004020202020204" pitchFamily="34" charset="0"/>
                <a:ea typeface="Aptos" panose="020B0004020202020204" pitchFamily="34" charset="0"/>
                <a:cs typeface="Aptos" panose="020B0004020202020204" pitchFamily="34" charset="0"/>
              </a:rPr>
              <a:t>pharmacist training and skills related to the assessment and management of chronic disease;</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CA" sz="1600" kern="100">
                <a:effectLst/>
                <a:latin typeface="Aptos" panose="020B0004020202020204" pitchFamily="34" charset="0"/>
                <a:ea typeface="Aptos" panose="020B0004020202020204" pitchFamily="34" charset="0"/>
                <a:cs typeface="Aptos" panose="020B0004020202020204" pitchFamily="34" charset="0"/>
              </a:rPr>
              <a:t>communication with other healthcare providers regarding pharmacist rationale for prescribing decisions and care plans that are implemented;</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CA" sz="1600" kern="100">
                <a:effectLst/>
                <a:latin typeface="Aptos" panose="020B0004020202020204" pitchFamily="34" charset="0"/>
                <a:ea typeface="Aptos" panose="020B0004020202020204" pitchFamily="34" charset="0"/>
                <a:cs typeface="Aptos" panose="020B0004020202020204" pitchFamily="34" charset="0"/>
              </a:rPr>
              <a:t>practice supports and opportunities for collaboration for patients with complex care needs; and</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CA" sz="1600" kern="100">
                <a:effectLst/>
                <a:latin typeface="Aptos" panose="020B0004020202020204" pitchFamily="34" charset="0"/>
                <a:ea typeface="Aptos" panose="020B0004020202020204" pitchFamily="34" charset="0"/>
                <a:cs typeface="Aptos" panose="020B0004020202020204" pitchFamily="34" charset="0"/>
              </a:rPr>
              <a:t>referral pathways when patients require additional care outside of the pharmacist’s scope of practice.</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n-CA" sz="1600" kern="100">
                <a:effectLst/>
                <a:latin typeface="Aptos" panose="020B0004020202020204" pitchFamily="34" charset="0"/>
                <a:ea typeface="Aptos" panose="020B0004020202020204" pitchFamily="34" charset="0"/>
                <a:cs typeface="Aptos" panose="020B0004020202020204" pitchFamily="34" charset="0"/>
              </a:rPr>
              <a:t>The expansion </a:t>
            </a:r>
            <a:r>
              <a:rPr lang="en-CA" sz="1600" kern="100">
                <a:latin typeface="Aptos" panose="020B0004020202020204" pitchFamily="34" charset="0"/>
                <a:ea typeface="Aptos" panose="020B0004020202020204" pitchFamily="34" charset="0"/>
                <a:cs typeface="Aptos" panose="020B0004020202020204" pitchFamily="34" charset="0"/>
              </a:rPr>
              <a:t>is to </a:t>
            </a:r>
            <a:r>
              <a:rPr lang="en-CA" sz="1600" kern="100">
                <a:effectLst/>
                <a:latin typeface="Aptos" panose="020B0004020202020204" pitchFamily="34" charset="0"/>
                <a:ea typeface="Aptos" panose="020B0004020202020204" pitchFamily="34" charset="0"/>
                <a:cs typeface="Aptos" panose="020B0004020202020204" pitchFamily="34" charset="0"/>
              </a:rPr>
              <a:t> enable  pharmacists to prescribe for </a:t>
            </a:r>
            <a:r>
              <a:rPr lang="en-CA" sz="1600" u="sng" kern="100">
                <a:effectLst/>
                <a:latin typeface="Aptos" panose="020B0004020202020204" pitchFamily="34" charset="0"/>
                <a:ea typeface="Aptos" panose="020B0004020202020204" pitchFamily="34" charset="0"/>
                <a:cs typeface="Aptos" panose="020B0004020202020204" pitchFamily="34" charset="0"/>
              </a:rPr>
              <a:t>any condition for which a diagnosis has already been established</a:t>
            </a:r>
            <a:r>
              <a:rPr lang="en-CA" sz="1600" kern="100">
                <a:effectLst/>
                <a:latin typeface="Aptos" panose="020B0004020202020204" pitchFamily="34" charset="0"/>
                <a:ea typeface="Aptos" panose="020B0004020202020204" pitchFamily="34" charset="0"/>
                <a:cs typeface="Aptos" panose="020B0004020202020204" pitchFamily="34" charset="0"/>
              </a:rPr>
              <a:t> and for which it is within that pharmacist’s competence to prescribe.   This ensures that the pharmacist is able to make treatment decisions that are consistent with guidelines and in the patient’s best interest. </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endParaRPr lang="en-CA" sz="1600" kern="100">
              <a:effectLst/>
              <a:latin typeface="Aptos" panose="020B0004020202020204" pitchFamily="34" charset="0"/>
              <a:ea typeface="Aptos" panose="020B0004020202020204" pitchFamily="34" charset="0"/>
              <a:cs typeface="Aptos" panose="020B0004020202020204" pitchFamily="34" charset="0"/>
            </a:endParaRPr>
          </a:p>
          <a:p>
            <a:endParaRPr lang="en-CA" sz="1600"/>
          </a:p>
        </p:txBody>
      </p:sp>
    </p:spTree>
    <p:extLst>
      <p:ext uri="{BB962C8B-B14F-4D97-AF65-F5344CB8AC3E}">
        <p14:creationId xmlns:p14="http://schemas.microsoft.com/office/powerpoint/2010/main" val="2470396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CE20B-3FDE-451F-1416-4C95A8DBF108}"/>
              </a:ext>
            </a:extLst>
          </p:cNvPr>
          <p:cNvSpPr>
            <a:spLocks noGrp="1"/>
          </p:cNvSpPr>
          <p:nvPr>
            <p:ph type="title"/>
          </p:nvPr>
        </p:nvSpPr>
        <p:spPr>
          <a:xfrm>
            <a:off x="466722" y="586855"/>
            <a:ext cx="3201366" cy="3387497"/>
          </a:xfrm>
        </p:spPr>
        <p:txBody>
          <a:bodyPr anchor="b">
            <a:normAutofit/>
          </a:bodyPr>
          <a:lstStyle/>
          <a:p>
            <a:pPr algn="r"/>
            <a:r>
              <a:rPr lang="en-CA" sz="3100">
                <a:solidFill>
                  <a:srgbClr val="FFFFFF"/>
                </a:solidFill>
                <a:latin typeface="Aptos" panose="020B0004020202020204" pitchFamily="34" charset="0"/>
                <a:ea typeface="Aptos" panose="020B0004020202020204" pitchFamily="34" charset="0"/>
                <a:cs typeface="Aptos" panose="020B0004020202020204" pitchFamily="34" charset="0"/>
              </a:rPr>
              <a:t>A</a:t>
            </a:r>
            <a:r>
              <a:rPr lang="en-CA" sz="3100">
                <a:solidFill>
                  <a:srgbClr val="FFFFFF"/>
                </a:solidFill>
                <a:effectLst/>
                <a:latin typeface="Aptos" panose="020B0004020202020204" pitchFamily="34" charset="0"/>
                <a:ea typeface="Aptos" panose="020B0004020202020204" pitchFamily="34" charset="0"/>
                <a:cs typeface="Aptos" panose="020B0004020202020204" pitchFamily="34" charset="0"/>
              </a:rPr>
              <a:t>ssessment and prescribing for any condition for which a diagnosis is established;</a:t>
            </a:r>
            <a:br>
              <a:rPr lang="en-CA" sz="3100">
                <a:solidFill>
                  <a:srgbClr val="FFFFFF"/>
                </a:solidFill>
                <a:effectLst/>
                <a:latin typeface="Aptos" panose="020B0004020202020204" pitchFamily="34" charset="0"/>
                <a:ea typeface="Aptos" panose="020B0004020202020204" pitchFamily="34" charset="0"/>
                <a:cs typeface="Aptos" panose="020B0004020202020204" pitchFamily="34" charset="0"/>
              </a:rPr>
            </a:br>
            <a:endParaRPr lang="en-CA" sz="3100">
              <a:solidFill>
                <a:srgbClr val="FFFFFF"/>
              </a:solidFill>
            </a:endParaRPr>
          </a:p>
        </p:txBody>
      </p:sp>
      <p:sp>
        <p:nvSpPr>
          <p:cNvPr id="3" name="Content Placeholder 2">
            <a:extLst>
              <a:ext uri="{FF2B5EF4-FFF2-40B4-BE49-F238E27FC236}">
                <a16:creationId xmlns:a16="http://schemas.microsoft.com/office/drawing/2014/main" id="{63EDE8FC-E3A6-7624-96EB-0F524A7B5F17}"/>
              </a:ext>
            </a:extLst>
          </p:cNvPr>
          <p:cNvSpPr>
            <a:spLocks noGrp="1"/>
          </p:cNvSpPr>
          <p:nvPr>
            <p:ph idx="1"/>
          </p:nvPr>
        </p:nvSpPr>
        <p:spPr>
          <a:xfrm>
            <a:off x="4810259" y="649480"/>
            <a:ext cx="6555347" cy="5546047"/>
          </a:xfrm>
        </p:spPr>
        <p:txBody>
          <a:bodyPr anchor="ctr">
            <a:normAutofit/>
          </a:bodyPr>
          <a:lstStyle/>
          <a:p>
            <a:pPr marL="0" indent="0">
              <a:spcAft>
                <a:spcPts val="800"/>
              </a:spcAft>
              <a:buNone/>
            </a:pPr>
            <a:endParaRPr lang="en-CA" sz="2000" kern="100">
              <a:effectLst/>
              <a:latin typeface="Aptos" panose="020B0004020202020204" pitchFamily="34" charset="0"/>
              <a:ea typeface="Aptos" panose="020B0004020202020204" pitchFamily="34" charset="0"/>
              <a:cs typeface="Aptos" panose="020B0004020202020204" pitchFamily="34" charset="0"/>
            </a:endParaRPr>
          </a:p>
          <a:p>
            <a:pPr marL="0" indent="0">
              <a:spcAft>
                <a:spcPts val="800"/>
              </a:spcAft>
              <a:buNone/>
            </a:pPr>
            <a:r>
              <a:rPr lang="en-CA" sz="2000" kern="100">
                <a:effectLst/>
                <a:latin typeface="Aptos" panose="020B0004020202020204" pitchFamily="34" charset="0"/>
                <a:ea typeface="Aptos" panose="020B0004020202020204" pitchFamily="34" charset="0"/>
                <a:cs typeface="Aptos" panose="020B0004020202020204" pitchFamily="34" charset="0"/>
              </a:rPr>
              <a:t>Ensuring that a diagnosis has already been established is acheved through a number of mechanisms:</a:t>
            </a:r>
            <a:endParaRPr lang="en-CA"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385"/>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rPr>
              <a:t>Review of the patient’s history of medication treatment for the indication (ex. via DIS)</a:t>
            </a:r>
            <a:endParaRPr lang="en-CA" sz="2000">
              <a:effectLst/>
              <a:latin typeface="Calibri" panose="020F0502020204030204" pitchFamily="34" charset="0"/>
              <a:ea typeface="Times New Roman" panose="02020603050405020304" pitchFamily="18" charset="0"/>
            </a:endParaRPr>
          </a:p>
          <a:p>
            <a:pPr marL="342900" lvl="0" indent="-342900">
              <a:spcAft>
                <a:spcPts val="385"/>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rPr>
              <a:t>Appropriate measurement of target health metrics through review of lab test results (SHARE), and/or in-office measurements etc.</a:t>
            </a:r>
            <a:endParaRPr lang="en-CA" sz="2000">
              <a:effectLst/>
              <a:latin typeface="Calibri" panose="020F0502020204030204" pitchFamily="34" charset="0"/>
              <a:ea typeface="Times New Roman" panose="02020603050405020304" pitchFamily="18" charset="0"/>
            </a:endParaRPr>
          </a:p>
          <a:p>
            <a:pPr marL="342900" lvl="0" indent="-342900">
              <a:spcAft>
                <a:spcPts val="385"/>
              </a:spcAft>
              <a:buFont typeface="Symbol" panose="05050102010706020507" pitchFamily="18" charset="2"/>
              <a:buChar char=""/>
            </a:pPr>
            <a:r>
              <a:rPr lang="en-US" sz="2000">
                <a:effectLst/>
                <a:latin typeface="Aptos" panose="020B0004020202020204" pitchFamily="34" charset="0"/>
                <a:ea typeface="Times New Roman" panose="02020603050405020304" pitchFamily="18" charset="0"/>
              </a:rPr>
              <a:t>A discussion with the patient if the patient demonstrates an understanding of their diagnosis, and the pharmacist assesses that the patient has the competency to relay the history of their diagnosis. </a:t>
            </a:r>
            <a:endParaRPr lang="en-CA" sz="200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US" sz="2000">
                <a:effectLst/>
                <a:latin typeface="Aptos" panose="020B0004020202020204" pitchFamily="34" charset="0"/>
                <a:ea typeface="Times New Roman" panose="02020603050405020304" pitchFamily="18" charset="0"/>
              </a:rPr>
              <a:t>Any other patient records available. </a:t>
            </a:r>
            <a:endParaRPr lang="en-CA" sz="2000">
              <a:effectLst/>
              <a:latin typeface="Calibri" panose="020F0502020204030204" pitchFamily="34" charset="0"/>
              <a:ea typeface="Times New Roman" panose="02020603050405020304" pitchFamily="18" charset="0"/>
            </a:endParaRPr>
          </a:p>
          <a:p>
            <a:endParaRPr lang="en-CA" sz="2000"/>
          </a:p>
        </p:txBody>
      </p:sp>
    </p:spTree>
    <p:extLst>
      <p:ext uri="{BB962C8B-B14F-4D97-AF65-F5344CB8AC3E}">
        <p14:creationId xmlns:p14="http://schemas.microsoft.com/office/powerpoint/2010/main" val="2044246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lose-up unopened pill packets">
            <a:extLst>
              <a:ext uri="{FF2B5EF4-FFF2-40B4-BE49-F238E27FC236}">
                <a16:creationId xmlns:a16="http://schemas.microsoft.com/office/drawing/2014/main" id="{7AB0A04F-9318-E93C-36E5-EB6A28659CE5}"/>
              </a:ext>
            </a:extLst>
          </p:cNvPr>
          <p:cNvPicPr>
            <a:picLocks noChangeAspect="1"/>
          </p:cNvPicPr>
          <p:nvPr/>
        </p:nvPicPr>
        <p:blipFill>
          <a:blip r:embed="rId2"/>
          <a:srcRect l="23837" r="17786"/>
          <a:stretch/>
        </p:blipFill>
        <p:spPr>
          <a:xfrm>
            <a:off x="6103027" y="10"/>
            <a:ext cx="6088971" cy="6857990"/>
          </a:xfrm>
          <a:prstGeom prst="rect">
            <a:avLst/>
          </a:prstGeom>
        </p:spPr>
      </p:pic>
      <p:sp useBgFill="1">
        <p:nvSpPr>
          <p:cNvPr id="20" name="Rectangle 1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B4A6B-CAB1-BAA5-6218-891EDA35FA08}"/>
              </a:ext>
            </a:extLst>
          </p:cNvPr>
          <p:cNvSpPr>
            <a:spLocks noGrp="1"/>
          </p:cNvSpPr>
          <p:nvPr>
            <p:ph type="title"/>
          </p:nvPr>
        </p:nvSpPr>
        <p:spPr>
          <a:xfrm>
            <a:off x="761801" y="328512"/>
            <a:ext cx="4778387" cy="1628970"/>
          </a:xfrm>
        </p:spPr>
        <p:txBody>
          <a:bodyPr anchor="ctr">
            <a:normAutofit/>
          </a:bodyPr>
          <a:lstStyle/>
          <a:p>
            <a:r>
              <a:rPr lang="en-CA" sz="3100">
                <a:latin typeface="Aptos" panose="020B0004020202020204" pitchFamily="34" charset="0"/>
                <a:ea typeface="Aptos" panose="020B0004020202020204" pitchFamily="34" charset="0"/>
                <a:cs typeface="Aptos" panose="020B0004020202020204" pitchFamily="34" charset="0"/>
              </a:rPr>
              <a:t>D</a:t>
            </a:r>
            <a:r>
              <a:rPr lang="en-CA" sz="3100">
                <a:effectLst/>
                <a:latin typeface="Aptos" panose="020B0004020202020204" pitchFamily="34" charset="0"/>
                <a:ea typeface="Aptos" panose="020B0004020202020204" pitchFamily="34" charset="0"/>
                <a:cs typeface="Aptos" panose="020B0004020202020204" pitchFamily="34" charset="0"/>
              </a:rPr>
              <a:t>iagnosis and prescribing for hypertension and diabetes</a:t>
            </a:r>
            <a:endParaRPr lang="en-CA" sz="3100"/>
          </a:p>
        </p:txBody>
      </p:sp>
      <p:sp>
        <p:nvSpPr>
          <p:cNvPr id="3" name="Content Placeholder 2">
            <a:extLst>
              <a:ext uri="{FF2B5EF4-FFF2-40B4-BE49-F238E27FC236}">
                <a16:creationId xmlns:a16="http://schemas.microsoft.com/office/drawing/2014/main" id="{DB03291B-B801-2BE1-975B-B2476BD96B88}"/>
              </a:ext>
            </a:extLst>
          </p:cNvPr>
          <p:cNvSpPr>
            <a:spLocks noGrp="1"/>
          </p:cNvSpPr>
          <p:nvPr>
            <p:ph idx="1"/>
          </p:nvPr>
        </p:nvSpPr>
        <p:spPr>
          <a:xfrm>
            <a:off x="761801" y="2884929"/>
            <a:ext cx="4659756" cy="3374137"/>
          </a:xfrm>
        </p:spPr>
        <p:txBody>
          <a:bodyPr anchor="ctr">
            <a:normAutofit/>
          </a:bodyPr>
          <a:lstStyle/>
          <a:p>
            <a:pPr marL="0" indent="0">
              <a:buNone/>
            </a:pPr>
            <a:r>
              <a:rPr lang="en-CA" sz="1300" kern="100">
                <a:latin typeface="Aptos" panose="020B0004020202020204" pitchFamily="34" charset="0"/>
                <a:ea typeface="Aptos" panose="020B0004020202020204" pitchFamily="34" charset="0"/>
                <a:cs typeface="Aptos" panose="020B0004020202020204" pitchFamily="34" charset="0"/>
              </a:rPr>
              <a:t>E</a:t>
            </a:r>
            <a:r>
              <a:rPr lang="en-CA" sz="1300" kern="100">
                <a:effectLst/>
                <a:latin typeface="Aptos" panose="020B0004020202020204" pitchFamily="34" charset="0"/>
                <a:ea typeface="Aptos" panose="020B0004020202020204" pitchFamily="34" charset="0"/>
                <a:cs typeface="Aptos" panose="020B0004020202020204" pitchFamily="34" charset="0"/>
              </a:rPr>
              <a:t>nable pharmacists to diagnose and prescribe for hypertension and diabetes. </a:t>
            </a:r>
          </a:p>
          <a:p>
            <a:r>
              <a:rPr lang="en-CA" sz="1300" kern="100">
                <a:effectLst/>
                <a:latin typeface="Aptos" panose="020B0004020202020204" pitchFamily="34" charset="0"/>
                <a:ea typeface="Aptos" panose="020B0004020202020204" pitchFamily="34" charset="0"/>
                <a:cs typeface="Aptos" panose="020B0004020202020204" pitchFamily="34" charset="0"/>
              </a:rPr>
              <a:t>Diagnosis will be in accordance with a protocol based on recognized clinical practice guidelines and developed in conjunction with subject matter experts in diabetes and hypertension.</a:t>
            </a:r>
          </a:p>
          <a:p>
            <a:r>
              <a:rPr lang="en-CA" sz="1300" kern="100">
                <a:effectLst/>
                <a:latin typeface="Aptos" panose="020B0004020202020204" pitchFamily="34" charset="0"/>
                <a:ea typeface="Aptos" panose="020B0004020202020204" pitchFamily="34" charset="0"/>
                <a:cs typeface="Aptos" panose="020B0004020202020204" pitchFamily="34" charset="0"/>
              </a:rPr>
              <a:t> For these conditions, guidelines sometimes recommend additional baseline tests and/or exams. When</a:t>
            </a:r>
            <a:r>
              <a:rPr lang="en-CA" sz="1300" kern="100">
                <a:latin typeface="Aptos" panose="020B0004020202020204" pitchFamily="34" charset="0"/>
                <a:ea typeface="Aptos" panose="020B0004020202020204" pitchFamily="34" charset="0"/>
                <a:cs typeface="Aptos" panose="020B0004020202020204" pitchFamily="34" charset="0"/>
              </a:rPr>
              <a:t> t</a:t>
            </a:r>
            <a:r>
              <a:rPr lang="en-CA" sz="1300" kern="100">
                <a:effectLst/>
                <a:latin typeface="Aptos" panose="020B0004020202020204" pitchFamily="34" charset="0"/>
                <a:ea typeface="Aptos" panose="020B0004020202020204" pitchFamily="34" charset="0"/>
                <a:cs typeface="Aptos" panose="020B0004020202020204" pitchFamily="34" charset="0"/>
              </a:rPr>
              <a:t>hese tests and exams are outside of the pharmacist’s scope, pharmacists can work with NPs to </a:t>
            </a:r>
            <a:r>
              <a:rPr lang="en-CA" sz="1300" kern="100">
                <a:latin typeface="Aptos" panose="020B0004020202020204" pitchFamily="34" charset="0"/>
                <a:ea typeface="Aptos" panose="020B0004020202020204" pitchFamily="34" charset="0"/>
                <a:cs typeface="Aptos" panose="020B0004020202020204" pitchFamily="34" charset="0"/>
              </a:rPr>
              <a:t>discuss if needed and to order and interpret.  </a:t>
            </a:r>
          </a:p>
          <a:p>
            <a:r>
              <a:rPr lang="en-CA" sz="1300" kern="100">
                <a:latin typeface="Aptos" panose="020B0004020202020204" pitchFamily="34" charset="0"/>
                <a:ea typeface="Aptos" panose="020B0004020202020204" pitchFamily="34" charset="0"/>
                <a:cs typeface="Aptos" panose="020B0004020202020204" pitchFamily="34" charset="0"/>
              </a:rPr>
              <a:t>In some cases, a</a:t>
            </a:r>
            <a:r>
              <a:rPr lang="en-CA" sz="1300" kern="100">
                <a:effectLst/>
                <a:latin typeface="Aptos" panose="020B0004020202020204" pitchFamily="34" charset="0"/>
                <a:ea typeface="Aptos" panose="020B0004020202020204" pitchFamily="34" charset="0"/>
                <a:cs typeface="Aptos" panose="020B0004020202020204" pitchFamily="34" charset="0"/>
              </a:rPr>
              <a:t> review of potential secondary causes of the conditions may be needed.  When identified by protocol they can work with the patient’s primary care provider, an NP for guidance and/or refer to other providers in the community.  </a:t>
            </a:r>
            <a:endParaRPr lang="en-CA" sz="1300" kern="100">
              <a:effectLst/>
              <a:latin typeface="Aptos" panose="020B0004020202020204" pitchFamily="34" charset="0"/>
              <a:ea typeface="Aptos" panose="020B0004020202020204" pitchFamily="34" charset="0"/>
              <a:cs typeface="Times New Roman" panose="02020603050405020304" pitchFamily="18" charset="0"/>
            </a:endParaRPr>
          </a:p>
          <a:p>
            <a:endParaRPr lang="en-CA" sz="1300"/>
          </a:p>
        </p:txBody>
      </p:sp>
    </p:spTree>
    <p:extLst>
      <p:ext uri="{BB962C8B-B14F-4D97-AF65-F5344CB8AC3E}">
        <p14:creationId xmlns:p14="http://schemas.microsoft.com/office/powerpoint/2010/main" val="4195235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4B3B-F3CA-6601-B4C7-BAA27C9083DE}"/>
              </a:ext>
            </a:extLst>
          </p:cNvPr>
          <p:cNvSpPr>
            <a:spLocks noGrp="1"/>
          </p:cNvSpPr>
          <p:nvPr>
            <p:ph type="title"/>
          </p:nvPr>
        </p:nvSpPr>
        <p:spPr/>
        <p:txBody>
          <a:bodyPr/>
          <a:lstStyle/>
          <a:p>
            <a:endParaRPr lang="en-CA"/>
          </a:p>
        </p:txBody>
      </p:sp>
      <p:pic>
        <p:nvPicPr>
          <p:cNvPr id="7" name="Content Placeholder 6">
            <a:extLst>
              <a:ext uri="{FF2B5EF4-FFF2-40B4-BE49-F238E27FC236}">
                <a16:creationId xmlns:a16="http://schemas.microsoft.com/office/drawing/2014/main" id="{03D5D0B2-D564-D5A4-53BF-7859D7CD9750}"/>
              </a:ext>
            </a:extLst>
          </p:cNvPr>
          <p:cNvPicPr>
            <a:picLocks noGrp="1" noChangeAspect="1"/>
          </p:cNvPicPr>
          <p:nvPr>
            <p:ph idx="1"/>
          </p:nvPr>
        </p:nvPicPr>
        <p:blipFill>
          <a:blip r:embed="rId2"/>
          <a:stretch>
            <a:fillRect/>
          </a:stretch>
        </p:blipFill>
        <p:spPr>
          <a:xfrm>
            <a:off x="6605812" y="546593"/>
            <a:ext cx="4505687" cy="5946282"/>
          </a:xfrm>
        </p:spPr>
      </p:pic>
      <p:pic>
        <p:nvPicPr>
          <p:cNvPr id="5" name="Picture 4">
            <a:extLst>
              <a:ext uri="{FF2B5EF4-FFF2-40B4-BE49-F238E27FC236}">
                <a16:creationId xmlns:a16="http://schemas.microsoft.com/office/drawing/2014/main" id="{AA747302-EA05-A69C-C880-9289F111FB25}"/>
              </a:ext>
            </a:extLst>
          </p:cNvPr>
          <p:cNvPicPr>
            <a:picLocks noChangeAspect="1"/>
          </p:cNvPicPr>
          <p:nvPr/>
        </p:nvPicPr>
        <p:blipFill>
          <a:blip r:embed="rId3"/>
          <a:stretch>
            <a:fillRect/>
          </a:stretch>
        </p:blipFill>
        <p:spPr>
          <a:xfrm>
            <a:off x="838200" y="365125"/>
            <a:ext cx="5387807" cy="5989839"/>
          </a:xfrm>
          <a:prstGeom prst="rect">
            <a:avLst/>
          </a:prstGeom>
        </p:spPr>
      </p:pic>
    </p:spTree>
    <p:extLst>
      <p:ext uri="{BB962C8B-B14F-4D97-AF65-F5344CB8AC3E}">
        <p14:creationId xmlns:p14="http://schemas.microsoft.com/office/powerpoint/2010/main" val="2907226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CE7E-123E-FEA0-9F79-234B9A134B46}"/>
              </a:ext>
            </a:extLst>
          </p:cNvPr>
          <p:cNvSpPr>
            <a:spLocks noGrp="1"/>
          </p:cNvSpPr>
          <p:nvPr>
            <p:ph type="title"/>
          </p:nvPr>
        </p:nvSpPr>
        <p:spPr/>
        <p:txBody>
          <a:bodyPr/>
          <a:lstStyle/>
          <a:p>
            <a:r>
              <a:rPr lang="en-CA" dirty="0"/>
              <a:t>NP Case Studies and Peer Support</a:t>
            </a:r>
          </a:p>
        </p:txBody>
      </p:sp>
      <p:pic>
        <p:nvPicPr>
          <p:cNvPr id="4" name="Picture 3" descr="A blue and green logo&#10;&#10;Description automatically generated">
            <a:extLst>
              <a:ext uri="{FF2B5EF4-FFF2-40B4-BE49-F238E27FC236}">
                <a16:creationId xmlns:a16="http://schemas.microsoft.com/office/drawing/2014/main" id="{62AB2F68-1DFE-1FAE-B392-58D8500F6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499" y="5873726"/>
            <a:ext cx="979293" cy="876348"/>
          </a:xfrm>
          <a:prstGeom prst="rect">
            <a:avLst/>
          </a:prstGeom>
        </p:spPr>
      </p:pic>
      <p:pic>
        <p:nvPicPr>
          <p:cNvPr id="12" name="Content Placeholder 11">
            <a:extLst>
              <a:ext uri="{FF2B5EF4-FFF2-40B4-BE49-F238E27FC236}">
                <a16:creationId xmlns:a16="http://schemas.microsoft.com/office/drawing/2014/main" id="{BE48DE26-50F6-CB16-8D63-C98EF886B64D}"/>
              </a:ext>
            </a:extLst>
          </p:cNvPr>
          <p:cNvPicPr>
            <a:picLocks noGrp="1" noChangeAspect="1"/>
          </p:cNvPicPr>
          <p:nvPr>
            <p:ph idx="1"/>
          </p:nvPr>
        </p:nvPicPr>
        <p:blipFill>
          <a:blip r:embed="rId3"/>
          <a:stretch>
            <a:fillRect/>
          </a:stretch>
        </p:blipFill>
        <p:spPr>
          <a:xfrm>
            <a:off x="5514429" y="1518544"/>
            <a:ext cx="4099128" cy="5339455"/>
          </a:xfrm>
        </p:spPr>
      </p:pic>
      <p:pic>
        <p:nvPicPr>
          <p:cNvPr id="10" name="Picture 9">
            <a:extLst>
              <a:ext uri="{FF2B5EF4-FFF2-40B4-BE49-F238E27FC236}">
                <a16:creationId xmlns:a16="http://schemas.microsoft.com/office/drawing/2014/main" id="{88153FDC-42D4-5D8C-BD3A-5A352CD095AB}"/>
              </a:ext>
            </a:extLst>
          </p:cNvPr>
          <p:cNvPicPr>
            <a:picLocks noChangeAspect="1"/>
          </p:cNvPicPr>
          <p:nvPr/>
        </p:nvPicPr>
        <p:blipFill>
          <a:blip r:embed="rId4"/>
          <a:stretch>
            <a:fillRect/>
          </a:stretch>
        </p:blipFill>
        <p:spPr>
          <a:xfrm>
            <a:off x="1018975" y="1643364"/>
            <a:ext cx="3886658" cy="5055422"/>
          </a:xfrm>
          <a:prstGeom prst="rect">
            <a:avLst/>
          </a:prstGeom>
        </p:spPr>
      </p:pic>
    </p:spTree>
    <p:extLst>
      <p:ext uri="{BB962C8B-B14F-4D97-AF65-F5344CB8AC3E}">
        <p14:creationId xmlns:p14="http://schemas.microsoft.com/office/powerpoint/2010/main" val="117083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361FBD-1AEC-7826-7036-1D071292ACDA}"/>
              </a:ext>
            </a:extLst>
          </p:cNvPr>
          <p:cNvSpPr>
            <a:spLocks noGrp="1"/>
          </p:cNvSpPr>
          <p:nvPr>
            <p:ph type="title"/>
          </p:nvPr>
        </p:nvSpPr>
        <p:spPr>
          <a:xfrm>
            <a:off x="1371597" y="348865"/>
            <a:ext cx="10044023" cy="877729"/>
          </a:xfrm>
        </p:spPr>
        <p:txBody>
          <a:bodyPr anchor="ctr">
            <a:normAutofit/>
          </a:bodyPr>
          <a:lstStyle/>
          <a:p>
            <a:r>
              <a:rPr lang="en-CA" sz="4000" b="1">
                <a:solidFill>
                  <a:srgbClr val="FFFFFF"/>
                </a:solidFill>
              </a:rPr>
              <a:t>Resources 	</a:t>
            </a:r>
          </a:p>
        </p:txBody>
      </p:sp>
      <p:graphicFrame>
        <p:nvGraphicFramePr>
          <p:cNvPr id="5" name="Content Placeholder 2">
            <a:extLst>
              <a:ext uri="{FF2B5EF4-FFF2-40B4-BE49-F238E27FC236}">
                <a16:creationId xmlns:a16="http://schemas.microsoft.com/office/drawing/2014/main" id="{C7C22378-5977-8241-3309-385E7685C24C}"/>
              </a:ext>
            </a:extLst>
          </p:cNvPr>
          <p:cNvGraphicFramePr>
            <a:graphicFrameLocks noGrp="1"/>
          </p:cNvGraphicFramePr>
          <p:nvPr>
            <p:ph idx="1"/>
            <p:extLst>
              <p:ext uri="{D42A27DB-BD31-4B8C-83A1-F6EECF244321}">
                <p14:modId xmlns:p14="http://schemas.microsoft.com/office/powerpoint/2010/main" val="218989709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791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83CE7E-123E-FEA0-9F79-234B9A134B4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NP Case Studies </a:t>
            </a:r>
          </a:p>
        </p:txBody>
      </p:sp>
      <p:pic>
        <p:nvPicPr>
          <p:cNvPr id="6" name="Content Placeholder 5">
            <a:extLst>
              <a:ext uri="{FF2B5EF4-FFF2-40B4-BE49-F238E27FC236}">
                <a16:creationId xmlns:a16="http://schemas.microsoft.com/office/drawing/2014/main" id="{5A448959-A52E-B758-B012-0816CA8F9B92}"/>
              </a:ext>
            </a:extLst>
          </p:cNvPr>
          <p:cNvPicPr>
            <a:picLocks noGrp="1" noChangeAspect="1"/>
          </p:cNvPicPr>
          <p:nvPr>
            <p:ph idx="1"/>
          </p:nvPr>
        </p:nvPicPr>
        <p:blipFill>
          <a:blip r:embed="rId2"/>
          <a:stretch>
            <a:fillRect/>
          </a:stretch>
        </p:blipFill>
        <p:spPr>
          <a:xfrm>
            <a:off x="4502428" y="1080631"/>
            <a:ext cx="7225748" cy="4696737"/>
          </a:xfrm>
          <a:prstGeom prst="rect">
            <a:avLst/>
          </a:prstGeom>
        </p:spPr>
      </p:pic>
      <p:pic>
        <p:nvPicPr>
          <p:cNvPr id="4" name="Picture 3" descr="A blue and green logo&#10;&#10;Description automatically generated">
            <a:extLst>
              <a:ext uri="{FF2B5EF4-FFF2-40B4-BE49-F238E27FC236}">
                <a16:creationId xmlns:a16="http://schemas.microsoft.com/office/drawing/2014/main" id="{62AB2F68-1DFE-1FAE-B392-58D8500F6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499" y="5873726"/>
            <a:ext cx="979293" cy="876348"/>
          </a:xfrm>
          <a:prstGeom prst="rect">
            <a:avLst/>
          </a:prstGeom>
        </p:spPr>
      </p:pic>
    </p:spTree>
    <p:extLst>
      <p:ext uri="{BB962C8B-B14F-4D97-AF65-F5344CB8AC3E}">
        <p14:creationId xmlns:p14="http://schemas.microsoft.com/office/powerpoint/2010/main" val="3067925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83CE7E-123E-FEA0-9F79-234B9A134B4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NP Case Studies </a:t>
            </a:r>
          </a:p>
        </p:txBody>
      </p:sp>
      <p:pic>
        <p:nvPicPr>
          <p:cNvPr id="8" name="Content Placeholder 7">
            <a:extLst>
              <a:ext uri="{FF2B5EF4-FFF2-40B4-BE49-F238E27FC236}">
                <a16:creationId xmlns:a16="http://schemas.microsoft.com/office/drawing/2014/main" id="{4680DF63-468B-DFEB-847A-FDF27C7D1551}"/>
              </a:ext>
            </a:extLst>
          </p:cNvPr>
          <p:cNvPicPr>
            <a:picLocks noGrp="1" noChangeAspect="1"/>
          </p:cNvPicPr>
          <p:nvPr>
            <p:ph idx="1"/>
          </p:nvPr>
        </p:nvPicPr>
        <p:blipFill>
          <a:blip r:embed="rId2"/>
          <a:stretch>
            <a:fillRect/>
          </a:stretch>
        </p:blipFill>
        <p:spPr>
          <a:xfrm>
            <a:off x="4502428" y="755474"/>
            <a:ext cx="7225748" cy="5347052"/>
          </a:xfrm>
          <a:prstGeom prst="rect">
            <a:avLst/>
          </a:prstGeom>
        </p:spPr>
      </p:pic>
      <p:pic>
        <p:nvPicPr>
          <p:cNvPr id="4" name="Picture 3" descr="A blue and green logo&#10;&#10;Description automatically generated">
            <a:extLst>
              <a:ext uri="{FF2B5EF4-FFF2-40B4-BE49-F238E27FC236}">
                <a16:creationId xmlns:a16="http://schemas.microsoft.com/office/drawing/2014/main" id="{62AB2F68-1DFE-1FAE-B392-58D8500F6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499" y="5873726"/>
            <a:ext cx="979293" cy="876348"/>
          </a:xfrm>
          <a:prstGeom prst="rect">
            <a:avLst/>
          </a:prstGeom>
        </p:spPr>
      </p:pic>
    </p:spTree>
    <p:extLst>
      <p:ext uri="{BB962C8B-B14F-4D97-AF65-F5344CB8AC3E}">
        <p14:creationId xmlns:p14="http://schemas.microsoft.com/office/powerpoint/2010/main" val="2065954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83CE7E-123E-FEA0-9F79-234B9A134B4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NP Case Studies </a:t>
            </a:r>
          </a:p>
        </p:txBody>
      </p:sp>
      <p:pic>
        <p:nvPicPr>
          <p:cNvPr id="8" name="Content Placeholder 7">
            <a:extLst>
              <a:ext uri="{FF2B5EF4-FFF2-40B4-BE49-F238E27FC236}">
                <a16:creationId xmlns:a16="http://schemas.microsoft.com/office/drawing/2014/main" id="{6772F8D0-A988-B595-E1EF-D3F7E1061875}"/>
              </a:ext>
            </a:extLst>
          </p:cNvPr>
          <p:cNvPicPr>
            <a:picLocks noGrp="1" noChangeAspect="1"/>
          </p:cNvPicPr>
          <p:nvPr>
            <p:ph idx="1"/>
          </p:nvPr>
        </p:nvPicPr>
        <p:blipFill>
          <a:blip r:embed="rId2"/>
          <a:stretch>
            <a:fillRect/>
          </a:stretch>
        </p:blipFill>
        <p:spPr>
          <a:xfrm>
            <a:off x="4502428" y="854827"/>
            <a:ext cx="7225748" cy="5148345"/>
          </a:xfrm>
          <a:prstGeom prst="rect">
            <a:avLst/>
          </a:prstGeom>
        </p:spPr>
      </p:pic>
      <p:pic>
        <p:nvPicPr>
          <p:cNvPr id="4" name="Picture 3" descr="A blue and green logo&#10;&#10;Description automatically generated">
            <a:extLst>
              <a:ext uri="{FF2B5EF4-FFF2-40B4-BE49-F238E27FC236}">
                <a16:creationId xmlns:a16="http://schemas.microsoft.com/office/drawing/2014/main" id="{62AB2F68-1DFE-1FAE-B392-58D8500F6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499" y="5873726"/>
            <a:ext cx="979293" cy="876348"/>
          </a:xfrm>
          <a:prstGeom prst="rect">
            <a:avLst/>
          </a:prstGeom>
        </p:spPr>
      </p:pic>
    </p:spTree>
    <p:extLst>
      <p:ext uri="{BB962C8B-B14F-4D97-AF65-F5344CB8AC3E}">
        <p14:creationId xmlns:p14="http://schemas.microsoft.com/office/powerpoint/2010/main" val="3309333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E83CE7E-123E-FEA0-9F79-234B9A134B4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NP Case Studies </a:t>
            </a:r>
          </a:p>
        </p:txBody>
      </p:sp>
      <p:pic>
        <p:nvPicPr>
          <p:cNvPr id="8" name="Content Placeholder 7">
            <a:extLst>
              <a:ext uri="{FF2B5EF4-FFF2-40B4-BE49-F238E27FC236}">
                <a16:creationId xmlns:a16="http://schemas.microsoft.com/office/drawing/2014/main" id="{326E87AC-03D7-6176-F481-31E27FE9F98E}"/>
              </a:ext>
            </a:extLst>
          </p:cNvPr>
          <p:cNvPicPr>
            <a:picLocks noGrp="1" noChangeAspect="1"/>
          </p:cNvPicPr>
          <p:nvPr>
            <p:ph idx="1"/>
          </p:nvPr>
        </p:nvPicPr>
        <p:blipFill>
          <a:blip r:embed="rId2"/>
          <a:stretch>
            <a:fillRect/>
          </a:stretch>
        </p:blipFill>
        <p:spPr>
          <a:xfrm>
            <a:off x="4502428" y="827731"/>
            <a:ext cx="7225748" cy="5202538"/>
          </a:xfrm>
          <a:prstGeom prst="rect">
            <a:avLst/>
          </a:prstGeom>
        </p:spPr>
      </p:pic>
      <p:pic>
        <p:nvPicPr>
          <p:cNvPr id="4" name="Picture 3" descr="A blue and green logo&#10;&#10;Description automatically generated">
            <a:extLst>
              <a:ext uri="{FF2B5EF4-FFF2-40B4-BE49-F238E27FC236}">
                <a16:creationId xmlns:a16="http://schemas.microsoft.com/office/drawing/2014/main" id="{62AB2F68-1DFE-1FAE-B392-58D8500F6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499" y="5873726"/>
            <a:ext cx="979293" cy="876348"/>
          </a:xfrm>
          <a:prstGeom prst="rect">
            <a:avLst/>
          </a:prstGeom>
        </p:spPr>
      </p:pic>
    </p:spTree>
    <p:extLst>
      <p:ext uri="{BB962C8B-B14F-4D97-AF65-F5344CB8AC3E}">
        <p14:creationId xmlns:p14="http://schemas.microsoft.com/office/powerpoint/2010/main" val="919256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A9AA2D-A97F-B8F7-F069-CF362610C2C8}"/>
              </a:ext>
            </a:extLst>
          </p:cNvPr>
          <p:cNvSpPr>
            <a:spLocks noGrp="1"/>
          </p:cNvSpPr>
          <p:nvPr>
            <p:ph type="title"/>
          </p:nvPr>
        </p:nvSpPr>
        <p:spPr>
          <a:xfrm>
            <a:off x="1371597" y="348865"/>
            <a:ext cx="10044023" cy="877729"/>
          </a:xfrm>
        </p:spPr>
        <p:txBody>
          <a:bodyPr anchor="ctr">
            <a:normAutofit/>
          </a:bodyPr>
          <a:lstStyle/>
          <a:p>
            <a:r>
              <a:rPr lang="en-CA" sz="4000">
                <a:solidFill>
                  <a:srgbClr val="FFFFFF"/>
                </a:solidFill>
              </a:rPr>
              <a:t>Evaluation </a:t>
            </a:r>
          </a:p>
        </p:txBody>
      </p:sp>
      <p:graphicFrame>
        <p:nvGraphicFramePr>
          <p:cNvPr id="5" name="Content Placeholder 2">
            <a:extLst>
              <a:ext uri="{FF2B5EF4-FFF2-40B4-BE49-F238E27FC236}">
                <a16:creationId xmlns:a16="http://schemas.microsoft.com/office/drawing/2014/main" id="{66659701-AA17-22B5-58D1-A1301DBC2B22}"/>
              </a:ext>
            </a:extLst>
          </p:cNvPr>
          <p:cNvGraphicFramePr>
            <a:graphicFrameLocks noGrp="1"/>
          </p:cNvGraphicFramePr>
          <p:nvPr>
            <p:ph idx="1"/>
            <p:extLst>
              <p:ext uri="{D42A27DB-BD31-4B8C-83A1-F6EECF244321}">
                <p14:modId xmlns:p14="http://schemas.microsoft.com/office/powerpoint/2010/main" val="220708495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5506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Site Visits</a:t>
            </a:r>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4810259" y="649480"/>
            <a:ext cx="6555347" cy="5546047"/>
          </a:xfrm>
        </p:spPr>
        <p:txBody>
          <a:bodyPr vert="horz" lIns="91440" tIns="45720" rIns="91440" bIns="45720" rtlCol="0" anchor="ctr">
            <a:normAutofit/>
          </a:bodyPr>
          <a:lstStyle/>
          <a:p>
            <a:pPr marL="0"/>
            <a:r>
              <a:rPr lang="en-US" sz="2000"/>
              <a:t>Opportunity for One on One Discussions </a:t>
            </a:r>
          </a:p>
          <a:p>
            <a:pPr lvl="1"/>
            <a:r>
              <a:rPr lang="en-US" sz="2000"/>
              <a:t>Hours of Operations</a:t>
            </a:r>
          </a:p>
          <a:p>
            <a:pPr lvl="1"/>
            <a:r>
              <a:rPr lang="en-US" sz="2000"/>
              <a:t>Staffing </a:t>
            </a:r>
          </a:p>
          <a:p>
            <a:pPr lvl="1"/>
            <a:r>
              <a:rPr lang="en-US" sz="2000"/>
              <a:t>Signage and Marketing Plan </a:t>
            </a:r>
          </a:p>
          <a:p>
            <a:pPr lvl="1"/>
            <a:r>
              <a:rPr lang="en-US" sz="2000"/>
              <a:t>Website/Calendar </a:t>
            </a:r>
          </a:p>
          <a:p>
            <a:pPr lvl="1"/>
            <a:r>
              <a:rPr lang="en-US" sz="2000"/>
              <a:t>Clinic Admin Station Set-up </a:t>
            </a:r>
          </a:p>
          <a:p>
            <a:pPr lvl="1"/>
            <a:r>
              <a:rPr lang="en-US" sz="2000"/>
              <a:t>Clinic Rooms Set up </a:t>
            </a:r>
          </a:p>
          <a:p>
            <a:pPr lvl="1"/>
            <a:r>
              <a:rPr lang="en-US" sz="2000"/>
              <a:t>Security Considerations </a:t>
            </a:r>
          </a:p>
          <a:p>
            <a:pPr lvl="1"/>
            <a:r>
              <a:rPr lang="en-US" sz="2000"/>
              <a:t>Budgeting/Planning </a:t>
            </a:r>
          </a:p>
          <a:p>
            <a:pPr lvl="1"/>
            <a:r>
              <a:rPr lang="en-US" sz="2000"/>
              <a:t>Any practice you would like</a:t>
            </a:r>
          </a:p>
          <a:p>
            <a:pPr marL="0"/>
            <a:endParaRPr lang="en-US" sz="2000"/>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3742920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1F3EA-105A-0FAF-CB17-D159BBAE65A8}"/>
              </a:ext>
            </a:extLst>
          </p:cNvPr>
          <p:cNvSpPr>
            <a:spLocks noGrp="1"/>
          </p:cNvSpPr>
          <p:nvPr>
            <p:ph type="title"/>
          </p:nvPr>
        </p:nvSpPr>
        <p:spPr>
          <a:xfrm>
            <a:off x="589009" y="502400"/>
            <a:ext cx="3367171" cy="1818064"/>
          </a:xfrm>
        </p:spPr>
        <p:txBody>
          <a:bodyPr>
            <a:normAutofit/>
          </a:bodyPr>
          <a:lstStyle/>
          <a:p>
            <a:pPr algn="ctr"/>
            <a:r>
              <a:rPr lang="en-CA" sz="2800"/>
              <a:t>Oximeters </a:t>
            </a:r>
          </a:p>
        </p:txBody>
      </p:sp>
      <p:pic>
        <p:nvPicPr>
          <p:cNvPr id="8" name="Picture 7">
            <a:extLst>
              <a:ext uri="{FF2B5EF4-FFF2-40B4-BE49-F238E27FC236}">
                <a16:creationId xmlns:a16="http://schemas.microsoft.com/office/drawing/2014/main" id="{F87174EB-5146-FAF7-19A8-4AAB018A3CB4}"/>
              </a:ext>
            </a:extLst>
          </p:cNvPr>
          <p:cNvPicPr>
            <a:picLocks noChangeAspect="1"/>
          </p:cNvPicPr>
          <p:nvPr/>
        </p:nvPicPr>
        <p:blipFill>
          <a:blip r:embed="rId2"/>
          <a:srcRect t="1031" b="17214"/>
          <a:stretch/>
        </p:blipFill>
        <p:spPr>
          <a:xfrm>
            <a:off x="4555236" y="6"/>
            <a:ext cx="7636763" cy="2762724"/>
          </a:xfrm>
          <a:prstGeom prst="rect">
            <a:avLst/>
          </a:prstGeom>
        </p:spPr>
      </p:pic>
      <p:sp>
        <p:nvSpPr>
          <p:cNvPr id="15" name="Rectangle 1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6" name="Picture 5">
            <a:extLst>
              <a:ext uri="{FF2B5EF4-FFF2-40B4-BE49-F238E27FC236}">
                <a16:creationId xmlns:a16="http://schemas.microsoft.com/office/drawing/2014/main" id="{84368A4E-DED6-3EBA-6889-C6A4C7A3DE81}"/>
              </a:ext>
            </a:extLst>
          </p:cNvPr>
          <p:cNvPicPr>
            <a:picLocks noChangeAspect="1"/>
          </p:cNvPicPr>
          <p:nvPr/>
        </p:nvPicPr>
        <p:blipFill>
          <a:blip r:embed="rId3"/>
          <a:srcRect r="-2" b="16402"/>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778052DA-C52F-5CC6-241A-8A7A3FF0C315}"/>
              </a:ext>
            </a:extLst>
          </p:cNvPr>
          <p:cNvSpPr>
            <a:spLocks noGrp="1"/>
          </p:cNvSpPr>
          <p:nvPr>
            <p:ph idx="1"/>
          </p:nvPr>
        </p:nvSpPr>
        <p:spPr>
          <a:xfrm>
            <a:off x="5449633" y="3455208"/>
            <a:ext cx="5742432" cy="2344708"/>
          </a:xfrm>
        </p:spPr>
        <p:txBody>
          <a:bodyPr anchor="ctr">
            <a:normAutofit/>
          </a:bodyPr>
          <a:lstStyle/>
          <a:p>
            <a:r>
              <a:rPr lang="en-CA" sz="2000"/>
              <a:t>Have been provided by NSH non-severe covid treatment team</a:t>
            </a:r>
          </a:p>
          <a:p>
            <a:r>
              <a:rPr lang="en-CA" sz="2000"/>
              <a:t>O2 Sat was added to hypertension/diabetes diagnosis protocols</a:t>
            </a:r>
          </a:p>
          <a:p>
            <a:endParaRPr lang="en-CA" sz="2000"/>
          </a:p>
        </p:txBody>
      </p:sp>
      <p:sp>
        <p:nvSpPr>
          <p:cNvPr id="17" name="Rectangle 1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descr="A blue and green logo&#10;&#10;Description automatically generated">
            <a:extLst>
              <a:ext uri="{FF2B5EF4-FFF2-40B4-BE49-F238E27FC236}">
                <a16:creationId xmlns:a16="http://schemas.microsoft.com/office/drawing/2014/main" id="{CD77F8C8-1E4A-2A45-59AD-6F4B5D25D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499" y="5873726"/>
            <a:ext cx="979293" cy="876348"/>
          </a:xfrm>
          <a:prstGeom prst="rect">
            <a:avLst/>
          </a:prstGeom>
        </p:spPr>
      </p:pic>
    </p:spTree>
    <p:extLst>
      <p:ext uri="{BB962C8B-B14F-4D97-AF65-F5344CB8AC3E}">
        <p14:creationId xmlns:p14="http://schemas.microsoft.com/office/powerpoint/2010/main" val="1068202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466722" y="586855"/>
            <a:ext cx="3201366" cy="3387497"/>
          </a:xfrm>
        </p:spPr>
        <p:txBody>
          <a:bodyPr anchor="b">
            <a:normAutofit/>
          </a:bodyPr>
          <a:lstStyle/>
          <a:p>
            <a:pPr algn="r"/>
            <a:endParaRPr lang="en-CA" sz="4000">
              <a:solidFill>
                <a:srgbClr val="FFFFFF"/>
              </a:solidFill>
            </a:endParaRPr>
          </a:p>
        </p:txBody>
      </p:sp>
      <p:sp>
        <p:nvSpPr>
          <p:cNvPr id="3" name="Content Placeholder 2">
            <a:extLst>
              <a:ext uri="{FF2B5EF4-FFF2-40B4-BE49-F238E27FC236}">
                <a16:creationId xmlns:a16="http://schemas.microsoft.com/office/drawing/2014/main" id="{80A58AC3-EC63-2E94-21A0-FEDCE51FD044}"/>
              </a:ext>
            </a:extLst>
          </p:cNvPr>
          <p:cNvSpPr>
            <a:spLocks noGrp="1"/>
          </p:cNvSpPr>
          <p:nvPr>
            <p:ph idx="1"/>
          </p:nvPr>
        </p:nvSpPr>
        <p:spPr>
          <a:xfrm>
            <a:off x="4810259" y="649480"/>
            <a:ext cx="6555347" cy="5546047"/>
          </a:xfrm>
        </p:spPr>
        <p:txBody>
          <a:bodyPr anchor="ctr">
            <a:normAutofit/>
          </a:bodyPr>
          <a:lstStyle/>
          <a:p>
            <a:pPr marL="0" indent="0">
              <a:buNone/>
            </a:pPr>
            <a:r>
              <a:rPr lang="en-US" sz="4800" dirty="0"/>
              <a:t>Questions?</a:t>
            </a:r>
            <a:endParaRPr lang="en-CA" sz="4800" dirty="0"/>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48117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F361FBD-1AEC-7826-7036-1D071292ACD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Education  	</a:t>
            </a:r>
          </a:p>
        </p:txBody>
      </p:sp>
      <p:pic>
        <p:nvPicPr>
          <p:cNvPr id="5" name="Content Placeholder 4">
            <a:extLst>
              <a:ext uri="{FF2B5EF4-FFF2-40B4-BE49-F238E27FC236}">
                <a16:creationId xmlns:a16="http://schemas.microsoft.com/office/drawing/2014/main" id="{B7D1A550-EDD7-18B1-BCFC-841E9DA62B9F}"/>
              </a:ext>
            </a:extLst>
          </p:cNvPr>
          <p:cNvPicPr>
            <a:picLocks noGrp="1" noChangeAspect="1"/>
          </p:cNvPicPr>
          <p:nvPr>
            <p:ph idx="1"/>
          </p:nvPr>
        </p:nvPicPr>
        <p:blipFill>
          <a:blip r:embed="rId2"/>
          <a:stretch>
            <a:fillRect/>
          </a:stretch>
        </p:blipFill>
        <p:spPr>
          <a:xfrm>
            <a:off x="5790296" y="467208"/>
            <a:ext cx="4650012" cy="5923584"/>
          </a:xfrm>
          <a:prstGeom prst="rect">
            <a:avLst/>
          </a:prstGeom>
        </p:spPr>
      </p:pic>
    </p:spTree>
    <p:extLst>
      <p:ext uri="{BB962C8B-B14F-4D97-AF65-F5344CB8AC3E}">
        <p14:creationId xmlns:p14="http://schemas.microsoft.com/office/powerpoint/2010/main" val="206680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F361FBD-1AEC-7826-7036-1D071292ACD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Education  	</a:t>
            </a:r>
          </a:p>
        </p:txBody>
      </p:sp>
      <p:pic>
        <p:nvPicPr>
          <p:cNvPr id="7" name="Content Placeholder 6">
            <a:extLst>
              <a:ext uri="{FF2B5EF4-FFF2-40B4-BE49-F238E27FC236}">
                <a16:creationId xmlns:a16="http://schemas.microsoft.com/office/drawing/2014/main" id="{2E8C58D2-053C-9A89-89B6-DF092E56BDC4}"/>
              </a:ext>
            </a:extLst>
          </p:cNvPr>
          <p:cNvPicPr>
            <a:picLocks noGrp="1" noChangeAspect="1"/>
          </p:cNvPicPr>
          <p:nvPr>
            <p:ph idx="1"/>
          </p:nvPr>
        </p:nvPicPr>
        <p:blipFill>
          <a:blip r:embed="rId2"/>
          <a:stretch>
            <a:fillRect/>
          </a:stretch>
        </p:blipFill>
        <p:spPr>
          <a:xfrm>
            <a:off x="4502428" y="493539"/>
            <a:ext cx="7225748" cy="5870921"/>
          </a:xfrm>
          <a:prstGeom prst="rect">
            <a:avLst/>
          </a:prstGeom>
        </p:spPr>
      </p:pic>
    </p:spTree>
    <p:extLst>
      <p:ext uri="{BB962C8B-B14F-4D97-AF65-F5344CB8AC3E}">
        <p14:creationId xmlns:p14="http://schemas.microsoft.com/office/powerpoint/2010/main" val="354066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1036800" y="603598"/>
            <a:ext cx="9036840" cy="1325563"/>
          </a:xfrm>
        </p:spPr>
        <p:txBody>
          <a:bodyPr>
            <a:normAutofit/>
          </a:bodyPr>
          <a:lstStyle/>
          <a:p>
            <a:r>
              <a:rPr lang="en-CA" sz="4000" b="1" dirty="0"/>
              <a:t>Project Resources: CPPCC website</a:t>
            </a: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78" y="5732029"/>
            <a:ext cx="1097318" cy="872227"/>
          </a:xfrm>
          <a:prstGeom prst="rect">
            <a:avLst/>
          </a:prstGeom>
        </p:spPr>
      </p:pic>
      <p:sp>
        <p:nvSpPr>
          <p:cNvPr id="12" name="Footer Placeholder 11">
            <a:extLst>
              <a:ext uri="{FF2B5EF4-FFF2-40B4-BE49-F238E27FC236}">
                <a16:creationId xmlns:a16="http://schemas.microsoft.com/office/drawing/2014/main" id="{0147ADEE-EAE4-74D4-C72A-9BF07F623FCB}"/>
              </a:ext>
            </a:extLst>
          </p:cNvPr>
          <p:cNvSpPr>
            <a:spLocks noGrp="1"/>
          </p:cNvSpPr>
          <p:nvPr>
            <p:ph type="ftr" sz="quarter" idx="11"/>
          </p:nvPr>
        </p:nvSpPr>
        <p:spPr>
          <a:xfrm>
            <a:off x="947382" y="6341024"/>
            <a:ext cx="9781593" cy="501650"/>
          </a:xfrm>
        </p:spPr>
        <p:txBody>
          <a:bodyPr/>
          <a:lstStyle/>
          <a:p>
            <a:r>
              <a:rPr lang="en-CA" dirty="0">
                <a:hlinkClick r:id="rId5"/>
              </a:rPr>
              <a:t>https://pans.ns.ca/community-pharmacy-primary-care-clinic-demonstration-project-clinic-resources</a:t>
            </a:r>
            <a:endParaRPr lang="en-CA" dirty="0"/>
          </a:p>
          <a:p>
            <a:endParaRPr lang="en-CA" dirty="0"/>
          </a:p>
        </p:txBody>
      </p:sp>
      <p:sp>
        <p:nvSpPr>
          <p:cNvPr id="7" name="Content Placeholder 6">
            <a:extLst>
              <a:ext uri="{FF2B5EF4-FFF2-40B4-BE49-F238E27FC236}">
                <a16:creationId xmlns:a16="http://schemas.microsoft.com/office/drawing/2014/main" id="{5B6F52BF-264D-5DFF-6295-989A7E67D7C8}"/>
              </a:ext>
            </a:extLst>
          </p:cNvPr>
          <p:cNvSpPr>
            <a:spLocks noGrp="1"/>
          </p:cNvSpPr>
          <p:nvPr>
            <p:ph idx="1"/>
          </p:nvPr>
        </p:nvSpPr>
        <p:spPr/>
        <p:txBody>
          <a:bodyPr/>
          <a:lstStyle/>
          <a:p>
            <a:pPr marL="0" indent="0">
              <a:buNone/>
            </a:pPr>
            <a:endParaRPr lang="en-CA" dirty="0"/>
          </a:p>
        </p:txBody>
      </p:sp>
      <p:pic>
        <p:nvPicPr>
          <p:cNvPr id="14" name="Picture 13">
            <a:extLst>
              <a:ext uri="{FF2B5EF4-FFF2-40B4-BE49-F238E27FC236}">
                <a16:creationId xmlns:a16="http://schemas.microsoft.com/office/drawing/2014/main" id="{75F3614A-E12A-2A5E-D569-64C0ECB2FCC4}"/>
              </a:ext>
            </a:extLst>
          </p:cNvPr>
          <p:cNvPicPr>
            <a:picLocks noChangeAspect="1"/>
          </p:cNvPicPr>
          <p:nvPr/>
        </p:nvPicPr>
        <p:blipFill>
          <a:blip r:embed="rId6"/>
          <a:stretch>
            <a:fillRect/>
          </a:stretch>
        </p:blipFill>
        <p:spPr>
          <a:xfrm>
            <a:off x="2773810" y="1573379"/>
            <a:ext cx="5034114" cy="4351339"/>
          </a:xfrm>
          <a:prstGeom prst="rect">
            <a:avLst/>
          </a:prstGeom>
        </p:spPr>
      </p:pic>
    </p:spTree>
    <p:custDataLst>
      <p:tags r:id="rId1"/>
    </p:custDataLst>
    <p:extLst>
      <p:ext uri="{BB962C8B-B14F-4D97-AF65-F5344CB8AC3E}">
        <p14:creationId xmlns:p14="http://schemas.microsoft.com/office/powerpoint/2010/main" val="397378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SicdPos"/>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ANS">
      <a:dk1>
        <a:srgbClr val="000000"/>
      </a:dk1>
      <a:lt1>
        <a:srgbClr val="FFFFFF"/>
      </a:lt1>
      <a:dk2>
        <a:srgbClr val="545454"/>
      </a:dk2>
      <a:lt2>
        <a:srgbClr val="BFBFBF"/>
      </a:lt2>
      <a:accent1>
        <a:srgbClr val="0066A2"/>
      </a:accent1>
      <a:accent2>
        <a:srgbClr val="7CBC51"/>
      </a:accent2>
      <a:accent3>
        <a:srgbClr val="2791A6"/>
      </a:accent3>
      <a:accent4>
        <a:srgbClr val="F9A865"/>
      </a:accent4>
      <a:accent5>
        <a:srgbClr val="1AB39F"/>
      </a:accent5>
      <a:accent6>
        <a:srgbClr val="D5393D"/>
      </a:accent6>
      <a:hlink>
        <a:srgbClr val="90BB23"/>
      </a:hlink>
      <a:folHlink>
        <a:srgbClr val="EE7008"/>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bbc887-eabc-44d1-84a7-64e8ed450395">
      <Terms xmlns="http://schemas.microsoft.com/office/infopath/2007/PartnerControls"/>
    </lcf76f155ced4ddcb4097134ff3c332f>
    <TaxCatchAll xmlns="6b36f8a7-8092-4713-94e0-95e9c02338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C13A3971FACC45962A4D117A3B6867" ma:contentTypeVersion="15" ma:contentTypeDescription="Create a new document." ma:contentTypeScope="" ma:versionID="70786c22deec897adc25ede7a3515444">
  <xsd:schema xmlns:xsd="http://www.w3.org/2001/XMLSchema" xmlns:xs="http://www.w3.org/2001/XMLSchema" xmlns:p="http://schemas.microsoft.com/office/2006/metadata/properties" xmlns:ns2="08bbc887-eabc-44d1-84a7-64e8ed450395" xmlns:ns3="6b36f8a7-8092-4713-94e0-95e9c02338c3" targetNamespace="http://schemas.microsoft.com/office/2006/metadata/properties" ma:root="true" ma:fieldsID="798b2ac4fcd81b59304dcaa524237bbf" ns2:_="" ns3:_="">
    <xsd:import namespace="08bbc887-eabc-44d1-84a7-64e8ed450395"/>
    <xsd:import namespace="6b36f8a7-8092-4713-94e0-95e9c02338c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bc887-eabc-44d1-84a7-64e8ed4503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975bc5-fb1e-49d2-9d6a-6ca33c0064c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6f8a7-8092-4713-94e0-95e9c02338c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15e2d8d-6440-41a7-a4b9-4669d750ccfe}" ma:internalName="TaxCatchAll" ma:showField="CatchAllData" ma:web="6b36f8a7-8092-4713-94e0-95e9c02338c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D75595-1125-496A-BC21-49205E7E046B}">
  <ds:schemaRefs>
    <ds:schemaRef ds:uri="http://schemas.microsoft.com/office/2006/metadata/properties"/>
    <ds:schemaRef ds:uri="http://schemas.microsoft.com/office/infopath/2007/PartnerControls"/>
    <ds:schemaRef ds:uri="08bbc887-eabc-44d1-84a7-64e8ed450395"/>
    <ds:schemaRef ds:uri="6b36f8a7-8092-4713-94e0-95e9c02338c3"/>
  </ds:schemaRefs>
</ds:datastoreItem>
</file>

<file path=customXml/itemProps2.xml><?xml version="1.0" encoding="utf-8"?>
<ds:datastoreItem xmlns:ds="http://schemas.openxmlformats.org/officeDocument/2006/customXml" ds:itemID="{1D9CCB3D-D149-41DC-8A66-B0F1FC230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bc887-eabc-44d1-84a7-64e8ed450395"/>
    <ds:schemaRef ds:uri="6b36f8a7-8092-4713-94e0-95e9c0233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E44B82-563C-4997-8811-4431CD325C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12164</TotalTime>
  <Words>5509</Words>
  <Application>Microsoft Office PowerPoint</Application>
  <PresentationFormat>Widescreen</PresentationFormat>
  <Paragraphs>536</Paragraphs>
  <Slides>67</Slides>
  <Notes>28</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Aptos</vt:lpstr>
      <vt:lpstr>Arial</vt:lpstr>
      <vt:lpstr>Calibri</vt:lpstr>
      <vt:lpstr>Courier New</vt:lpstr>
      <vt:lpstr>Neue Helvetica W01</vt:lpstr>
      <vt:lpstr>Noto Sans Symbols</vt:lpstr>
      <vt:lpstr>Raleway</vt:lpstr>
      <vt:lpstr>Symbol</vt:lpstr>
      <vt:lpstr>Wingdings</vt:lpstr>
      <vt:lpstr>Office Theme</vt:lpstr>
      <vt:lpstr>CPPCC Project Launch Training October 2024 </vt:lpstr>
      <vt:lpstr>Agenda</vt:lpstr>
      <vt:lpstr>Project Overview</vt:lpstr>
      <vt:lpstr>Project Overview</vt:lpstr>
      <vt:lpstr>Background </vt:lpstr>
      <vt:lpstr>Resources  </vt:lpstr>
      <vt:lpstr>Education   </vt:lpstr>
      <vt:lpstr>Education   </vt:lpstr>
      <vt:lpstr>Project Resources: CPPCC website</vt:lpstr>
      <vt:lpstr>PowerPoint Presentation</vt:lpstr>
      <vt:lpstr>PowerPoint Presentation</vt:lpstr>
      <vt:lpstr>PowerPoint Presentation</vt:lpstr>
      <vt:lpstr>Resources: MemberLounge </vt:lpstr>
      <vt:lpstr>PowerPoint Presentation</vt:lpstr>
      <vt:lpstr>PowerPoint Presentation</vt:lpstr>
      <vt:lpstr>Common Prescribing Standards Questions</vt:lpstr>
      <vt:lpstr>PowerPoint Presentation</vt:lpstr>
      <vt:lpstr>Common Prescribing Standards Questions</vt:lpstr>
      <vt:lpstr>PowerPoint Presentation</vt:lpstr>
      <vt:lpstr>PowerPoint Presentation</vt:lpstr>
      <vt:lpstr>Acute Conditions/Minor Ailments </vt:lpstr>
      <vt:lpstr>Pharyngitis Assessments- Group A Strep </vt:lpstr>
      <vt:lpstr>Smoking Cessation Service</vt:lpstr>
      <vt:lpstr>Chronic Disease Management</vt:lpstr>
      <vt:lpstr> Medication Management </vt:lpstr>
      <vt:lpstr>Chronic Disease Management </vt:lpstr>
      <vt:lpstr>Chronic Disease Management </vt:lpstr>
      <vt:lpstr>Injection FAQ </vt:lpstr>
      <vt:lpstr>PowerPoint Presentation</vt:lpstr>
      <vt:lpstr>PowerPoint Presentation</vt:lpstr>
      <vt:lpstr>PowerPoint Presentation</vt:lpstr>
      <vt:lpstr>Ordering Laboratory Tests</vt:lpstr>
      <vt:lpstr>Ordering Laboratory Tests</vt:lpstr>
      <vt:lpstr>Point of Care Testing</vt:lpstr>
      <vt:lpstr>Patient Information</vt:lpstr>
      <vt:lpstr>Support Options </vt:lpstr>
      <vt:lpstr>Nurse Practitioner Program </vt:lpstr>
      <vt:lpstr>Virtual Hallway Communication pathway with CPPCC-NP https://app.virtualhallway.ca/</vt:lpstr>
      <vt:lpstr>What to do when symptoms are out of pharmacist’s scope?</vt:lpstr>
      <vt:lpstr>PowerPoint Presentation</vt:lpstr>
      <vt:lpstr>Communicating with Patient’s Provider(s)</vt:lpstr>
      <vt:lpstr> Billing</vt:lpstr>
      <vt:lpstr> What Do I Bill for CPPCC?</vt:lpstr>
      <vt:lpstr> What Do I Bill for CPPCC?</vt:lpstr>
      <vt:lpstr>Pharmacy Dispensary Service vs CPPCC</vt:lpstr>
      <vt:lpstr>Other Frequently Asked  Questions</vt:lpstr>
      <vt:lpstr>Clinic Admin Role </vt:lpstr>
      <vt:lpstr>No appointments?   </vt:lpstr>
      <vt:lpstr>Data Collection: Financial Reports</vt:lpstr>
      <vt:lpstr>NSCP Research Projects </vt:lpstr>
      <vt:lpstr>NSCP Research</vt:lpstr>
      <vt:lpstr>Research Approvals </vt:lpstr>
      <vt:lpstr>Conditions of Approval </vt:lpstr>
      <vt:lpstr>Conditions of Approval </vt:lpstr>
      <vt:lpstr>Assessment and prescribing for any condition for which a diagnosis is established; </vt:lpstr>
      <vt:lpstr>Assessment and prescribing for any condition for which a diagnosis is established; </vt:lpstr>
      <vt:lpstr>Diagnosis and prescribing for hypertension and diabetes</vt:lpstr>
      <vt:lpstr>PowerPoint Presentation</vt:lpstr>
      <vt:lpstr>NP Case Studies and Peer Support</vt:lpstr>
      <vt:lpstr>NP Case Studies </vt:lpstr>
      <vt:lpstr>NP Case Studies </vt:lpstr>
      <vt:lpstr>NP Case Studies </vt:lpstr>
      <vt:lpstr>NP Case Studies </vt:lpstr>
      <vt:lpstr>Evaluation </vt:lpstr>
      <vt:lpstr>Site Visits</vt:lpstr>
      <vt:lpstr>Oximeters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Lowe</dc:creator>
  <cp:lastModifiedBy>Lisa Woodill</cp:lastModifiedBy>
  <cp:revision>7</cp:revision>
  <dcterms:created xsi:type="dcterms:W3CDTF">2022-11-16T13:06:49Z</dcterms:created>
  <dcterms:modified xsi:type="dcterms:W3CDTF">2024-10-07T19:36:48Z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3DB26D28-5C3D-4B42-B452-0ECBA24183E3</vt:lpwstr>
  </property>
  <property fmtid="{D5CDD505-2E9C-101B-9397-08002B2CF9AE}" pid="3" name="ArticulatePath">
    <vt:lpwstr>2022 PANS Powerpoint template (Nov 16)</vt:lpwstr>
  </property>
  <property fmtid="{D5CDD505-2E9C-101B-9397-08002B2CF9AE}" pid="4" name="ContentTypeId">
    <vt:lpwstr>0x0101007AC13A3971FACC45962A4D117A3B6867</vt:lpwstr>
  </property>
  <property fmtid="{D5CDD505-2E9C-101B-9397-08002B2CF9AE}" pid="5" name="MediaServiceImageTags">
    <vt:lpwstr/>
  </property>
</Properties>
</file>